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514" r:id="rId16"/>
    <p:sldId id="271" r:id="rId17"/>
    <p:sldId id="568" r:id="rId18"/>
    <p:sldId id="516"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64"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Once the syntax and configuration are defined, we can start adding semantic rules.</a:t>
            </a:r>
            <a:endParaRPr/>
          </a:p>
          <a:p>
            <a:pPr marL="0" lvl="0" indent="0" algn="l" rtl="0">
              <a:spcBef>
                <a:spcPts val="0"/>
              </a:spcBef>
              <a:spcAft>
                <a:spcPts val="0"/>
              </a:spcAft>
              <a:buNone/>
            </a:pPr>
            <a:r>
              <a:rPr lang="en-US"/>
              <a:t>K rules are contextual: they mention a configuration context in which they apply, together with local changes they make to that context.</a:t>
            </a:r>
            <a:endParaRPr/>
          </a:p>
          <a:p>
            <a:pPr marL="0" lvl="0" indent="0" algn="l" rtl="0">
              <a:spcBef>
                <a:spcPts val="0"/>
              </a:spcBef>
              <a:spcAft>
                <a:spcPts val="0"/>
              </a:spcAft>
              <a:buNone/>
            </a:pPr>
            <a:r>
              <a:rPr lang="en-US"/>
              <a:t>To enhance the modularity of your language definition, you typically aim at only mentioning the absolutely necessary context in your rules; the remaining details are filled in automatically by the tool.</a:t>
            </a:r>
            <a:endParaRPr/>
          </a:p>
          <a:p>
            <a:pPr marL="0" lvl="0" indent="0" algn="l" rtl="0">
              <a:spcBef>
                <a:spcPts val="0"/>
              </a:spcBef>
              <a:spcAft>
                <a:spcPts val="0"/>
              </a:spcAft>
              <a:buNone/>
            </a:pPr>
            <a:r>
              <a:rPr lang="en-US"/>
              <a:t>For example, here is the K rule for assignment, both in graphical and in ASCII formats; we only discuss the graphical notation here.</a:t>
            </a:r>
            <a:endParaRPr/>
          </a:p>
          <a:p>
            <a:pPr marL="0" lvl="0" indent="0" algn="l" rtl="0">
              <a:spcBef>
                <a:spcPts val="0"/>
              </a:spcBef>
              <a:spcAft>
                <a:spcPts val="0"/>
              </a:spcAft>
              <a:buNone/>
            </a:pPr>
            <a:r>
              <a:rPr lang="en-US"/>
              <a:t>Recall that assignment was strict(2), so we can assume that its second argument is a value, say V.</a:t>
            </a:r>
            <a:endParaRPr/>
          </a:p>
          <a:p>
            <a:pPr marL="0" lvl="0" indent="0" algn="l" rtl="0">
              <a:spcBef>
                <a:spcPts val="0"/>
              </a:spcBef>
              <a:spcAft>
                <a:spcPts val="0"/>
              </a:spcAft>
              <a:buNone/>
            </a:pPr>
            <a:r>
              <a:rPr lang="en-US"/>
              <a:t>The context of this rule involves two cells, the k cell which holds the current code and the env cell which holds the current environment.</a:t>
            </a:r>
            <a:endParaRPr/>
          </a:p>
          <a:p>
            <a:pPr marL="0" lvl="0" indent="0" algn="l" rtl="0">
              <a:spcBef>
                <a:spcPts val="0"/>
              </a:spcBef>
              <a:spcAft>
                <a:spcPts val="0"/>
              </a:spcAft>
              <a:buNone/>
            </a:pPr>
            <a:r>
              <a:rPr lang="en-US"/>
              <a:t>Moreover, from each cell, we only need certain pieces of information: from the k cell we only need the first task, which is the assignment X=V, and from the env cell we only need the binding X |-&gt; _.  The underscore stands for an anonymous variable, the intuition here being that that value is discarded anyway, so there is no need to bother naming it.</a:t>
            </a:r>
            <a:endParaRPr/>
          </a:p>
          <a:p>
            <a:pPr marL="0" lvl="0" indent="0" algn="l" rtl="0">
              <a:spcBef>
                <a:spcPts val="0"/>
              </a:spcBef>
              <a:spcAft>
                <a:spcPts val="0"/>
              </a:spcAft>
              <a:buNone/>
            </a:pPr>
            <a:r>
              <a:rPr lang="en-US"/>
              <a:t>The unnecessary parts of the cells, which we call frames, are metaphorically “torn away” and ignored, as suggested by the tears.</a:t>
            </a:r>
            <a:endParaRPr/>
          </a:p>
          <a:p>
            <a:pPr marL="0" lvl="0" indent="0" algn="l" rtl="0">
              <a:spcBef>
                <a:spcPts val="0"/>
              </a:spcBef>
              <a:spcAft>
                <a:spcPts val="0"/>
              </a:spcAft>
              <a:buNone/>
            </a:pPr>
            <a:r>
              <a:rPr lang="en-US"/>
              <a:t>Then, once the local context is established, we identify the parts of the context which need to change, underlying them, and then provide the changes under the lines.</a:t>
            </a:r>
            <a:endParaRPr/>
          </a:p>
          <a:p>
            <a:pPr marL="0" lvl="0" indent="0" algn="l" rtl="0">
              <a:spcBef>
                <a:spcPts val="0"/>
              </a:spcBef>
              <a:spcAft>
                <a:spcPts val="0"/>
              </a:spcAft>
              <a:buNone/>
            </a:pPr>
            <a:r>
              <a:rPr lang="en-US"/>
              <a:t>In our case, we rewrite both the assignment expression and the value of X in the environment to the assigned value V.</a:t>
            </a:r>
            <a:endParaRPr/>
          </a:p>
          <a:p>
            <a:pPr marL="0" lvl="0" indent="0" algn="l" rtl="0">
              <a:spcBef>
                <a:spcPts val="0"/>
              </a:spcBef>
              <a:spcAft>
                <a:spcPts val="0"/>
              </a:spcAft>
              <a:buNone/>
            </a:pPr>
            <a:r>
              <a:rPr lang="en-US"/>
              <a:t>Everything else stays unchanged.</a:t>
            </a:r>
            <a:endParaRPr/>
          </a:p>
          <a:p>
            <a:pPr marL="0" lvl="0" indent="0" algn="l" rtl="0">
              <a:spcBef>
                <a:spcPts val="0"/>
              </a:spcBef>
              <a:spcAft>
                <a:spcPts val="0"/>
              </a:spcAft>
              <a:buNone/>
            </a:pPr>
            <a:r>
              <a:rPr lang="en-US"/>
              <a:t>The concurrent semantics of K regards each rule as a transaction: all changes in a rule happen concurrently; moreover, rules themselves apply concurrently, provided their changes do not overlap.</a:t>
            </a:r>
            <a:endParaRPr/>
          </a:p>
          <a:p>
            <a:pPr marL="0" lvl="0" indent="0" algn="l" rtl="0">
              <a:spcBef>
                <a:spcPts val="0"/>
              </a:spcBef>
              <a:spcAft>
                <a:spcPts val="0"/>
              </a:spcAft>
              <a:buNone/>
            </a:pPr>
            <a:endParaRPr/>
          </a:p>
        </p:txBody>
      </p:sp>
      <p:sp>
        <p:nvSpPr>
          <p:cNvPr id="228" name="Google Shape;22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 scales!</a:t>
            </a:r>
            <a:endParaRPr/>
          </a:p>
          <a:p>
            <a:pPr marL="0" lvl="0" indent="0" algn="l" rtl="0">
              <a:spcBef>
                <a:spcPts val="0"/>
              </a:spcBef>
              <a:spcAft>
                <a:spcPts val="0"/>
              </a:spcAft>
              <a:buNone/>
            </a:pPr>
            <a:r>
              <a:rPr lang="en-US"/>
              <a:t>Besides a series of smaller and paradigmatic languages that are used for teaching purposes, there are several large and real languages that have been given semantics in K, such as:</a:t>
            </a:r>
            <a:endParaRPr/>
          </a:p>
          <a:p>
            <a:pPr marL="0" lvl="0" indent="0" algn="l" rtl="0">
              <a:spcBef>
                <a:spcPts val="0"/>
              </a:spcBef>
              <a:spcAft>
                <a:spcPts val="0"/>
              </a:spcAft>
              <a:buNone/>
            </a:pPr>
            <a:r>
              <a:rPr lang="en-US"/>
              <a:t>Java has been defined by Bogdanas;</a:t>
            </a:r>
            <a:endParaRPr/>
          </a:p>
          <a:p>
            <a:pPr marL="0" lvl="0" indent="0" algn="l" rtl="0">
              <a:spcBef>
                <a:spcPts val="0"/>
              </a:spcBef>
              <a:spcAft>
                <a:spcPts val="0"/>
              </a:spcAft>
              <a:buNone/>
            </a:pPr>
            <a:r>
              <a:rPr lang="en-US"/>
              <a:t>Javascript by Park and Stefanescu;</a:t>
            </a:r>
            <a:endParaRPr/>
          </a:p>
          <a:p>
            <a:pPr marL="0" lvl="0" indent="0" algn="l" rtl="0">
              <a:spcBef>
                <a:spcPts val="0"/>
              </a:spcBef>
              <a:spcAft>
                <a:spcPts val="0"/>
              </a:spcAft>
              <a:buNone/>
            </a:pPr>
            <a:r>
              <a:rPr lang="en-US"/>
              <a:t>C by Ellison etal;</a:t>
            </a:r>
            <a:endParaRPr/>
          </a:p>
          <a:p>
            <a:pPr marL="0" lvl="0" indent="0" algn="l" rtl="0">
              <a:spcBef>
                <a:spcPts val="0"/>
              </a:spcBef>
              <a:spcAft>
                <a:spcPts val="0"/>
              </a:spcAft>
              <a:buNone/>
            </a:pPr>
            <a:r>
              <a:rPr lang="en-US"/>
              <a:t>just to mention a few.</a:t>
            </a:r>
            <a:endParaRPr/>
          </a:p>
          <a:p>
            <a:pPr marL="0" lvl="0" indent="0" algn="l" rtl="0">
              <a:spcBef>
                <a:spcPts val="0"/>
              </a:spcBef>
              <a:spcAft>
                <a:spcPts val="0"/>
              </a:spcAft>
              <a:buNone/>
            </a:pPr>
            <a:r>
              <a:rPr lang="en-US"/>
              <a:t>Many other large K semantics are under development.</a:t>
            </a:r>
            <a:endParaRPr/>
          </a:p>
        </p:txBody>
      </p:sp>
      <p:sp>
        <p:nvSpPr>
          <p:cNvPr id="245" name="Google Shape;24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445ed5cec_0_4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4445ed5cec_0_4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4445ed5cec_0_4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445ed5cec_0_4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4445ed5cec_0_4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4445ed5cec_0_4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445ed5cec_0_4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4445ed5cec_0_4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4445ed5cec_0_4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4445ed5cec_0_4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445ed5cec_0_5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4445ed5cec_0_5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4445ed5cec_0_5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g4445ed5cec_0_5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445ed5cec_0_2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4445ed5cec_0_2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445ed5ce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g4445ed5ce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4445ed5cec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4445ed5cec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0:notes"/>
          <p:cNvSpPr txBox="1">
            <a:spLocks noGrp="1"/>
          </p:cNvSpPr>
          <p:nvPr>
            <p:ph type="sldNum" idx="12"/>
          </p:nvPr>
        </p:nvSpPr>
        <p:spPr>
          <a:xfrm>
            <a:off x="3884613" y="8685213"/>
            <a:ext cx="2971800" cy="4572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sz="1200"/>
              <a:t>25</a:t>
            </a:fld>
            <a:endParaRPr/>
          </a:p>
        </p:txBody>
      </p:sp>
      <p:sp>
        <p:nvSpPr>
          <p:cNvPr id="458" name="Google Shape;45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729FCF"/>
          </a:solidFill>
          <a:ln w="25400" cap="flat" cmpd="sng">
            <a:solidFill>
              <a:srgbClr val="3465A4"/>
            </a:solidFill>
            <a:prstDash val="solid"/>
            <a:round/>
            <a:headEnd type="none" w="sm" len="sm"/>
            <a:tailEnd type="none" w="sm" len="sm"/>
          </a:ln>
        </p:spPr>
      </p:sp>
      <p:sp>
        <p:nvSpPr>
          <p:cNvPr id="459" name="Google Shape;45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4445ed5cec_0_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g4445ed5cec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4445ed5cec_0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g4445ed5cec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4445ed5cec_0_1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g4445ed5cec_0_1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4445ed5cec_0_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g4445ed5cec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simple, small, easier</a:t>
            </a:r>
            <a:endParaRPr dirty="0"/>
          </a:p>
          <a:p>
            <a:pPr marL="0" lvl="0" indent="0" algn="l" rtl="0">
              <a:spcBef>
                <a:spcPts val="0"/>
              </a:spcBef>
              <a:spcAft>
                <a:spcPts val="0"/>
              </a:spcAft>
              <a:buNone/>
            </a:pPr>
            <a:r>
              <a:rPr lang="en-US" dirty="0"/>
              <a:t>incentive</a:t>
            </a:r>
            <a:endParaRPr dirty="0"/>
          </a:p>
        </p:txBody>
      </p:sp>
      <p:sp>
        <p:nvSpPr>
          <p:cNvPr id="499" name="Google Shape;499;g4445ed5cec_0_2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445ed5cec_0_3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4445ed5cec_0_3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 is a language design framework and suite of tools.</a:t>
            </a:r>
            <a:endParaRPr/>
          </a:p>
          <a:p>
            <a:pPr marL="0" lvl="0" indent="0" algn="l" rtl="0">
              <a:spcBef>
                <a:spcPts val="0"/>
              </a:spcBef>
              <a:spcAft>
                <a:spcPts val="0"/>
              </a:spcAft>
              <a:buNone/>
            </a:pPr>
            <a:r>
              <a:rPr lang="en-US"/>
              <a:t>Its vision is to allow and encourage the language designers to formally define their languages once and for all, using an intuitive and attractive notation, and then obtain essentially for free implementations as well as analysis tools for the defined languages.</a:t>
            </a:r>
            <a:endParaRPr/>
          </a:p>
          <a:p>
            <a:pPr marL="0" lvl="0" indent="0" algn="l" rtl="0">
              <a:spcBef>
                <a:spcPts val="0"/>
              </a:spcBef>
              <a:spcAft>
                <a:spcPts val="0"/>
              </a:spcAft>
              <a:buNone/>
            </a:pPr>
            <a:r>
              <a:rPr lang="en-US"/>
              <a:t>This is a long-standing dream of the programming language community.</a:t>
            </a:r>
            <a:endParaRPr/>
          </a:p>
          <a:p>
            <a:pPr marL="0" lvl="0" indent="0" algn="l" rtl="0">
              <a:spcBef>
                <a:spcPts val="0"/>
              </a:spcBef>
              <a:spcAft>
                <a:spcPts val="0"/>
              </a:spcAft>
              <a:buNone/>
            </a:pPr>
            <a:r>
              <a:rPr lang="en-US"/>
              <a:t>Our objective in the K project is to develop the foundations, techniques, and tools to make this dream a reality.</a:t>
            </a:r>
            <a:endParaRPr/>
          </a:p>
        </p:txBody>
      </p:sp>
      <p:sp>
        <p:nvSpPr>
          <p:cNvPr id="144" name="Google Shape;14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is a complete definition of a fragment of C, called KernelC, as generated by the K tool.</a:t>
            </a:r>
            <a:endParaRPr/>
          </a:p>
          <a:p>
            <a:pPr marL="0" lvl="0" indent="0" algn="l" rtl="0">
              <a:spcBef>
                <a:spcPts val="0"/>
              </a:spcBef>
              <a:spcAft>
                <a:spcPts val="0"/>
              </a:spcAft>
              <a:buNone/>
            </a:pPr>
            <a:r>
              <a:rPr lang="en-US"/>
              <a:t>The left column defines its formal syntax and the other two its formal semantics.</a:t>
            </a:r>
            <a:endParaRPr/>
          </a:p>
          <a:p>
            <a:pPr marL="0" lvl="0" indent="0" algn="l" rtl="0">
              <a:spcBef>
                <a:spcPts val="0"/>
              </a:spcBef>
              <a:spcAft>
                <a:spcPts val="0"/>
              </a:spcAft>
              <a:buNone/>
            </a:pPr>
            <a:r>
              <a:rPr lang="en-US"/>
              <a:t>I will next zoom through this definition and highlight some of the K tool’s features.</a:t>
            </a:r>
            <a:endParaRPr/>
          </a:p>
          <a:p>
            <a:pPr marL="0" lvl="0" indent="0" algn="l" rtl="0">
              <a:spcBef>
                <a:spcPts val="0"/>
              </a:spcBef>
              <a:spcAft>
                <a:spcPts val="0"/>
              </a:spcAft>
              <a:buNone/>
            </a:pPr>
            <a:endParaRPr/>
          </a:p>
        </p:txBody>
      </p:sp>
      <p:sp>
        <p:nvSpPr>
          <p:cNvPr id="183" name="Google Shape;18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Syntax is declared using the conventional BNF notation, annotated with K attributes (in blue).</a:t>
            </a:r>
            <a:endParaRPr/>
          </a:p>
          <a:p>
            <a:pPr marL="0" lvl="0" indent="0" algn="l" rtl="0">
              <a:spcBef>
                <a:spcPts val="0"/>
              </a:spcBef>
              <a:spcAft>
                <a:spcPts val="0"/>
              </a:spcAft>
              <a:buNone/>
            </a:pPr>
            <a:r>
              <a:rPr lang="en-US"/>
              <a:t>For example, assignment is an expression construct taking two expression arguments (the left one can be a variable x, a pointer *x, etc.; we only discuss the former case here).</a:t>
            </a:r>
            <a:endParaRPr/>
          </a:p>
          <a:p>
            <a:pPr marL="0" lvl="0" indent="0" algn="l" rtl="0">
              <a:spcBef>
                <a:spcPts val="0"/>
              </a:spcBef>
              <a:spcAft>
                <a:spcPts val="0"/>
              </a:spcAft>
              <a:buNone/>
            </a:pPr>
            <a:r>
              <a:rPr lang="en-US"/>
              <a:t>The “strict(2)” annotation states that assignment is strict in the second argument, that is, that argument needs to be evaluated first.</a:t>
            </a:r>
            <a:endParaRPr/>
          </a:p>
          <a:p>
            <a:pPr marL="0" lvl="0" indent="0" algn="l" rtl="0">
              <a:spcBef>
                <a:spcPts val="0"/>
              </a:spcBef>
              <a:spcAft>
                <a:spcPts val="0"/>
              </a:spcAft>
              <a:buNone/>
            </a:pPr>
            <a:r>
              <a:rPr lang="en-US"/>
              <a:t>The semantic rule of assignment, which we discuss shortly, then can assume that the second argument is already a value.</a:t>
            </a:r>
            <a:endParaRPr/>
          </a:p>
        </p:txBody>
      </p:sp>
      <p:sp>
        <p:nvSpPr>
          <p:cNvPr id="194" name="Google Shape;19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 makes heavy use of configurations, which in the tool can be defined and initialized in a user friendly and colorful way.</a:t>
            </a:r>
            <a:endParaRPr/>
          </a:p>
          <a:p>
            <a:pPr marL="0" lvl="0" indent="0" algn="l" rtl="0">
              <a:spcBef>
                <a:spcPts val="0"/>
              </a:spcBef>
              <a:spcAft>
                <a:spcPts val="0"/>
              </a:spcAft>
              <a:buNone/>
            </a:pPr>
            <a:r>
              <a:rPr lang="en-US"/>
              <a:t>A configuration can be regarded as a snapshot of the program execution: it includes the remaining program, together with all the necessary semantic information to execute it.</a:t>
            </a:r>
            <a:endParaRPr/>
          </a:p>
          <a:p>
            <a:pPr marL="0" lvl="0" indent="0" algn="l" rtl="0">
              <a:spcBef>
                <a:spcPts val="0"/>
              </a:spcBef>
              <a:spcAft>
                <a:spcPts val="0"/>
              </a:spcAft>
              <a:buNone/>
            </a:pPr>
            <a:r>
              <a:rPr lang="en-US"/>
              <a:t>K configurations are organized as nested cell structures, whose leaves hold basic data organized in lists, maps, sets, etc.</a:t>
            </a:r>
            <a:endParaRPr/>
          </a:p>
          <a:p>
            <a:pPr marL="0" lvl="0" indent="0" algn="l" rtl="0">
              <a:spcBef>
                <a:spcPts val="0"/>
              </a:spcBef>
              <a:spcAft>
                <a:spcPts val="0"/>
              </a:spcAft>
              <a:buNone/>
            </a:pPr>
            <a:r>
              <a:rPr lang="en-US"/>
              <a:t>Cells can be referred to by their name; their order is irrelevant.</a:t>
            </a:r>
            <a:endParaRPr/>
          </a:p>
          <a:p>
            <a:pPr marL="0" lvl="0" indent="0" algn="l" rtl="0">
              <a:spcBef>
                <a:spcPts val="0"/>
              </a:spcBef>
              <a:spcAft>
                <a:spcPts val="0"/>
              </a:spcAft>
              <a:buNone/>
            </a:pPr>
            <a:r>
              <a:rPr lang="en-US"/>
              <a:t>In KernelC, the k cell holds the remaining code, funs the set of functions, env the current environment, mem the current heap, fstack the current function stack, in and out the current input/output buffers, ptr the current malloc/free pointer map, and so on.</a:t>
            </a:r>
            <a:endParaRPr/>
          </a:p>
          <a:p>
            <a:pPr marL="0" lvl="0" indent="0" algn="l" rtl="0">
              <a:spcBef>
                <a:spcPts val="0"/>
              </a:spcBef>
              <a:spcAft>
                <a:spcPts val="0"/>
              </a:spcAft>
              <a:buNone/>
            </a:pPr>
            <a:endParaRPr/>
          </a:p>
        </p:txBody>
      </p:sp>
      <p:sp>
        <p:nvSpPr>
          <p:cNvPr id="212" name="Google Shape;21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kframework/evm-semantic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kframework.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434668" y="1066800"/>
            <a:ext cx="8274664" cy="24442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A Language-Independent Approach To Smart Contract Verification</a:t>
            </a:r>
            <a:endParaRPr/>
          </a:p>
        </p:txBody>
      </p:sp>
      <p:sp>
        <p:nvSpPr>
          <p:cNvPr id="90" name="Google Shape;90;p13"/>
          <p:cNvSpPr txBox="1">
            <a:spLocks noGrp="1"/>
          </p:cNvSpPr>
          <p:nvPr>
            <p:ph type="subTitle" idx="1"/>
          </p:nvPr>
        </p:nvSpPr>
        <p:spPr>
          <a:xfrm>
            <a:off x="495300" y="3532852"/>
            <a:ext cx="8153400" cy="1447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None/>
            </a:pPr>
            <a:r>
              <a:rPr lang="en-US" sz="2400">
                <a:solidFill>
                  <a:schemeClr val="dk1"/>
                </a:solidFill>
              </a:rPr>
              <a:t>Xiaohong Chen, Daejun Park, Grigore Rosu</a:t>
            </a:r>
            <a:br>
              <a:rPr lang="en-US" sz="2400">
                <a:solidFill>
                  <a:schemeClr val="dk1"/>
                </a:solidFill>
              </a:rPr>
            </a:br>
            <a:r>
              <a:rPr lang="en-US" sz="2400">
                <a:solidFill>
                  <a:schemeClr val="dk1"/>
                </a:solidFill>
              </a:rPr>
              <a:t>University of Illinois at Urbana-Champaign, USA</a:t>
            </a:r>
            <a:endParaRPr/>
          </a:p>
        </p:txBody>
      </p:sp>
      <p:sp>
        <p:nvSpPr>
          <p:cNvPr id="91" name="Google Shape;91;p13"/>
          <p:cNvSpPr txBox="1"/>
          <p:nvPr/>
        </p:nvSpPr>
        <p:spPr>
          <a:xfrm>
            <a:off x="2987842" y="6236607"/>
            <a:ext cx="6629400" cy="6213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7F7F7F"/>
              </a:buClr>
              <a:buSzPts val="2000"/>
              <a:buFont typeface="Arial"/>
              <a:buNone/>
            </a:pPr>
            <a:r>
              <a:rPr lang="en-US" sz="2000" b="0" i="0" u="none" strike="noStrike" cap="none" dirty="0">
                <a:solidFill>
                  <a:srgbClr val="7F7F7F"/>
                </a:solidFill>
                <a:latin typeface="Calibri"/>
                <a:ea typeface="Calibri"/>
                <a:cs typeface="Calibri"/>
                <a:sym typeface="Calibri"/>
              </a:rPr>
              <a:t>November 05, 2018, </a:t>
            </a:r>
            <a:r>
              <a:rPr lang="en-US" sz="2000" b="0" i="0" u="none" strike="noStrike" cap="none" dirty="0" err="1">
                <a:solidFill>
                  <a:srgbClr val="7F7F7F"/>
                </a:solidFill>
                <a:latin typeface="Calibri"/>
                <a:ea typeface="Calibri"/>
                <a:cs typeface="Calibri"/>
                <a:sym typeface="Calibri"/>
              </a:rPr>
              <a:t>ISoLA</a:t>
            </a:r>
            <a:r>
              <a:rPr lang="en-US" sz="2000" b="0" i="0" u="none" strike="noStrike" cap="none" dirty="0">
                <a:solidFill>
                  <a:srgbClr val="7F7F7F"/>
                </a:solidFill>
                <a:latin typeface="Calibri"/>
                <a:ea typeface="Calibri"/>
                <a:cs typeface="Calibri"/>
                <a:sym typeface="Calibri"/>
              </a:rPr>
              <a:t>, Cyprus</a:t>
            </a:r>
            <a:endParaRPr dirty="0"/>
          </a:p>
        </p:txBody>
      </p:sp>
      <p:pic>
        <p:nvPicPr>
          <p:cNvPr id="92" name="Google Shape;92;p13"/>
          <p:cNvPicPr preferRelativeResize="0"/>
          <p:nvPr/>
        </p:nvPicPr>
        <p:blipFill rotWithShape="1">
          <a:blip r:embed="rId3">
            <a:alphaModFix/>
          </a:blip>
          <a:srcRect/>
          <a:stretch/>
        </p:blipFill>
        <p:spPr>
          <a:xfrm>
            <a:off x="152400" y="163704"/>
            <a:ext cx="2743200" cy="8033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2"/>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Complete K definition of KernelC</a:t>
            </a:r>
            <a:endParaRPr/>
          </a:p>
        </p:txBody>
      </p:sp>
      <p:grpSp>
        <p:nvGrpSpPr>
          <p:cNvPr id="231" name="Google Shape;231;p22"/>
          <p:cNvGrpSpPr/>
          <p:nvPr/>
        </p:nvGrpSpPr>
        <p:grpSpPr>
          <a:xfrm>
            <a:off x="739781" y="1371600"/>
            <a:ext cx="7658475" cy="5486400"/>
            <a:chOff x="739781" y="1371600"/>
            <a:chExt cx="7658475" cy="5486400"/>
          </a:xfrm>
        </p:grpSpPr>
        <p:pic>
          <p:nvPicPr>
            <p:cNvPr id="232" name="Google Shape;232;p22"/>
            <p:cNvPicPr preferRelativeResize="0"/>
            <p:nvPr/>
          </p:nvPicPr>
          <p:blipFill rotWithShape="1">
            <a:blip r:embed="rId3">
              <a:alphaModFix/>
            </a:blip>
            <a:srcRect/>
            <a:stretch/>
          </p:blipFill>
          <p:spPr>
            <a:xfrm>
              <a:off x="739781" y="1371600"/>
              <a:ext cx="1698619" cy="5486400"/>
            </a:xfrm>
            <a:prstGeom prst="rect">
              <a:avLst/>
            </a:prstGeom>
            <a:noFill/>
            <a:ln>
              <a:noFill/>
            </a:ln>
          </p:spPr>
        </p:pic>
        <p:pic>
          <p:nvPicPr>
            <p:cNvPr id="233" name="Google Shape;233;p22"/>
            <p:cNvPicPr preferRelativeResize="0"/>
            <p:nvPr/>
          </p:nvPicPr>
          <p:blipFill rotWithShape="1">
            <a:blip r:embed="rId4">
              <a:alphaModFix/>
            </a:blip>
            <a:srcRect/>
            <a:stretch/>
          </p:blipFill>
          <p:spPr>
            <a:xfrm>
              <a:off x="3574288" y="1371600"/>
              <a:ext cx="2293112" cy="5103114"/>
            </a:xfrm>
            <a:prstGeom prst="rect">
              <a:avLst/>
            </a:prstGeom>
            <a:noFill/>
            <a:ln>
              <a:noFill/>
            </a:ln>
          </p:spPr>
        </p:pic>
        <p:pic>
          <p:nvPicPr>
            <p:cNvPr id="234" name="Google Shape;234;p22"/>
            <p:cNvPicPr preferRelativeResize="0"/>
            <p:nvPr/>
          </p:nvPicPr>
          <p:blipFill rotWithShape="1">
            <a:blip r:embed="rId5">
              <a:alphaModFix/>
            </a:blip>
            <a:srcRect/>
            <a:stretch/>
          </p:blipFill>
          <p:spPr>
            <a:xfrm>
              <a:off x="6781800" y="1371600"/>
              <a:ext cx="1616456" cy="4990338"/>
            </a:xfrm>
            <a:prstGeom prst="rect">
              <a:avLst/>
            </a:prstGeom>
            <a:noFill/>
            <a:ln>
              <a:noFill/>
            </a:ln>
          </p:spPr>
        </p:pic>
      </p:grpSp>
      <p:grpSp>
        <p:nvGrpSpPr>
          <p:cNvPr id="235" name="Google Shape;235;p22"/>
          <p:cNvGrpSpPr/>
          <p:nvPr/>
        </p:nvGrpSpPr>
        <p:grpSpPr>
          <a:xfrm>
            <a:off x="3749040" y="2788920"/>
            <a:ext cx="5318760" cy="3611880"/>
            <a:chOff x="3749040" y="2788920"/>
            <a:chExt cx="5318760" cy="3611880"/>
          </a:xfrm>
        </p:grpSpPr>
        <p:sp>
          <p:nvSpPr>
            <p:cNvPr id="236" name="Google Shape;236;p22"/>
            <p:cNvSpPr/>
            <p:nvPr/>
          </p:nvSpPr>
          <p:spPr>
            <a:xfrm>
              <a:off x="3749040" y="2788920"/>
              <a:ext cx="609600" cy="30480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37" name="Google Shape;237;p22"/>
            <p:cNvSpPr/>
            <p:nvPr/>
          </p:nvSpPr>
          <p:spPr>
            <a:xfrm>
              <a:off x="4343400" y="3276600"/>
              <a:ext cx="4724400" cy="3124200"/>
            </a:xfrm>
            <a:prstGeom prst="wedgeRoundRectCallout">
              <a:avLst>
                <a:gd name="adj1" fmla="val -56586"/>
                <a:gd name="adj2" fmla="val -55657"/>
                <a:gd name="adj3" fmla="val 16667"/>
              </a:avLst>
            </a:prstGeom>
            <a:solidFill>
              <a:schemeClr val="lt1"/>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22"/>
            <p:cNvSpPr txBox="1"/>
            <p:nvPr/>
          </p:nvSpPr>
          <p:spPr>
            <a:xfrm>
              <a:off x="4570172" y="3505200"/>
              <a:ext cx="434522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Semantic rules given contextually</a:t>
              </a:r>
              <a:endParaRPr/>
            </a:p>
          </p:txBody>
        </p:sp>
        <p:sp>
          <p:nvSpPr>
            <p:cNvPr id="239" name="Google Shape;239;p22"/>
            <p:cNvSpPr txBox="1"/>
            <p:nvPr/>
          </p:nvSpPr>
          <p:spPr>
            <a:xfrm>
              <a:off x="4572000" y="5401270"/>
              <a:ext cx="4458272"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rule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&lt;k&gt; X = V </a:t>
              </a:r>
              <a:r>
                <a:rPr lang="en-US" sz="1800" b="1">
                  <a:solidFill>
                    <a:srgbClr val="FF0000"/>
                  </a:solidFill>
                  <a:latin typeface="Courier New"/>
                  <a:ea typeface="Courier New"/>
                  <a:cs typeface="Courier New"/>
                  <a:sym typeface="Courier New"/>
                </a:rPr>
                <a:t>=&gt;</a:t>
              </a:r>
              <a:r>
                <a:rPr lang="en-US" sz="1800" b="1">
                  <a:solidFill>
                    <a:schemeClr val="dk1"/>
                  </a:solidFill>
                  <a:latin typeface="Courier New"/>
                  <a:ea typeface="Courier New"/>
                  <a:cs typeface="Courier New"/>
                  <a:sym typeface="Courier New"/>
                </a:rPr>
                <a:t> V …&lt;/k&gt;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&lt;env&gt;… X |-&gt; (_ </a:t>
              </a:r>
              <a:r>
                <a:rPr lang="en-US" sz="1800" b="1">
                  <a:solidFill>
                    <a:srgbClr val="FF0000"/>
                  </a:solidFill>
                  <a:latin typeface="Courier New"/>
                  <a:ea typeface="Courier New"/>
                  <a:cs typeface="Courier New"/>
                  <a:sym typeface="Courier New"/>
                </a:rPr>
                <a:t>=&gt;</a:t>
              </a:r>
              <a:r>
                <a:rPr lang="en-US" sz="1800" b="1">
                  <a:solidFill>
                    <a:schemeClr val="dk1"/>
                  </a:solidFill>
                  <a:latin typeface="Courier New"/>
                  <a:ea typeface="Courier New"/>
                  <a:cs typeface="Courier New"/>
                  <a:sym typeface="Courier New"/>
                </a:rPr>
                <a:t> V) …&lt;/env&gt;</a:t>
              </a:r>
              <a:endParaRPr/>
            </a:p>
          </p:txBody>
        </p:sp>
        <p:pic>
          <p:nvPicPr>
            <p:cNvPr id="240" name="Google Shape;240;p22"/>
            <p:cNvPicPr preferRelativeResize="0"/>
            <p:nvPr/>
          </p:nvPicPr>
          <p:blipFill rotWithShape="1">
            <a:blip r:embed="rId6">
              <a:alphaModFix/>
            </a:blip>
            <a:srcRect/>
            <a:stretch/>
          </p:blipFill>
          <p:spPr>
            <a:xfrm>
              <a:off x="5209032" y="4038600"/>
              <a:ext cx="2944368" cy="1472184"/>
            </a:xfrm>
            <a:prstGeom prst="rect">
              <a:avLst/>
            </a:prstGeom>
            <a:noFill/>
            <a:ln>
              <a:noFill/>
            </a:ln>
          </p:spPr>
        </p:pic>
      </p:grpSp>
      <p:sp>
        <p:nvSpPr>
          <p:cNvPr id="241" name="Google Shape;24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K scales</a:t>
            </a:r>
            <a:endParaRPr/>
          </a:p>
        </p:txBody>
      </p:sp>
      <p:sp>
        <p:nvSpPr>
          <p:cNvPr id="248" name="Google Shape;248;p23"/>
          <p:cNvSpPr txBox="1">
            <a:spLocks noGrp="1"/>
          </p:cNvSpPr>
          <p:nvPr>
            <p:ph type="body" idx="1"/>
          </p:nvPr>
        </p:nvSpPr>
        <p:spPr>
          <a:xfrm>
            <a:off x="381000" y="1417638"/>
            <a:ext cx="8763000" cy="5257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None/>
            </a:pPr>
            <a:r>
              <a:rPr lang="en-US" sz="2800" dirty="0"/>
              <a:t>Several large languages were recently defined in K:</a:t>
            </a:r>
            <a:endParaRPr dirty="0"/>
          </a:p>
          <a:p>
            <a:pPr marL="342900" lvl="0" indent="-342900" algn="l" rtl="0">
              <a:spcBef>
                <a:spcPts val="560"/>
              </a:spcBef>
              <a:spcAft>
                <a:spcPts val="0"/>
              </a:spcAft>
              <a:buClr>
                <a:srgbClr val="0070C0"/>
              </a:buClr>
              <a:buSzPts val="2800"/>
              <a:buChar char="•"/>
            </a:pPr>
            <a:r>
              <a:rPr lang="en-US" sz="2800" dirty="0">
                <a:solidFill>
                  <a:srgbClr val="0070C0"/>
                </a:solidFill>
              </a:rPr>
              <a:t>Java 1.4</a:t>
            </a:r>
            <a:r>
              <a:rPr lang="en-US" sz="2800" dirty="0"/>
              <a:t>: by </a:t>
            </a:r>
            <a:r>
              <a:rPr lang="en-US" sz="2800" dirty="0" err="1"/>
              <a:t>Bogdanas</a:t>
            </a:r>
            <a:r>
              <a:rPr lang="en-US" sz="2800" dirty="0"/>
              <a:t> </a:t>
            </a:r>
            <a:r>
              <a:rPr lang="en-US" sz="2800" dirty="0" err="1"/>
              <a:t>etal</a:t>
            </a:r>
            <a:r>
              <a:rPr lang="en-US" sz="2800" dirty="0"/>
              <a:t> </a:t>
            </a:r>
            <a:r>
              <a:rPr lang="en-US" sz="2800" dirty="0">
                <a:solidFill>
                  <a:srgbClr val="A5A5A5"/>
                </a:solidFill>
              </a:rPr>
              <a:t>[POPL’15]</a:t>
            </a:r>
            <a:endParaRPr dirty="0"/>
          </a:p>
          <a:p>
            <a:pPr marL="742950" lvl="1" indent="-285750" algn="l" rtl="0">
              <a:spcBef>
                <a:spcPts val="480"/>
              </a:spcBef>
              <a:spcAft>
                <a:spcPts val="0"/>
              </a:spcAft>
              <a:buClr>
                <a:schemeClr val="dk1"/>
              </a:buClr>
              <a:buSzPts val="2400"/>
              <a:buChar char="–"/>
            </a:pPr>
            <a:r>
              <a:rPr lang="en-US" sz="2400" dirty="0"/>
              <a:t>800+ program test suite that covers the semantics</a:t>
            </a:r>
            <a:endParaRPr dirty="0"/>
          </a:p>
          <a:p>
            <a:pPr marL="342900" lvl="0" indent="-342900" algn="l" rtl="0">
              <a:spcBef>
                <a:spcPts val="560"/>
              </a:spcBef>
              <a:spcAft>
                <a:spcPts val="0"/>
              </a:spcAft>
              <a:buClr>
                <a:srgbClr val="0070C0"/>
              </a:buClr>
              <a:buSzPts val="2800"/>
              <a:buChar char="•"/>
            </a:pPr>
            <a:r>
              <a:rPr lang="en-US" sz="2800" dirty="0">
                <a:solidFill>
                  <a:srgbClr val="0070C0"/>
                </a:solidFill>
              </a:rPr>
              <a:t>JavaScript ES5</a:t>
            </a:r>
            <a:r>
              <a:rPr lang="en-US" sz="2800" dirty="0"/>
              <a:t>: by Park </a:t>
            </a:r>
            <a:r>
              <a:rPr lang="en-US" sz="2800" dirty="0" err="1"/>
              <a:t>etal</a:t>
            </a:r>
            <a:r>
              <a:rPr lang="en-US" sz="2800" dirty="0"/>
              <a:t> </a:t>
            </a:r>
            <a:r>
              <a:rPr lang="en-US" sz="2800" dirty="0">
                <a:solidFill>
                  <a:srgbClr val="A5A5A5"/>
                </a:solidFill>
              </a:rPr>
              <a:t>[PLDI’15]</a:t>
            </a:r>
            <a:endParaRPr dirty="0"/>
          </a:p>
          <a:p>
            <a:pPr marL="742950" lvl="1" indent="-285750" algn="l" rtl="0">
              <a:spcBef>
                <a:spcPts val="480"/>
              </a:spcBef>
              <a:spcAft>
                <a:spcPts val="0"/>
              </a:spcAft>
              <a:buClr>
                <a:schemeClr val="dk1"/>
              </a:buClr>
              <a:buSzPts val="2400"/>
              <a:buChar char="–"/>
            </a:pPr>
            <a:r>
              <a:rPr lang="en-US" sz="2400" dirty="0"/>
              <a:t>Passes existing conformance test suite (2872 programs)</a:t>
            </a:r>
            <a:endParaRPr dirty="0"/>
          </a:p>
          <a:p>
            <a:pPr marL="742950" lvl="1" indent="-285750" algn="l" rtl="0">
              <a:spcBef>
                <a:spcPts val="480"/>
              </a:spcBef>
              <a:spcAft>
                <a:spcPts val="0"/>
              </a:spcAft>
              <a:buClr>
                <a:schemeClr val="dk1"/>
              </a:buClr>
              <a:buSzPts val="2400"/>
              <a:buChar char="–"/>
            </a:pPr>
            <a:r>
              <a:rPr lang="en-US" sz="2400" dirty="0"/>
              <a:t>Found (confirmed) bugs in Chrome, IE, Firefox, Safari</a:t>
            </a:r>
            <a:endParaRPr dirty="0"/>
          </a:p>
          <a:p>
            <a:pPr marL="342900" lvl="0" indent="-342900" algn="l" rtl="0">
              <a:spcBef>
                <a:spcPts val="560"/>
              </a:spcBef>
              <a:spcAft>
                <a:spcPts val="0"/>
              </a:spcAft>
              <a:buClr>
                <a:srgbClr val="0070C0"/>
              </a:buClr>
              <a:buSzPts val="2800"/>
              <a:buChar char="•"/>
            </a:pPr>
            <a:r>
              <a:rPr lang="en-US" sz="2800" dirty="0">
                <a:solidFill>
                  <a:srgbClr val="0070C0"/>
                </a:solidFill>
              </a:rPr>
              <a:t>C11</a:t>
            </a:r>
            <a:r>
              <a:rPr lang="en-US" sz="2800" dirty="0"/>
              <a:t>: Ellison </a:t>
            </a:r>
            <a:r>
              <a:rPr lang="en-US" sz="2800" dirty="0" err="1"/>
              <a:t>etal</a:t>
            </a:r>
            <a:r>
              <a:rPr lang="en-US" sz="2800" dirty="0"/>
              <a:t> </a:t>
            </a:r>
            <a:r>
              <a:rPr lang="en-US" sz="2800" dirty="0">
                <a:solidFill>
                  <a:srgbClr val="A5A5A5"/>
                </a:solidFill>
              </a:rPr>
              <a:t>[POPL’12, PLDI’15]</a:t>
            </a:r>
            <a:endParaRPr dirty="0"/>
          </a:p>
          <a:p>
            <a:pPr marL="742950" lvl="1" indent="-285750" algn="l" rtl="0">
              <a:spcBef>
                <a:spcPts val="480"/>
              </a:spcBef>
              <a:spcAft>
                <a:spcPts val="0"/>
              </a:spcAft>
              <a:buClr>
                <a:schemeClr val="dk1"/>
              </a:buClr>
              <a:buSzPts val="2400"/>
              <a:buChar char="–"/>
            </a:pPr>
            <a:r>
              <a:rPr lang="en-US" sz="2400" dirty="0"/>
              <a:t>192 different types of undefined behavior</a:t>
            </a:r>
            <a:endParaRPr dirty="0"/>
          </a:p>
          <a:p>
            <a:pPr marL="742950" lvl="1" indent="-285750" algn="l" rtl="0">
              <a:spcBef>
                <a:spcPts val="480"/>
              </a:spcBef>
              <a:spcAft>
                <a:spcPts val="0"/>
              </a:spcAft>
              <a:buClr>
                <a:schemeClr val="dk1"/>
              </a:buClr>
              <a:buSzPts val="2400"/>
              <a:buChar char="–"/>
            </a:pPr>
            <a:r>
              <a:rPr lang="en-US" sz="2400" dirty="0"/>
              <a:t>10,000+ program tests (</a:t>
            </a:r>
            <a:r>
              <a:rPr lang="en-US" sz="2400" dirty="0" err="1"/>
              <a:t>gcc</a:t>
            </a:r>
            <a:r>
              <a:rPr lang="en-US" sz="2400" dirty="0"/>
              <a:t> torture tests, obfuscated C, …)</a:t>
            </a:r>
            <a:endParaRPr dirty="0"/>
          </a:p>
          <a:p>
            <a:pPr marL="742950" lvl="1" indent="-285750" algn="l" rtl="0">
              <a:spcBef>
                <a:spcPts val="480"/>
              </a:spcBef>
              <a:spcAft>
                <a:spcPts val="0"/>
              </a:spcAft>
              <a:buClr>
                <a:schemeClr val="dk1"/>
              </a:buClr>
              <a:buSzPts val="2400"/>
              <a:buChar char="–"/>
            </a:pPr>
            <a:r>
              <a:rPr lang="en-US" sz="2400" dirty="0"/>
              <a:t>Commercialized by startup (Runtime Verification, Inc.)</a:t>
            </a:r>
            <a:endParaRPr dirty="0"/>
          </a:p>
          <a:p>
            <a:pPr marL="0" lvl="0" indent="0" algn="l" rtl="0">
              <a:spcBef>
                <a:spcPts val="560"/>
              </a:spcBef>
              <a:spcAft>
                <a:spcPts val="0"/>
              </a:spcAft>
              <a:buClr>
                <a:schemeClr val="dk1"/>
              </a:buClr>
              <a:buSzPts val="2800"/>
              <a:buNone/>
            </a:pPr>
            <a:r>
              <a:rPr lang="en-US" sz="2800" dirty="0"/>
              <a:t>…  + </a:t>
            </a:r>
            <a:r>
              <a:rPr lang="en-US" sz="2800" dirty="0">
                <a:solidFill>
                  <a:srgbClr val="0070C0"/>
                </a:solidFill>
              </a:rPr>
              <a:t>EVM</a:t>
            </a:r>
            <a:r>
              <a:rPr lang="en-US" sz="2800" dirty="0"/>
              <a:t>, </a:t>
            </a:r>
            <a:r>
              <a:rPr lang="en-US" sz="2800" dirty="0">
                <a:solidFill>
                  <a:srgbClr val="0070C0"/>
                </a:solidFill>
              </a:rPr>
              <a:t>IELE</a:t>
            </a:r>
            <a:r>
              <a:rPr lang="en-US" sz="2800" dirty="0"/>
              <a:t>, </a:t>
            </a:r>
            <a:r>
              <a:rPr lang="en-US" sz="2800" dirty="0">
                <a:solidFill>
                  <a:srgbClr val="0070C0"/>
                </a:solidFill>
              </a:rPr>
              <a:t>Plutus</a:t>
            </a:r>
            <a:r>
              <a:rPr lang="en-US" sz="2800" dirty="0"/>
              <a:t>, </a:t>
            </a:r>
            <a:r>
              <a:rPr lang="en-US" sz="2800" dirty="0">
                <a:solidFill>
                  <a:srgbClr val="0070C0"/>
                </a:solidFill>
              </a:rPr>
              <a:t>Solidity</a:t>
            </a:r>
            <a:r>
              <a:rPr lang="en-US" sz="2800" dirty="0"/>
              <a:t>, </a:t>
            </a:r>
            <a:r>
              <a:rPr lang="en-US" sz="2800" dirty="0" err="1">
                <a:solidFill>
                  <a:srgbClr val="0070C0"/>
                </a:solidFill>
              </a:rPr>
              <a:t>Vyper</a:t>
            </a:r>
            <a:endParaRPr sz="2800" dirty="0"/>
          </a:p>
        </p:txBody>
      </p:sp>
      <p:sp>
        <p:nvSpPr>
          <p:cNvPr id="249" name="Google Shape;24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4"/>
          <p:cNvSpPr txBox="1">
            <a:spLocks noGrp="1"/>
          </p:cNvSpPr>
          <p:nvPr>
            <p:ph type="title"/>
          </p:nvPr>
        </p:nvSpPr>
        <p:spPr>
          <a:xfrm>
            <a:off x="457200" y="-27432"/>
            <a:ext cx="8229600" cy="865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Ideal Language Framework Vision </a:t>
            </a:r>
            <a:r>
              <a:rPr lang="en-US" sz="3959" b="1">
                <a:solidFill>
                  <a:srgbClr val="FF0000"/>
                </a:solidFill>
              </a:rPr>
              <a:t>[K]</a:t>
            </a:r>
            <a:endParaRPr/>
          </a:p>
        </p:txBody>
      </p:sp>
      <p:grpSp>
        <p:nvGrpSpPr>
          <p:cNvPr id="256" name="Google Shape;256;p24"/>
          <p:cNvGrpSpPr/>
          <p:nvPr/>
        </p:nvGrpSpPr>
        <p:grpSpPr>
          <a:xfrm>
            <a:off x="5180900" y="990600"/>
            <a:ext cx="3353500" cy="2836084"/>
            <a:chOff x="5180900" y="990600"/>
            <a:chExt cx="3353500" cy="2836084"/>
          </a:xfrm>
        </p:grpSpPr>
        <p:sp>
          <p:nvSpPr>
            <p:cNvPr id="257" name="Google Shape;257;p24"/>
            <p:cNvSpPr/>
            <p:nvPr/>
          </p:nvSpPr>
          <p:spPr>
            <a:xfrm>
              <a:off x="6629400" y="990600"/>
              <a:ext cx="1905000" cy="1447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Deductive program verifier</a:t>
              </a:r>
              <a:endParaRPr sz="3200">
                <a:solidFill>
                  <a:schemeClr val="dk1"/>
                </a:solidFill>
                <a:latin typeface="Calibri"/>
                <a:ea typeface="Calibri"/>
                <a:cs typeface="Calibri"/>
                <a:sym typeface="Calibri"/>
              </a:endParaRPr>
            </a:p>
          </p:txBody>
        </p:sp>
        <p:sp>
          <p:nvSpPr>
            <p:cNvPr id="258" name="Google Shape;258;p24"/>
            <p:cNvSpPr/>
            <p:nvPr/>
          </p:nvSpPr>
          <p:spPr>
            <a:xfrm rot="-2592914">
              <a:off x="5096496" y="2775918"/>
              <a:ext cx="1845808" cy="4845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59" name="Google Shape;259;p24"/>
          <p:cNvGrpSpPr/>
          <p:nvPr/>
        </p:nvGrpSpPr>
        <p:grpSpPr>
          <a:xfrm>
            <a:off x="1219200" y="1499177"/>
            <a:ext cx="2362223" cy="2057400"/>
            <a:chOff x="2133600" y="1524000"/>
            <a:chExt cx="2362223" cy="2057400"/>
          </a:xfrm>
        </p:grpSpPr>
        <p:sp>
          <p:nvSpPr>
            <p:cNvPr id="260" name="Google Shape;260;p24"/>
            <p:cNvSpPr/>
            <p:nvPr/>
          </p:nvSpPr>
          <p:spPr>
            <a:xfrm>
              <a:off x="2133600" y="1524000"/>
              <a:ext cx="1219200" cy="9144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Parser</a:t>
              </a:r>
              <a:endParaRPr sz="3200">
                <a:solidFill>
                  <a:schemeClr val="dk1"/>
                </a:solidFill>
                <a:latin typeface="Calibri"/>
                <a:ea typeface="Calibri"/>
                <a:cs typeface="Calibri"/>
                <a:sym typeface="Calibri"/>
              </a:endParaRPr>
            </a:p>
          </p:txBody>
        </p:sp>
        <p:sp>
          <p:nvSpPr>
            <p:cNvPr id="261" name="Google Shape;261;p24"/>
            <p:cNvSpPr/>
            <p:nvPr/>
          </p:nvSpPr>
          <p:spPr>
            <a:xfrm rot="-8043214">
              <a:off x="3156840" y="2676862"/>
              <a:ext cx="1374167" cy="484577"/>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62" name="Google Shape;262;p24"/>
          <p:cNvGrpSpPr/>
          <p:nvPr/>
        </p:nvGrpSpPr>
        <p:grpSpPr>
          <a:xfrm>
            <a:off x="152399" y="3048000"/>
            <a:ext cx="3241693" cy="1066800"/>
            <a:chOff x="152399" y="3048000"/>
            <a:chExt cx="3241693" cy="1066800"/>
          </a:xfrm>
        </p:grpSpPr>
        <p:sp>
          <p:nvSpPr>
            <p:cNvPr id="263" name="Google Shape;263;p24"/>
            <p:cNvSpPr/>
            <p:nvPr/>
          </p:nvSpPr>
          <p:spPr>
            <a:xfrm>
              <a:off x="152399" y="3048000"/>
              <a:ext cx="1924633" cy="1066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Calibri"/>
                  <a:ea typeface="Calibri"/>
                  <a:cs typeface="Calibri"/>
                  <a:sym typeface="Calibri"/>
                </a:rPr>
                <a:t>Interpreter</a:t>
              </a:r>
              <a:endParaRPr sz="3200" dirty="0">
                <a:solidFill>
                  <a:schemeClr val="dk1"/>
                </a:solidFill>
                <a:latin typeface="Calibri"/>
                <a:ea typeface="Calibri"/>
                <a:cs typeface="Calibri"/>
                <a:sym typeface="Calibri"/>
              </a:endParaRPr>
            </a:p>
          </p:txBody>
        </p:sp>
        <p:sp>
          <p:nvSpPr>
            <p:cNvPr id="264" name="Google Shape;264;p24"/>
            <p:cNvSpPr/>
            <p:nvPr/>
          </p:nvSpPr>
          <p:spPr>
            <a:xfrm rot="-10590223">
              <a:off x="2041274" y="3393713"/>
              <a:ext cx="1352818" cy="484493"/>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65" name="Google Shape;265;p24"/>
          <p:cNvGrpSpPr/>
          <p:nvPr/>
        </p:nvGrpSpPr>
        <p:grpSpPr>
          <a:xfrm>
            <a:off x="381000" y="4267228"/>
            <a:ext cx="2980039" cy="1600172"/>
            <a:chOff x="381000" y="4267228"/>
            <a:chExt cx="2980039" cy="1600172"/>
          </a:xfrm>
        </p:grpSpPr>
        <p:sp>
          <p:nvSpPr>
            <p:cNvPr id="266" name="Google Shape;266;p24"/>
            <p:cNvSpPr/>
            <p:nvPr/>
          </p:nvSpPr>
          <p:spPr>
            <a:xfrm>
              <a:off x="381000" y="4800600"/>
              <a:ext cx="1600200" cy="1066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Compiler</a:t>
              </a:r>
              <a:endParaRPr sz="3200">
                <a:solidFill>
                  <a:schemeClr val="dk1"/>
                </a:solidFill>
                <a:latin typeface="Calibri"/>
                <a:ea typeface="Calibri"/>
                <a:cs typeface="Calibri"/>
                <a:sym typeface="Calibri"/>
              </a:endParaRPr>
            </a:p>
          </p:txBody>
        </p:sp>
        <p:sp>
          <p:nvSpPr>
            <p:cNvPr id="267" name="Google Shape;267;p24"/>
            <p:cNvSpPr/>
            <p:nvPr/>
          </p:nvSpPr>
          <p:spPr>
            <a:xfrm rot="9498466">
              <a:off x="1946034" y="4504023"/>
              <a:ext cx="1374111" cy="48461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68" name="Google Shape;268;p24"/>
          <p:cNvGrpSpPr/>
          <p:nvPr/>
        </p:nvGrpSpPr>
        <p:grpSpPr>
          <a:xfrm>
            <a:off x="3200400" y="4264578"/>
            <a:ext cx="1828800" cy="2441022"/>
            <a:chOff x="3200400" y="4264578"/>
            <a:chExt cx="1828800" cy="2441022"/>
          </a:xfrm>
        </p:grpSpPr>
        <p:sp>
          <p:nvSpPr>
            <p:cNvPr id="269" name="Google Shape;269;p24"/>
            <p:cNvSpPr/>
            <p:nvPr/>
          </p:nvSpPr>
          <p:spPr>
            <a:xfrm>
              <a:off x="3200400" y="5638800"/>
              <a:ext cx="1828800" cy="1066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(semantic) Debugger</a:t>
              </a:r>
              <a:endParaRPr sz="3200">
                <a:solidFill>
                  <a:schemeClr val="dk1"/>
                </a:solidFill>
                <a:latin typeface="Calibri"/>
                <a:ea typeface="Calibri"/>
                <a:cs typeface="Calibri"/>
                <a:sym typeface="Calibri"/>
              </a:endParaRPr>
            </a:p>
          </p:txBody>
        </p:sp>
        <p:sp>
          <p:nvSpPr>
            <p:cNvPr id="270" name="Google Shape;270;p24"/>
            <p:cNvSpPr/>
            <p:nvPr/>
          </p:nvSpPr>
          <p:spPr>
            <a:xfrm rot="5400000">
              <a:off x="3490200" y="4709478"/>
              <a:ext cx="1374300" cy="4845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71" name="Google Shape;271;p24"/>
          <p:cNvGrpSpPr/>
          <p:nvPr/>
        </p:nvGrpSpPr>
        <p:grpSpPr>
          <a:xfrm>
            <a:off x="5867282" y="4029238"/>
            <a:ext cx="2209918" cy="2447762"/>
            <a:chOff x="5867282" y="4029238"/>
            <a:chExt cx="2209918" cy="2447762"/>
          </a:xfrm>
        </p:grpSpPr>
        <p:sp>
          <p:nvSpPr>
            <p:cNvPr id="272" name="Google Shape;272;p24"/>
            <p:cNvSpPr/>
            <p:nvPr/>
          </p:nvSpPr>
          <p:spPr>
            <a:xfrm>
              <a:off x="6324600" y="5410200"/>
              <a:ext cx="1752600" cy="1066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Symbolic execution</a:t>
              </a:r>
              <a:endParaRPr sz="3200">
                <a:solidFill>
                  <a:schemeClr val="dk1"/>
                </a:solidFill>
                <a:latin typeface="Calibri"/>
                <a:ea typeface="Calibri"/>
                <a:cs typeface="Calibri"/>
                <a:sym typeface="Calibri"/>
              </a:endParaRPr>
            </a:p>
          </p:txBody>
        </p:sp>
        <p:sp>
          <p:nvSpPr>
            <p:cNvPr id="273" name="Google Shape;273;p24"/>
            <p:cNvSpPr/>
            <p:nvPr/>
          </p:nvSpPr>
          <p:spPr>
            <a:xfrm rot="4248335">
              <a:off x="5634986" y="4515426"/>
              <a:ext cx="1374194" cy="484724"/>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74" name="Google Shape;274;p24"/>
          <p:cNvGrpSpPr/>
          <p:nvPr/>
        </p:nvGrpSpPr>
        <p:grpSpPr>
          <a:xfrm>
            <a:off x="6172200" y="3505200"/>
            <a:ext cx="2819400" cy="1066800"/>
            <a:chOff x="6172200" y="3505200"/>
            <a:chExt cx="2819400" cy="1066800"/>
          </a:xfrm>
        </p:grpSpPr>
        <p:sp>
          <p:nvSpPr>
            <p:cNvPr id="275" name="Google Shape;275;p24"/>
            <p:cNvSpPr/>
            <p:nvPr/>
          </p:nvSpPr>
          <p:spPr>
            <a:xfrm>
              <a:off x="7543800" y="3505200"/>
              <a:ext cx="1447800" cy="1066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Model checker</a:t>
              </a:r>
              <a:endParaRPr sz="3200">
                <a:solidFill>
                  <a:schemeClr val="dk1"/>
                </a:solidFill>
                <a:latin typeface="Calibri"/>
                <a:ea typeface="Calibri"/>
                <a:cs typeface="Calibri"/>
                <a:sym typeface="Calibri"/>
              </a:endParaRPr>
            </a:p>
          </p:txBody>
        </p:sp>
        <p:sp>
          <p:nvSpPr>
            <p:cNvPr id="276" name="Google Shape;276;p24"/>
            <p:cNvSpPr/>
            <p:nvPr/>
          </p:nvSpPr>
          <p:spPr>
            <a:xfrm>
              <a:off x="6172200" y="3782568"/>
              <a:ext cx="1374300" cy="4845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77" name="Google Shape;277;p24"/>
          <p:cNvSpPr/>
          <p:nvPr/>
        </p:nvSpPr>
        <p:spPr>
          <a:xfrm>
            <a:off x="2743200" y="3276600"/>
            <a:ext cx="4191000" cy="1524000"/>
          </a:xfrm>
          <a:prstGeom prst="foldedCorner">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Formal Language Definition </a:t>
            </a:r>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(Syntax and Semantics)</a:t>
            </a:r>
            <a:endParaRPr/>
          </a:p>
        </p:txBody>
      </p:sp>
      <p:sp>
        <p:nvSpPr>
          <p:cNvPr id="278" name="Google Shape;278;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pSp>
        <p:nvGrpSpPr>
          <p:cNvPr id="279" name="Google Shape;279;p24"/>
          <p:cNvGrpSpPr/>
          <p:nvPr/>
        </p:nvGrpSpPr>
        <p:grpSpPr>
          <a:xfrm>
            <a:off x="4223543" y="563940"/>
            <a:ext cx="1034400" cy="2941259"/>
            <a:chOff x="4223543" y="563940"/>
            <a:chExt cx="1034400" cy="2941259"/>
          </a:xfrm>
        </p:grpSpPr>
        <p:sp>
          <p:nvSpPr>
            <p:cNvPr id="280" name="Google Shape;280;p24"/>
            <p:cNvSpPr txBox="1"/>
            <p:nvPr/>
          </p:nvSpPr>
          <p:spPr>
            <a:xfrm>
              <a:off x="4223543" y="563940"/>
              <a:ext cx="10344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chemeClr val="dk1"/>
                  </a:solidFill>
                  <a:latin typeface="Calibri"/>
                  <a:ea typeface="Calibri"/>
                  <a:cs typeface="Calibri"/>
                  <a:sym typeface="Calibri"/>
                </a:rPr>
                <a:t>…</a:t>
              </a:r>
              <a:endParaRPr/>
            </a:p>
          </p:txBody>
        </p:sp>
        <p:sp>
          <p:nvSpPr>
            <p:cNvPr id="281" name="Google Shape;281;p24"/>
            <p:cNvSpPr/>
            <p:nvPr/>
          </p:nvSpPr>
          <p:spPr>
            <a:xfrm rot="-5400000">
              <a:off x="4014151" y="2539049"/>
              <a:ext cx="1447800" cy="4845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2" name="Google Shape;282;p24"/>
          <p:cNvSpPr/>
          <p:nvPr/>
        </p:nvSpPr>
        <p:spPr>
          <a:xfrm>
            <a:off x="6644206" y="1009106"/>
            <a:ext cx="1890300" cy="1429200"/>
          </a:xfrm>
          <a:prstGeom prst="roundRect">
            <a:avLst>
              <a:gd name="adj" fmla="val 16667"/>
            </a:avLst>
          </a:prstGeom>
          <a:noFill/>
          <a:ln w="889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24"/>
          <p:cNvSpPr/>
          <p:nvPr/>
        </p:nvSpPr>
        <p:spPr>
          <a:xfrm>
            <a:off x="6278972" y="5404945"/>
            <a:ext cx="1798200" cy="1027500"/>
          </a:xfrm>
          <a:prstGeom prst="roundRect">
            <a:avLst>
              <a:gd name="adj" fmla="val 16667"/>
            </a:avLst>
          </a:prstGeom>
          <a:noFill/>
          <a:ln w="889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State-of-the-Art</a:t>
            </a:r>
            <a:endParaRPr/>
          </a:p>
        </p:txBody>
      </p:sp>
      <p:sp>
        <p:nvSpPr>
          <p:cNvPr id="290" name="Google Shape;290;p25"/>
          <p:cNvSpPr txBox="1">
            <a:spLocks noGrp="1"/>
          </p:cNvSpPr>
          <p:nvPr>
            <p:ph type="body" idx="1"/>
          </p:nvPr>
        </p:nvSpPr>
        <p:spPr>
          <a:xfrm>
            <a:off x="457200" y="1600200"/>
            <a:ext cx="8686800" cy="5029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3200"/>
              <a:buChar char="•"/>
            </a:pPr>
            <a:r>
              <a:rPr lang="en-US">
                <a:solidFill>
                  <a:srgbClr val="FF0000"/>
                </a:solidFill>
              </a:rPr>
              <a:t>Redefine</a:t>
            </a:r>
            <a:r>
              <a:rPr lang="en-US"/>
              <a:t> the language using a </a:t>
            </a:r>
            <a:r>
              <a:rPr lang="en-US">
                <a:solidFill>
                  <a:srgbClr val="FF0000"/>
                </a:solidFill>
              </a:rPr>
              <a:t>different</a:t>
            </a:r>
            <a:r>
              <a:rPr lang="en-US"/>
              <a:t> semantic approach (Hoare/separation/dynamic logic)</a:t>
            </a:r>
            <a:endParaRPr/>
          </a:p>
          <a:p>
            <a:pPr marL="342900" lvl="0" indent="-342900" algn="l" rtl="0">
              <a:spcBef>
                <a:spcPts val="640"/>
              </a:spcBef>
              <a:spcAft>
                <a:spcPts val="0"/>
              </a:spcAft>
              <a:buClr>
                <a:srgbClr val="FF0000"/>
              </a:buClr>
              <a:buSzPts val="3200"/>
              <a:buChar char="•"/>
            </a:pPr>
            <a:r>
              <a:rPr lang="en-US">
                <a:solidFill>
                  <a:srgbClr val="FF0000"/>
                </a:solidFill>
              </a:rPr>
              <a:t>Language specific</a:t>
            </a:r>
            <a:r>
              <a:rPr lang="en-US"/>
              <a:t>, </a:t>
            </a:r>
            <a:r>
              <a:rPr lang="en-US">
                <a:solidFill>
                  <a:srgbClr val="FF0000"/>
                </a:solidFill>
              </a:rPr>
              <a:t>non-executable</a:t>
            </a:r>
            <a:r>
              <a:rPr lang="en-US"/>
              <a:t>, </a:t>
            </a:r>
            <a:r>
              <a:rPr lang="en-US">
                <a:solidFill>
                  <a:srgbClr val="FF0000"/>
                </a:solidFill>
              </a:rPr>
              <a:t>error-prone</a:t>
            </a:r>
            <a:endParaRPr/>
          </a:p>
        </p:txBody>
      </p:sp>
      <p:pic>
        <p:nvPicPr>
          <p:cNvPr id="291" name="Google Shape;291;p25"/>
          <p:cNvPicPr preferRelativeResize="0"/>
          <p:nvPr/>
        </p:nvPicPr>
        <p:blipFill rotWithShape="1">
          <a:blip r:embed="rId3">
            <a:alphaModFix/>
          </a:blip>
          <a:srcRect/>
          <a:stretch/>
        </p:blipFill>
        <p:spPr>
          <a:xfrm>
            <a:off x="1891229" y="3581401"/>
            <a:ext cx="5423971" cy="1095352"/>
          </a:xfrm>
          <a:prstGeom prst="rect">
            <a:avLst/>
          </a:prstGeom>
          <a:noFill/>
          <a:ln>
            <a:noFill/>
          </a:ln>
        </p:spPr>
      </p:pic>
      <p:pic>
        <p:nvPicPr>
          <p:cNvPr id="292" name="Google Shape;292;p25"/>
          <p:cNvPicPr preferRelativeResize="0"/>
          <p:nvPr/>
        </p:nvPicPr>
        <p:blipFill rotWithShape="1">
          <a:blip r:embed="rId4">
            <a:alphaModFix/>
          </a:blip>
          <a:srcRect/>
          <a:stretch/>
        </p:blipFill>
        <p:spPr>
          <a:xfrm>
            <a:off x="1524000" y="5181600"/>
            <a:ext cx="6248400" cy="1136073"/>
          </a:xfrm>
          <a:prstGeom prst="rect">
            <a:avLst/>
          </a:prstGeom>
          <a:noFill/>
          <a:ln>
            <a:noFill/>
          </a:ln>
        </p:spPr>
      </p:pic>
      <p:sp>
        <p:nvSpPr>
          <p:cNvPr id="293" name="Google Shape;293;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txBox="1">
            <a:spLocks noGrp="1"/>
          </p:cNvSpPr>
          <p:nvPr>
            <p:ph type="title"/>
          </p:nvPr>
        </p:nvSpPr>
        <p:spPr>
          <a:xfrm>
            <a:off x="457200" y="274638"/>
            <a:ext cx="48957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What We Want</a:t>
            </a:r>
            <a:endParaRPr/>
          </a:p>
        </p:txBody>
      </p:sp>
      <p:sp>
        <p:nvSpPr>
          <p:cNvPr id="299" name="Google Shape;299;p26"/>
          <p:cNvSpPr txBox="1">
            <a:spLocks noGrp="1"/>
          </p:cNvSpPr>
          <p:nvPr>
            <p:ph type="body" idx="1"/>
          </p:nvPr>
        </p:nvSpPr>
        <p:spPr>
          <a:xfrm>
            <a:off x="457200" y="1600200"/>
            <a:ext cx="84582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Use directly the trusted</a:t>
            </a:r>
            <a:endParaRPr/>
          </a:p>
          <a:p>
            <a:pPr marL="0" lvl="0" indent="0" algn="l" rtl="0">
              <a:spcBef>
                <a:spcPts val="640"/>
              </a:spcBef>
              <a:spcAft>
                <a:spcPts val="0"/>
              </a:spcAft>
              <a:buClr>
                <a:schemeClr val="dk1"/>
              </a:buClr>
              <a:buSzPts val="3200"/>
              <a:buNone/>
            </a:pPr>
            <a:r>
              <a:rPr lang="en-US"/>
              <a:t>    executable semantics!</a:t>
            </a:r>
            <a:endParaRPr/>
          </a:p>
          <a:p>
            <a:pPr marL="342900" lvl="0" indent="-342900" algn="l" rtl="0">
              <a:spcBef>
                <a:spcPts val="640"/>
              </a:spcBef>
              <a:spcAft>
                <a:spcPts val="0"/>
              </a:spcAft>
              <a:buClr>
                <a:srgbClr val="0070C0"/>
              </a:buClr>
              <a:buSzPts val="3200"/>
              <a:buChar char="•"/>
            </a:pPr>
            <a:r>
              <a:rPr lang="en-US" i="1">
                <a:solidFill>
                  <a:srgbClr val="0070C0"/>
                </a:solidFill>
              </a:rPr>
              <a:t>Language-independent proof system</a:t>
            </a:r>
            <a:endParaRPr/>
          </a:p>
          <a:p>
            <a:pPr marL="742950" lvl="1" indent="-285750" algn="l" rtl="0">
              <a:spcBef>
                <a:spcPts val="560"/>
              </a:spcBef>
              <a:spcAft>
                <a:spcPts val="0"/>
              </a:spcAft>
              <a:buClr>
                <a:schemeClr val="dk1"/>
              </a:buClr>
              <a:buSzPts val="2800"/>
              <a:buChar char="–"/>
            </a:pPr>
            <a:r>
              <a:rPr lang="en-US"/>
              <a:t>Takes operational semantics as axioms</a:t>
            </a:r>
            <a:endParaRPr/>
          </a:p>
          <a:p>
            <a:pPr marL="742950" lvl="1" indent="-285750" algn="l" rtl="0">
              <a:spcBef>
                <a:spcPts val="560"/>
              </a:spcBef>
              <a:spcAft>
                <a:spcPts val="0"/>
              </a:spcAft>
              <a:buClr>
                <a:schemeClr val="dk1"/>
              </a:buClr>
              <a:buSzPts val="2800"/>
              <a:buChar char="–"/>
            </a:pPr>
            <a:r>
              <a:rPr lang="en-US"/>
              <a:t>Derives reachability properties</a:t>
            </a:r>
            <a:endParaRPr/>
          </a:p>
          <a:p>
            <a:pPr marL="742950" lvl="1" indent="-285750" algn="l" rtl="0">
              <a:spcBef>
                <a:spcPts val="560"/>
              </a:spcBef>
              <a:spcAft>
                <a:spcPts val="0"/>
              </a:spcAft>
              <a:buClr>
                <a:schemeClr val="dk1"/>
              </a:buClr>
              <a:buSzPts val="2800"/>
              <a:buChar char="–"/>
            </a:pPr>
            <a:r>
              <a:rPr lang="en-US"/>
              <a:t>Sound and relatively complete for all languages!</a:t>
            </a:r>
            <a:endParaRPr/>
          </a:p>
        </p:txBody>
      </p:sp>
      <p:grpSp>
        <p:nvGrpSpPr>
          <p:cNvPr id="300" name="Google Shape;300;p26"/>
          <p:cNvGrpSpPr/>
          <p:nvPr/>
        </p:nvGrpSpPr>
        <p:grpSpPr>
          <a:xfrm>
            <a:off x="5541145" y="380978"/>
            <a:ext cx="3485665" cy="2590678"/>
            <a:chOff x="1905139" y="990600"/>
            <a:chExt cx="6629261" cy="5486399"/>
          </a:xfrm>
        </p:grpSpPr>
        <p:sp>
          <p:nvSpPr>
            <p:cNvPr id="301" name="Google Shape;301;p26"/>
            <p:cNvSpPr/>
            <p:nvPr/>
          </p:nvSpPr>
          <p:spPr>
            <a:xfrm>
              <a:off x="6172200" y="3782568"/>
              <a:ext cx="1374300" cy="4845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302" name="Google Shape;302;p26"/>
            <p:cNvSpPr/>
            <p:nvPr/>
          </p:nvSpPr>
          <p:spPr>
            <a:xfrm rot="-8043214">
              <a:off x="3156840" y="2676862"/>
              <a:ext cx="1374167" cy="484577"/>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303" name="Google Shape;303;p26"/>
            <p:cNvSpPr/>
            <p:nvPr/>
          </p:nvSpPr>
          <p:spPr>
            <a:xfrm rot="-10590476">
              <a:off x="2041278" y="3394415"/>
              <a:ext cx="1374151" cy="484493"/>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304" name="Google Shape;304;p26"/>
            <p:cNvSpPr/>
            <p:nvPr/>
          </p:nvSpPr>
          <p:spPr>
            <a:xfrm rot="5400000">
              <a:off x="3490200" y="4709478"/>
              <a:ext cx="1374300" cy="4845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305" name="Google Shape;305;p26"/>
            <p:cNvSpPr/>
            <p:nvPr/>
          </p:nvSpPr>
          <p:spPr>
            <a:xfrm rot="-2592914">
              <a:off x="5096496" y="2775918"/>
              <a:ext cx="1845808" cy="4845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306" name="Google Shape;306;p26"/>
            <p:cNvSpPr/>
            <p:nvPr/>
          </p:nvSpPr>
          <p:spPr>
            <a:xfrm rot="4248335">
              <a:off x="5634986" y="4515426"/>
              <a:ext cx="1374194" cy="484724"/>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307" name="Google Shape;307;p26"/>
            <p:cNvSpPr/>
            <p:nvPr/>
          </p:nvSpPr>
          <p:spPr>
            <a:xfrm rot="9498466">
              <a:off x="1946034" y="4504023"/>
              <a:ext cx="1374111" cy="48461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308" name="Google Shape;308;p26"/>
            <p:cNvSpPr/>
            <p:nvPr/>
          </p:nvSpPr>
          <p:spPr>
            <a:xfrm>
              <a:off x="2743200" y="3276600"/>
              <a:ext cx="4191000" cy="1524000"/>
            </a:xfrm>
            <a:prstGeom prst="foldedCorner">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Formal Language Definition </a:t>
              </a:r>
              <a:endParaRPr/>
            </a:p>
            <a:p>
              <a:pPr marL="0" marR="0" lvl="0" indent="0" algn="ctr" rtl="0">
                <a:spcBef>
                  <a:spcPts val="0"/>
                </a:spcBef>
                <a:spcAft>
                  <a:spcPts val="0"/>
                </a:spcAft>
                <a:buNone/>
              </a:pPr>
              <a:r>
                <a:rPr lang="en-US" sz="1400">
                  <a:solidFill>
                    <a:schemeClr val="dk1"/>
                  </a:solidFill>
                  <a:latin typeface="Calibri"/>
                  <a:ea typeface="Calibri"/>
                  <a:cs typeface="Calibri"/>
                  <a:sym typeface="Calibri"/>
                </a:rPr>
                <a:t>(Syntax and Semantics)</a:t>
              </a:r>
              <a:endParaRPr/>
            </a:p>
          </p:txBody>
        </p:sp>
        <p:sp>
          <p:nvSpPr>
            <p:cNvPr id="309" name="Google Shape;309;p26"/>
            <p:cNvSpPr/>
            <p:nvPr/>
          </p:nvSpPr>
          <p:spPr>
            <a:xfrm>
              <a:off x="6629400" y="990600"/>
              <a:ext cx="1905000" cy="1447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Deductive program verifier</a:t>
              </a:r>
              <a:endParaRPr sz="1600">
                <a:solidFill>
                  <a:schemeClr val="dk1"/>
                </a:solidFill>
                <a:latin typeface="Calibri"/>
                <a:ea typeface="Calibri"/>
                <a:cs typeface="Calibri"/>
                <a:sym typeface="Calibri"/>
              </a:endParaRPr>
            </a:p>
          </p:txBody>
        </p:sp>
        <p:sp>
          <p:nvSpPr>
            <p:cNvPr id="310" name="Google Shape;310;p26"/>
            <p:cNvSpPr/>
            <p:nvPr/>
          </p:nvSpPr>
          <p:spPr>
            <a:xfrm>
              <a:off x="6324598" y="5410199"/>
              <a:ext cx="1997700" cy="1066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Symbolic execution</a:t>
              </a:r>
              <a:endParaRPr sz="1600">
                <a:solidFill>
                  <a:schemeClr val="dk1"/>
                </a:solidFill>
                <a:latin typeface="Calibri"/>
                <a:ea typeface="Calibri"/>
                <a:cs typeface="Calibri"/>
                <a:sym typeface="Calibri"/>
              </a:endParaRPr>
            </a:p>
          </p:txBody>
        </p:sp>
      </p:grpSp>
      <p:sp>
        <p:nvSpPr>
          <p:cNvPr id="311" name="Google Shape;311;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2B1F206-7601-421E-B5A3-4164B34A6A9F}"/>
              </a:ext>
            </a:extLst>
          </p:cNvPr>
          <p:cNvSpPr/>
          <p:nvPr/>
        </p:nvSpPr>
        <p:spPr>
          <a:xfrm>
            <a:off x="544006" y="746526"/>
            <a:ext cx="8308685" cy="461665"/>
          </a:xfrm>
          <a:prstGeom prst="rect">
            <a:avLst/>
          </a:prstGeom>
        </p:spPr>
        <p:txBody>
          <a:bodyPr wrap="none">
            <a:spAutoFit/>
          </a:bodyPr>
          <a:lstStyle/>
          <a:p>
            <a:r>
              <a:rPr lang="en-US" sz="2400" dirty="0">
                <a:solidFill>
                  <a:schemeClr val="bg1">
                    <a:lumMod val="65000"/>
                  </a:schemeClr>
                </a:solidFill>
              </a:rPr>
              <a:t>[…, LICS’13, RTA’15, OOPSLA’16, </a:t>
            </a:r>
            <a:r>
              <a:rPr lang="en-US" sz="2400" u="sng" dirty="0">
                <a:solidFill>
                  <a:schemeClr val="bg1">
                    <a:lumMod val="65000"/>
                  </a:schemeClr>
                </a:solidFill>
              </a:rPr>
              <a:t>FSCD’16</a:t>
            </a:r>
            <a:r>
              <a:rPr lang="en-US" sz="2400" dirty="0">
                <a:solidFill>
                  <a:schemeClr val="bg1">
                    <a:lumMod val="65000"/>
                  </a:schemeClr>
                </a:solidFill>
              </a:rPr>
              <a:t>, LMCS’17, …]</a:t>
            </a:r>
            <a:endParaRPr lang="en-US" sz="2400" dirty="0"/>
          </a:p>
        </p:txBody>
      </p:sp>
      <p:sp>
        <p:nvSpPr>
          <p:cNvPr id="2" name="Title 1"/>
          <p:cNvSpPr>
            <a:spLocks noGrp="1"/>
          </p:cNvSpPr>
          <p:nvPr>
            <p:ph type="title"/>
          </p:nvPr>
        </p:nvSpPr>
        <p:spPr>
          <a:xfrm>
            <a:off x="1866900" y="48768"/>
            <a:ext cx="5410200" cy="789432"/>
          </a:xfrm>
        </p:spPr>
        <p:txBody>
          <a:bodyPr>
            <a:normAutofit/>
          </a:bodyPr>
          <a:lstStyle/>
          <a:p>
            <a:r>
              <a:rPr lang="en-US" dirty="0"/>
              <a:t>Matching Logic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0" y="2891875"/>
            <a:ext cx="9144000" cy="2746925"/>
          </a:xfrm>
          <a:prstGeom prst="rect">
            <a:avLst/>
          </a:prstGeom>
        </p:spPr>
      </p:pic>
      <p:grpSp>
        <p:nvGrpSpPr>
          <p:cNvPr id="8" name="Group 7"/>
          <p:cNvGrpSpPr/>
          <p:nvPr/>
        </p:nvGrpSpPr>
        <p:grpSpPr>
          <a:xfrm>
            <a:off x="1981200" y="2016675"/>
            <a:ext cx="5562600" cy="1918293"/>
            <a:chOff x="1981200" y="2016675"/>
            <a:chExt cx="5562600" cy="1918293"/>
          </a:xfrm>
        </p:grpSpPr>
        <p:sp>
          <p:nvSpPr>
            <p:cNvPr id="6" name="Rounded Rectangular Callout 13"/>
            <p:cNvSpPr/>
            <p:nvPr/>
          </p:nvSpPr>
          <p:spPr>
            <a:xfrm>
              <a:off x="5257800" y="2016675"/>
              <a:ext cx="2286000" cy="802725"/>
            </a:xfrm>
            <a:prstGeom prst="wedgeRoundRectCallout">
              <a:avLst>
                <a:gd name="adj1" fmla="val -60646"/>
                <a:gd name="adj2" fmla="val 101344"/>
                <a:gd name="adj3" fmla="val 16667"/>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Structure</a:t>
              </a:r>
            </a:p>
          </p:txBody>
        </p:sp>
        <p:sp>
          <p:nvSpPr>
            <p:cNvPr id="7" name="Rectangle: Rounded Corners 6"/>
            <p:cNvSpPr/>
            <p:nvPr/>
          </p:nvSpPr>
          <p:spPr>
            <a:xfrm>
              <a:off x="1981200" y="2864443"/>
              <a:ext cx="2971800" cy="1070525"/>
            </a:xfrm>
            <a:prstGeom prst="roundRect">
              <a:avLst/>
            </a:prstGeom>
            <a:solidFill>
              <a:srgbClr val="FFC000">
                <a:alpha val="1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959864" y="3967819"/>
            <a:ext cx="5489448" cy="1070525"/>
            <a:chOff x="1981200" y="2864443"/>
            <a:chExt cx="5567824" cy="1070525"/>
          </a:xfrm>
        </p:grpSpPr>
        <p:sp>
          <p:nvSpPr>
            <p:cNvPr id="10" name="Rounded Rectangular Callout 13"/>
            <p:cNvSpPr/>
            <p:nvPr/>
          </p:nvSpPr>
          <p:spPr>
            <a:xfrm>
              <a:off x="5108448" y="3048000"/>
              <a:ext cx="2440576" cy="802725"/>
            </a:xfrm>
            <a:prstGeom prst="wedgeRoundRectCallout">
              <a:avLst>
                <a:gd name="adj1" fmla="val -107728"/>
                <a:gd name="adj2" fmla="val 160"/>
                <a:gd name="adj3" fmla="val 16667"/>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Constraints</a:t>
              </a:r>
            </a:p>
          </p:txBody>
        </p:sp>
        <p:sp>
          <p:nvSpPr>
            <p:cNvPr id="11" name="Rectangle: Rounded Corners 10"/>
            <p:cNvSpPr/>
            <p:nvPr/>
          </p:nvSpPr>
          <p:spPr>
            <a:xfrm>
              <a:off x="1981200" y="2864443"/>
              <a:ext cx="1679448" cy="1070525"/>
            </a:xfrm>
            <a:prstGeom prst="roundRect">
              <a:avLst/>
            </a:prstGeom>
            <a:solidFill>
              <a:srgbClr val="FFC000">
                <a:alpha val="1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905001" y="4971288"/>
            <a:ext cx="3733799" cy="1698837"/>
            <a:chOff x="1981201" y="2810256"/>
            <a:chExt cx="3787108" cy="1698837"/>
          </a:xfrm>
        </p:grpSpPr>
        <p:sp>
          <p:nvSpPr>
            <p:cNvPr id="13" name="Rounded Rectangular Callout 13"/>
            <p:cNvSpPr/>
            <p:nvPr/>
          </p:nvSpPr>
          <p:spPr>
            <a:xfrm>
              <a:off x="3990686" y="3706368"/>
              <a:ext cx="1777623" cy="802725"/>
            </a:xfrm>
            <a:prstGeom prst="wedgeRoundRectCallout">
              <a:avLst>
                <a:gd name="adj1" fmla="val -75427"/>
                <a:gd name="adj2" fmla="val -75022"/>
                <a:gd name="adj3" fmla="val 16667"/>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Binders</a:t>
              </a:r>
            </a:p>
          </p:txBody>
        </p:sp>
        <p:sp>
          <p:nvSpPr>
            <p:cNvPr id="14" name="Rectangle: Rounded Corners 13"/>
            <p:cNvSpPr/>
            <p:nvPr/>
          </p:nvSpPr>
          <p:spPr>
            <a:xfrm>
              <a:off x="1981201" y="2810256"/>
              <a:ext cx="1545759" cy="613325"/>
            </a:xfrm>
            <a:prstGeom prst="roundRect">
              <a:avLst/>
            </a:prstGeom>
            <a:solidFill>
              <a:srgbClr val="FFC000">
                <a:alpha val="1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0" y="1447800"/>
            <a:ext cx="3810000" cy="1994493"/>
            <a:chOff x="2057400" y="1940475"/>
            <a:chExt cx="3810000" cy="1994493"/>
          </a:xfrm>
        </p:grpSpPr>
        <p:sp>
          <p:nvSpPr>
            <p:cNvPr id="16" name="Rounded Rectangular Callout 13"/>
            <p:cNvSpPr/>
            <p:nvPr/>
          </p:nvSpPr>
          <p:spPr>
            <a:xfrm>
              <a:off x="2666999" y="1940475"/>
              <a:ext cx="3200401" cy="1111843"/>
            </a:xfrm>
            <a:prstGeom prst="wedgeRoundRectCallout">
              <a:avLst>
                <a:gd name="adj1" fmla="val -46075"/>
                <a:gd name="adj2" fmla="val 78316"/>
                <a:gd name="adj3" fmla="val 16667"/>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Patterns</a:t>
              </a:r>
            </a:p>
            <a:p>
              <a:pPr algn="ctr"/>
              <a:r>
                <a:rPr lang="en-US" sz="3200" dirty="0">
                  <a:solidFill>
                    <a:schemeClr val="tx1"/>
                  </a:solidFill>
                </a:rPr>
                <a:t>(of each sort </a:t>
              </a:r>
              <a:r>
                <a:rPr lang="en-US" sz="3200" i="1" dirty="0">
                  <a:solidFill>
                    <a:schemeClr val="tx1"/>
                  </a:solidFill>
                </a:rPr>
                <a:t>s</a:t>
              </a:r>
              <a:r>
                <a:rPr lang="en-US" sz="3200" dirty="0">
                  <a:solidFill>
                    <a:schemeClr val="tx1"/>
                  </a:solidFill>
                </a:rPr>
                <a:t>)</a:t>
              </a:r>
            </a:p>
          </p:txBody>
        </p:sp>
        <p:sp>
          <p:nvSpPr>
            <p:cNvPr id="17" name="Rectangle: Rounded Corners 16"/>
            <p:cNvSpPr/>
            <p:nvPr/>
          </p:nvSpPr>
          <p:spPr>
            <a:xfrm>
              <a:off x="2057400" y="3312075"/>
              <a:ext cx="609599" cy="622893"/>
            </a:xfrm>
            <a:prstGeom prst="roundRect">
              <a:avLst/>
            </a:prstGeom>
            <a:solidFill>
              <a:srgbClr val="FFC000">
                <a:alpha val="1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3272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8"/>
          <p:cNvSpPr txBox="1">
            <a:spLocks noGrp="1"/>
          </p:cNvSpPr>
          <p:nvPr>
            <p:ph type="title"/>
          </p:nvPr>
        </p:nvSpPr>
        <p:spPr>
          <a:xfrm>
            <a:off x="457200" y="274638"/>
            <a:ext cx="8153400" cy="1630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Matching Logic Models</a:t>
            </a:r>
            <a:endParaRPr/>
          </a:p>
        </p:txBody>
      </p:sp>
      <p:sp>
        <p:nvSpPr>
          <p:cNvPr id="337" name="Google Shape;337;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338" name="Google Shape;338;p28"/>
          <p:cNvPicPr preferRelativeResize="0"/>
          <p:nvPr/>
        </p:nvPicPr>
        <p:blipFill rotWithShape="1">
          <a:blip r:embed="rId3">
            <a:alphaModFix/>
          </a:blip>
          <a:srcRect/>
          <a:stretch/>
        </p:blipFill>
        <p:spPr>
          <a:xfrm>
            <a:off x="1981200" y="2057400"/>
            <a:ext cx="5105401" cy="1533700"/>
          </a:xfrm>
          <a:prstGeom prst="rect">
            <a:avLst/>
          </a:prstGeom>
          <a:noFill/>
          <a:ln>
            <a:noFill/>
          </a:ln>
        </p:spPr>
      </p:pic>
      <p:pic>
        <p:nvPicPr>
          <p:cNvPr id="339" name="Google Shape;339;p28"/>
          <p:cNvPicPr preferRelativeResize="0"/>
          <p:nvPr/>
        </p:nvPicPr>
        <p:blipFill rotWithShape="1">
          <a:blip r:embed="rId4">
            <a:alphaModFix/>
          </a:blip>
          <a:srcRect/>
          <a:stretch/>
        </p:blipFill>
        <p:spPr>
          <a:xfrm>
            <a:off x="1447800" y="4200525"/>
            <a:ext cx="6705600" cy="600075"/>
          </a:xfrm>
          <a:prstGeom prst="rect">
            <a:avLst/>
          </a:prstGeom>
          <a:noFill/>
          <a:ln>
            <a:noFill/>
          </a:ln>
        </p:spPr>
      </p:pic>
      <p:grpSp>
        <p:nvGrpSpPr>
          <p:cNvPr id="340" name="Google Shape;340;p28"/>
          <p:cNvGrpSpPr/>
          <p:nvPr/>
        </p:nvGrpSpPr>
        <p:grpSpPr>
          <a:xfrm>
            <a:off x="76200" y="4105656"/>
            <a:ext cx="8915099" cy="2676169"/>
            <a:chOff x="-6649" y="2542032"/>
            <a:chExt cx="9042600" cy="2676169"/>
          </a:xfrm>
        </p:grpSpPr>
        <p:sp>
          <p:nvSpPr>
            <p:cNvPr id="341" name="Google Shape;341;p28"/>
            <p:cNvSpPr/>
            <p:nvPr/>
          </p:nvSpPr>
          <p:spPr>
            <a:xfrm>
              <a:off x="-6649" y="3525901"/>
              <a:ext cx="9042600" cy="1692300"/>
            </a:xfrm>
            <a:prstGeom prst="wedgeRoundRectCallout">
              <a:avLst>
                <a:gd name="adj1" fmla="val 24801"/>
                <a:gd name="adj2" fmla="val -61514"/>
                <a:gd name="adj3" fmla="val 16667"/>
              </a:avLst>
            </a:prstGeom>
            <a:solidFill>
              <a:srgbClr val="FFC000">
                <a:alpha val="1765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Patterns interpreted as </a:t>
              </a:r>
              <a:r>
                <a:rPr lang="en-US" sz="2800" i="1">
                  <a:solidFill>
                    <a:schemeClr val="dk1"/>
                  </a:solidFill>
                  <a:latin typeface="Calibri"/>
                  <a:ea typeface="Calibri"/>
                  <a:cs typeface="Calibri"/>
                  <a:sym typeface="Calibri"/>
                </a:rPr>
                <a:t>sets</a:t>
              </a:r>
              <a:r>
                <a:rPr lang="en-US" sz="2800">
                  <a:solidFill>
                    <a:schemeClr val="dk1"/>
                  </a:solidFill>
                  <a:latin typeface="Calibri"/>
                  <a:ea typeface="Calibri"/>
                  <a:cs typeface="Calibri"/>
                  <a:sym typeface="Calibri"/>
                </a:rPr>
                <a:t> (all elements that </a:t>
              </a:r>
              <a:r>
                <a:rPr lang="en-US" sz="2800" i="1">
                  <a:solidFill>
                    <a:schemeClr val="dk1"/>
                  </a:solidFill>
                  <a:latin typeface="Calibri"/>
                  <a:ea typeface="Calibri"/>
                  <a:cs typeface="Calibri"/>
                  <a:sym typeface="Calibri"/>
                </a:rPr>
                <a:t>match</a:t>
              </a:r>
              <a:r>
                <a:rPr lang="en-US" sz="2800">
                  <a:solidFill>
                    <a:schemeClr val="dk1"/>
                  </a:solidFill>
                  <a:latin typeface="Calibri"/>
                  <a:ea typeface="Calibri"/>
                  <a:cs typeface="Calibri"/>
                  <a:sym typeface="Calibri"/>
                </a:rPr>
                <a:t> them)</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as complement, ∧ as intersection, ∃ as union over all </a:t>
              </a:r>
              <a:r>
                <a:rPr lang="en-US" sz="2800" i="1">
                  <a:solidFill>
                    <a:schemeClr val="dk1"/>
                  </a:solidFill>
                  <a:latin typeface="Calibri"/>
                  <a:ea typeface="Calibri"/>
                  <a:cs typeface="Calibri"/>
                  <a:sym typeface="Calibri"/>
                </a:rPr>
                <a:t>x</a:t>
              </a:r>
              <a:endParaRPr sz="2800" i="1">
                <a:solidFill>
                  <a:schemeClr val="dk1"/>
                </a:solidFill>
                <a:latin typeface="Calibri"/>
                <a:ea typeface="Calibri"/>
                <a:cs typeface="Calibri"/>
                <a:sym typeface="Calibri"/>
              </a:endParaRPr>
            </a:p>
          </p:txBody>
        </p:sp>
        <p:sp>
          <p:nvSpPr>
            <p:cNvPr id="342" name="Google Shape;342;p28"/>
            <p:cNvSpPr/>
            <p:nvPr/>
          </p:nvSpPr>
          <p:spPr>
            <a:xfrm>
              <a:off x="6618476" y="2542032"/>
              <a:ext cx="1545900" cy="738900"/>
            </a:xfrm>
            <a:prstGeom prst="roundRect">
              <a:avLst>
                <a:gd name="adj" fmla="val 16667"/>
              </a:avLst>
            </a:prstGeom>
            <a:solidFill>
              <a:srgbClr val="FFC000">
                <a:alpha val="1176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00E7-69F6-4158-9BF1-A501ACFD2BDF}"/>
              </a:ext>
            </a:extLst>
          </p:cNvPr>
          <p:cNvSpPr>
            <a:spLocks noGrp="1"/>
          </p:cNvSpPr>
          <p:nvPr>
            <p:ph type="title"/>
          </p:nvPr>
        </p:nvSpPr>
        <p:spPr/>
        <p:txBody>
          <a:bodyPr/>
          <a:lstStyle/>
          <a:p>
            <a:r>
              <a:rPr lang="en-US" dirty="0"/>
              <a:t>Matching Logic Proof System</a:t>
            </a:r>
          </a:p>
        </p:txBody>
      </p:sp>
      <p:sp>
        <p:nvSpPr>
          <p:cNvPr id="3" name="Content Placeholder 2">
            <a:extLst>
              <a:ext uri="{FF2B5EF4-FFF2-40B4-BE49-F238E27FC236}">
                <a16:creationId xmlns:a16="http://schemas.microsoft.com/office/drawing/2014/main" id="{D9BB697A-9E88-4C7C-B0D3-B1C62427731D}"/>
              </a:ext>
            </a:extLst>
          </p:cNvPr>
          <p:cNvSpPr>
            <a:spLocks noGrp="1"/>
          </p:cNvSpPr>
          <p:nvPr>
            <p:ph idx="1"/>
          </p:nvPr>
        </p:nvSpPr>
        <p:spPr>
          <a:xfrm>
            <a:off x="1562100" y="1524000"/>
            <a:ext cx="7010400" cy="487363"/>
          </a:xfrm>
        </p:spPr>
        <p:txBody>
          <a:bodyPr>
            <a:normAutofit fontScale="85000" lnSpcReduction="20000"/>
          </a:bodyPr>
          <a:lstStyle/>
          <a:p>
            <a:pPr marL="0" indent="0">
              <a:buNone/>
            </a:pPr>
            <a:r>
              <a:rPr lang="en-US" dirty="0"/>
              <a:t>13 Proof rules.  Sound and complete</a:t>
            </a:r>
          </a:p>
        </p:txBody>
      </p:sp>
      <p:sp>
        <p:nvSpPr>
          <p:cNvPr id="4" name="Slide Number Placeholder 3">
            <a:extLst>
              <a:ext uri="{FF2B5EF4-FFF2-40B4-BE49-F238E27FC236}">
                <a16:creationId xmlns:a16="http://schemas.microsoft.com/office/drawing/2014/main" id="{77EC9CEB-FDF3-4000-961E-C8F126FCE685}"/>
              </a:ext>
            </a:extLst>
          </p:cNvPr>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5" name="Picture 4">
            <a:extLst>
              <a:ext uri="{FF2B5EF4-FFF2-40B4-BE49-F238E27FC236}">
                <a16:creationId xmlns:a16="http://schemas.microsoft.com/office/drawing/2014/main" id="{B570E120-2D44-4BA2-B1E5-CF58DFB162E3}"/>
              </a:ext>
            </a:extLst>
          </p:cNvPr>
          <p:cNvPicPr>
            <a:picLocks noChangeAspect="1"/>
          </p:cNvPicPr>
          <p:nvPr/>
        </p:nvPicPr>
        <p:blipFill>
          <a:blip r:embed="rId2"/>
          <a:stretch>
            <a:fillRect/>
          </a:stretch>
        </p:blipFill>
        <p:spPr>
          <a:xfrm>
            <a:off x="685800" y="1908131"/>
            <a:ext cx="7772400" cy="4828810"/>
          </a:xfrm>
          <a:prstGeom prst="rect">
            <a:avLst/>
          </a:prstGeom>
        </p:spPr>
      </p:pic>
      <p:grpSp>
        <p:nvGrpSpPr>
          <p:cNvPr id="9" name="Group 8">
            <a:extLst>
              <a:ext uri="{FF2B5EF4-FFF2-40B4-BE49-F238E27FC236}">
                <a16:creationId xmlns:a16="http://schemas.microsoft.com/office/drawing/2014/main" id="{A9A53C33-AE72-4F2F-946B-A18A6A608B42}"/>
              </a:ext>
            </a:extLst>
          </p:cNvPr>
          <p:cNvGrpSpPr/>
          <p:nvPr/>
        </p:nvGrpSpPr>
        <p:grpSpPr>
          <a:xfrm>
            <a:off x="381000" y="1143000"/>
            <a:ext cx="8763000" cy="3326673"/>
            <a:chOff x="381000" y="1143000"/>
            <a:chExt cx="8763000" cy="3326673"/>
          </a:xfrm>
        </p:grpSpPr>
        <p:sp>
          <p:nvSpPr>
            <p:cNvPr id="7" name="Rectangle: Rounded Corners 6">
              <a:extLst>
                <a:ext uri="{FF2B5EF4-FFF2-40B4-BE49-F238E27FC236}">
                  <a16:creationId xmlns:a16="http://schemas.microsoft.com/office/drawing/2014/main" id="{646AEDD2-DF87-4AD6-AF7F-55B15B3AC95F}"/>
                </a:ext>
              </a:extLst>
            </p:cNvPr>
            <p:cNvSpPr/>
            <p:nvPr/>
          </p:nvSpPr>
          <p:spPr>
            <a:xfrm>
              <a:off x="381000" y="1958203"/>
              <a:ext cx="8458200" cy="2511470"/>
            </a:xfrm>
            <a:prstGeom prst="roundRect">
              <a:avLst/>
            </a:prstGeom>
            <a:solidFill>
              <a:srgbClr val="FFC000">
                <a:alpha val="1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ounded Rectangular Callout 13">
              <a:extLst>
                <a:ext uri="{FF2B5EF4-FFF2-40B4-BE49-F238E27FC236}">
                  <a16:creationId xmlns:a16="http://schemas.microsoft.com/office/drawing/2014/main" id="{591EC132-06D0-435F-9186-3C5A1FD17F7C}"/>
                </a:ext>
              </a:extLst>
            </p:cNvPr>
            <p:cNvSpPr/>
            <p:nvPr/>
          </p:nvSpPr>
          <p:spPr>
            <a:xfrm>
              <a:off x="7086600" y="1143000"/>
              <a:ext cx="2057400" cy="431073"/>
            </a:xfrm>
            <a:prstGeom prst="wedgeRoundRectCallout">
              <a:avLst>
                <a:gd name="adj1" fmla="val -21229"/>
                <a:gd name="adj2" fmla="val 127803"/>
                <a:gd name="adj3" fmla="val 16667"/>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First-Order</a:t>
              </a:r>
              <a:r>
                <a:rPr lang="en-US" sz="2000" dirty="0">
                  <a:solidFill>
                    <a:schemeClr val="tx1"/>
                  </a:solidFill>
                </a:rPr>
                <a:t> Logic</a:t>
              </a:r>
            </a:p>
          </p:txBody>
        </p:sp>
      </p:grpSp>
      <p:sp>
        <p:nvSpPr>
          <p:cNvPr id="6" name="Rounded Rectangular Callout 13">
            <a:extLst>
              <a:ext uri="{FF2B5EF4-FFF2-40B4-BE49-F238E27FC236}">
                <a16:creationId xmlns:a16="http://schemas.microsoft.com/office/drawing/2014/main" id="{456D37CE-FAB9-46ED-9827-8EF7B4DE91E8}"/>
              </a:ext>
            </a:extLst>
          </p:cNvPr>
          <p:cNvSpPr/>
          <p:nvPr/>
        </p:nvSpPr>
        <p:spPr>
          <a:xfrm>
            <a:off x="5334000" y="4038600"/>
            <a:ext cx="3505200" cy="431073"/>
          </a:xfrm>
          <a:prstGeom prst="wedgeRoundRectCallout">
            <a:avLst>
              <a:gd name="adj1" fmla="val -21018"/>
              <a:gd name="adj2" fmla="val 44974"/>
              <a:gd name="adj3" fmla="val 16667"/>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C</a:t>
            </a:r>
            <a:r>
              <a:rPr lang="en-US" sz="1800" baseline="-25000" dirty="0">
                <a:solidFill>
                  <a:schemeClr val="tx1"/>
                </a:solidFill>
                <a:sym typeface="Symbol" panose="05050102010706020507" pitchFamily="18" charset="2"/>
              </a:rPr>
              <a:t></a:t>
            </a:r>
            <a:r>
              <a:rPr lang="en-US" sz="1800" dirty="0">
                <a:solidFill>
                  <a:schemeClr val="tx1"/>
                </a:solidFill>
              </a:rPr>
              <a:t> </a:t>
            </a:r>
            <a:r>
              <a:rPr lang="en-US" sz="1800" dirty="0">
                <a:solidFill>
                  <a:schemeClr val="tx1"/>
                </a:solidFill>
                <a:sym typeface="Symbol" panose="05050102010706020507" pitchFamily="18" charset="2"/>
              </a:rPr>
              <a:t> (</a:t>
            </a:r>
            <a:r>
              <a:rPr lang="en-US" sz="1800" baseline="-25000" dirty="0">
                <a:solidFill>
                  <a:schemeClr val="tx1"/>
                </a:solidFill>
                <a:sym typeface="Symbol" panose="05050102010706020507" pitchFamily="18" charset="2"/>
              </a:rPr>
              <a:t>1</a:t>
            </a:r>
            <a:r>
              <a:rPr lang="en-US" sz="1800" dirty="0">
                <a:solidFill>
                  <a:schemeClr val="tx1"/>
                </a:solidFill>
                <a:sym typeface="Symbol" panose="05050102010706020507" pitchFamily="18" charset="2"/>
              </a:rPr>
              <a:t>,…, </a:t>
            </a:r>
            <a:r>
              <a:rPr lang="en-US" sz="1800" baseline="-25000" dirty="0">
                <a:solidFill>
                  <a:schemeClr val="tx1"/>
                </a:solidFill>
                <a:sym typeface="Symbol" panose="05050102010706020507" pitchFamily="18" charset="2"/>
              </a:rPr>
              <a:t>i-1</a:t>
            </a:r>
            <a:r>
              <a:rPr lang="en-US" sz="1800" dirty="0">
                <a:solidFill>
                  <a:schemeClr val="tx1"/>
                </a:solidFill>
                <a:sym typeface="Symbol" panose="05050102010706020507" pitchFamily="18" charset="2"/>
              </a:rPr>
              <a:t>,</a:t>
            </a:r>
            <a:r>
              <a:rPr lang="en-US" sz="1800" dirty="0">
                <a:solidFill>
                  <a:schemeClr val="tx1"/>
                </a:solidFill>
                <a:latin typeface="Cambria Math" panose="02040503050406030204" pitchFamily="18" charset="0"/>
                <a:ea typeface="Cambria Math" panose="02040503050406030204" pitchFamily="18" charset="0"/>
                <a:sym typeface="Symbol" panose="05050102010706020507" pitchFamily="18" charset="2"/>
              </a:rPr>
              <a:t>□,</a:t>
            </a:r>
            <a:r>
              <a:rPr lang="en-US" sz="1800" dirty="0">
                <a:solidFill>
                  <a:schemeClr val="tx1"/>
                </a:solidFill>
                <a:sym typeface="Symbol" panose="05050102010706020507" pitchFamily="18" charset="2"/>
              </a:rPr>
              <a:t> </a:t>
            </a:r>
            <a:r>
              <a:rPr lang="en-US" sz="1800" baseline="-25000" dirty="0">
                <a:solidFill>
                  <a:schemeClr val="tx1"/>
                </a:solidFill>
                <a:sym typeface="Symbol" panose="05050102010706020507" pitchFamily="18" charset="2"/>
              </a:rPr>
              <a:t>i+1</a:t>
            </a:r>
            <a:r>
              <a:rPr lang="en-US" sz="1800" dirty="0">
                <a:solidFill>
                  <a:schemeClr val="tx1"/>
                </a:solidFill>
                <a:sym typeface="Symbol" panose="05050102010706020507" pitchFamily="18" charset="2"/>
              </a:rPr>
              <a:t>,…, </a:t>
            </a:r>
            <a:r>
              <a:rPr lang="en-US" sz="1800" baseline="-25000" dirty="0">
                <a:solidFill>
                  <a:schemeClr val="tx1"/>
                </a:solidFill>
                <a:sym typeface="Symbol" panose="05050102010706020507" pitchFamily="18" charset="2"/>
              </a:rPr>
              <a:t>n</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10" name="Rectangle: Rounded Corners 9">
            <a:extLst>
              <a:ext uri="{FF2B5EF4-FFF2-40B4-BE49-F238E27FC236}">
                <a16:creationId xmlns:a16="http://schemas.microsoft.com/office/drawing/2014/main" id="{071C1F22-95F2-4952-9D18-1C953DAD0F95}"/>
              </a:ext>
            </a:extLst>
          </p:cNvPr>
          <p:cNvSpPr/>
          <p:nvPr/>
        </p:nvSpPr>
        <p:spPr>
          <a:xfrm>
            <a:off x="381000" y="4469672"/>
            <a:ext cx="8458200" cy="829491"/>
          </a:xfrm>
          <a:prstGeom prst="roundRect">
            <a:avLst/>
          </a:prstGeom>
          <a:solidFill>
            <a:srgbClr val="FFC000">
              <a:alpha val="1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Rectangle: Rounded Corners 11">
            <a:extLst>
              <a:ext uri="{FF2B5EF4-FFF2-40B4-BE49-F238E27FC236}">
                <a16:creationId xmlns:a16="http://schemas.microsoft.com/office/drawing/2014/main" id="{E8A00D67-5CC1-47A4-A51D-BE22A362658E}"/>
              </a:ext>
            </a:extLst>
          </p:cNvPr>
          <p:cNvSpPr/>
          <p:nvPr/>
        </p:nvSpPr>
        <p:spPr>
          <a:xfrm>
            <a:off x="381000" y="5310054"/>
            <a:ext cx="8458200" cy="559528"/>
          </a:xfrm>
          <a:prstGeom prst="roundRect">
            <a:avLst/>
          </a:prstGeom>
          <a:solidFill>
            <a:srgbClr val="FFC000">
              <a:alpha val="1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Rounded Rectangular Callout 13">
            <a:extLst>
              <a:ext uri="{FF2B5EF4-FFF2-40B4-BE49-F238E27FC236}">
                <a16:creationId xmlns:a16="http://schemas.microsoft.com/office/drawing/2014/main" id="{7BA8CBCB-D3DB-4AE1-AD08-6D9B8A9DBBCC}"/>
              </a:ext>
            </a:extLst>
          </p:cNvPr>
          <p:cNvSpPr/>
          <p:nvPr/>
        </p:nvSpPr>
        <p:spPr>
          <a:xfrm>
            <a:off x="6934200" y="5943600"/>
            <a:ext cx="1905000" cy="431073"/>
          </a:xfrm>
          <a:prstGeom prst="wedgeRoundRectCallout">
            <a:avLst>
              <a:gd name="adj1" fmla="val -85686"/>
              <a:gd name="adj2" fmla="val -64116"/>
              <a:gd name="adj3" fmla="val 16667"/>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Local reasoning</a:t>
            </a:r>
          </a:p>
        </p:txBody>
      </p:sp>
      <p:sp>
        <p:nvSpPr>
          <p:cNvPr id="15" name="Rounded Rectangular Callout 13">
            <a:extLst>
              <a:ext uri="{FF2B5EF4-FFF2-40B4-BE49-F238E27FC236}">
                <a16:creationId xmlns:a16="http://schemas.microsoft.com/office/drawing/2014/main" id="{E6ACE78D-7EFA-491C-AD40-BCDF871CC452}"/>
              </a:ext>
            </a:extLst>
          </p:cNvPr>
          <p:cNvSpPr/>
          <p:nvPr/>
        </p:nvSpPr>
        <p:spPr>
          <a:xfrm>
            <a:off x="5948413" y="5446572"/>
            <a:ext cx="2890787" cy="429529"/>
          </a:xfrm>
          <a:prstGeom prst="wedgeRoundRectCallout">
            <a:avLst>
              <a:gd name="adj1" fmla="val -22156"/>
              <a:gd name="adj2" fmla="val 46704"/>
              <a:gd name="adj3" fmla="val 16667"/>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Technical (completeness)</a:t>
            </a:r>
          </a:p>
        </p:txBody>
      </p:sp>
      <p:sp>
        <p:nvSpPr>
          <p:cNvPr id="14" name="Rectangle: Rounded Corners 13">
            <a:extLst>
              <a:ext uri="{FF2B5EF4-FFF2-40B4-BE49-F238E27FC236}">
                <a16:creationId xmlns:a16="http://schemas.microsoft.com/office/drawing/2014/main" id="{F1477F6C-6844-4709-B99F-C725C6223D82}"/>
              </a:ext>
            </a:extLst>
          </p:cNvPr>
          <p:cNvSpPr/>
          <p:nvPr/>
        </p:nvSpPr>
        <p:spPr>
          <a:xfrm>
            <a:off x="381000" y="5880473"/>
            <a:ext cx="8458200" cy="807709"/>
          </a:xfrm>
          <a:prstGeom prst="roundRect">
            <a:avLst/>
          </a:prstGeom>
          <a:solidFill>
            <a:srgbClr val="FFC000">
              <a:alpha val="1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33125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13" grpId="0" animBg="1"/>
      <p:bldP spid="15"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Expressiveness</a:t>
            </a:r>
          </a:p>
        </p:txBody>
      </p:sp>
      <p:sp>
        <p:nvSpPr>
          <p:cNvPr id="3" name="Content Placeholder 2"/>
          <p:cNvSpPr>
            <a:spLocks noGrp="1"/>
          </p:cNvSpPr>
          <p:nvPr>
            <p:ph idx="1"/>
          </p:nvPr>
        </p:nvSpPr>
        <p:spPr>
          <a:xfrm>
            <a:off x="457200" y="1600199"/>
            <a:ext cx="8534400" cy="5334001"/>
          </a:xfrm>
        </p:spPr>
        <p:txBody>
          <a:bodyPr>
            <a:normAutofit fontScale="92500" lnSpcReduction="10000"/>
          </a:bodyPr>
          <a:lstStyle/>
          <a:p>
            <a:r>
              <a:rPr lang="en-US" dirty="0"/>
              <a:t>Important logics for program reasoning can be framed as matching logic theories / notations</a:t>
            </a:r>
          </a:p>
          <a:p>
            <a:pPr lvl="1"/>
            <a:r>
              <a:rPr lang="en-US" dirty="0"/>
              <a:t>First-order logic</a:t>
            </a:r>
          </a:p>
          <a:p>
            <a:pPr lvl="2"/>
            <a:r>
              <a:rPr lang="en-US" dirty="0"/>
              <a:t>Equality, membership, </a:t>
            </a:r>
            <a:r>
              <a:rPr lang="en-US" dirty="0" err="1"/>
              <a:t>definedness</a:t>
            </a:r>
            <a:r>
              <a:rPr lang="en-US" dirty="0"/>
              <a:t>, partial functions</a:t>
            </a:r>
          </a:p>
          <a:p>
            <a:pPr lvl="1"/>
            <a:r>
              <a:rPr lang="en-US" dirty="0"/>
              <a:t>Lambda / mu calculi (least/largest fixed points)</a:t>
            </a:r>
          </a:p>
          <a:p>
            <a:pPr lvl="1"/>
            <a:r>
              <a:rPr lang="en-US" dirty="0"/>
              <a:t>Modal logics</a:t>
            </a:r>
          </a:p>
          <a:p>
            <a:pPr lvl="1"/>
            <a:r>
              <a:rPr lang="en-US" dirty="0"/>
              <a:t>Hoare logics</a:t>
            </a:r>
          </a:p>
          <a:p>
            <a:pPr lvl="1"/>
            <a:r>
              <a:rPr lang="en-US" dirty="0"/>
              <a:t>Dynamic logics</a:t>
            </a:r>
          </a:p>
          <a:p>
            <a:pPr lvl="1"/>
            <a:r>
              <a:rPr lang="en-US" dirty="0"/>
              <a:t>LTL, CTL, CTL*</a:t>
            </a:r>
          </a:p>
          <a:p>
            <a:pPr lvl="1"/>
            <a:r>
              <a:rPr lang="en-US" dirty="0"/>
              <a:t>Separation logic</a:t>
            </a:r>
          </a:p>
          <a:p>
            <a:pPr lvl="1"/>
            <a:r>
              <a:rPr lang="en-US" dirty="0"/>
              <a:t>Reachability logic</a:t>
            </a:r>
          </a:p>
          <a:p>
            <a:pPr lvl="1"/>
            <a:r>
              <a:rPr lang="en-US" dirty="0"/>
              <a:t>…</a:t>
            </a:r>
          </a:p>
          <a:p>
            <a:pPr lvl="1"/>
            <a:endParaRPr lang="en-US" dirty="0"/>
          </a:p>
        </p:txBody>
      </p:sp>
      <p:sp>
        <p:nvSpPr>
          <p:cNvPr id="5" name="Rounded Rectangular Callout 13">
            <a:extLst>
              <a:ext uri="{FF2B5EF4-FFF2-40B4-BE49-F238E27FC236}">
                <a16:creationId xmlns:a16="http://schemas.microsoft.com/office/drawing/2014/main" id="{FD56E75A-8906-4D61-B630-60B677B84F33}"/>
              </a:ext>
            </a:extLst>
          </p:cNvPr>
          <p:cNvSpPr/>
          <p:nvPr/>
        </p:nvSpPr>
        <p:spPr>
          <a:xfrm>
            <a:off x="5029200" y="3921036"/>
            <a:ext cx="3113773" cy="1214215"/>
          </a:xfrm>
          <a:prstGeom prst="wedgeRoundRectCallout">
            <a:avLst>
              <a:gd name="adj1" fmla="val -21018"/>
              <a:gd name="adj2" fmla="val 44974"/>
              <a:gd name="adj3" fmla="val 16667"/>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sym typeface="Symbol" panose="05050102010706020507" pitchFamily="18" charset="2"/>
              </a:rPr>
              <a:t></a:t>
            </a:r>
            <a:r>
              <a:rPr lang="en-US" sz="2800" dirty="0" err="1">
                <a:solidFill>
                  <a:schemeClr val="tx1"/>
                </a:solidFill>
                <a:sym typeface="Symbol" panose="05050102010706020507" pitchFamily="18" charset="2"/>
              </a:rPr>
              <a:t>x.e</a:t>
            </a:r>
            <a:r>
              <a:rPr lang="en-US" sz="2800" dirty="0">
                <a:solidFill>
                  <a:schemeClr val="tx1"/>
                </a:solidFill>
              </a:rPr>
              <a:t>  </a:t>
            </a:r>
            <a:r>
              <a:rPr lang="en-US" sz="2800" dirty="0">
                <a:solidFill>
                  <a:schemeClr val="tx1"/>
                </a:solidFill>
                <a:sym typeface="Symbol" panose="05050102010706020507" pitchFamily="18" charset="2"/>
              </a:rPr>
              <a:t>  x.</a:t>
            </a:r>
            <a:r>
              <a:rPr lang="en-US" sz="2800" baseline="30000" dirty="0">
                <a:solidFill>
                  <a:schemeClr val="tx1"/>
                </a:solidFill>
                <a:sym typeface="Symbol" panose="05050102010706020507" pitchFamily="18" charset="2"/>
              </a:rPr>
              <a:t>0</a:t>
            </a:r>
            <a:r>
              <a:rPr lang="en-US" sz="2800" dirty="0">
                <a:solidFill>
                  <a:schemeClr val="tx1"/>
                </a:solidFill>
                <a:sym typeface="Symbol" panose="05050102010706020507" pitchFamily="18" charset="2"/>
              </a:rPr>
              <a:t>(</a:t>
            </a:r>
            <a:r>
              <a:rPr lang="en-US" sz="2800" dirty="0" err="1">
                <a:solidFill>
                  <a:schemeClr val="tx1"/>
                </a:solidFill>
                <a:sym typeface="Symbol" panose="05050102010706020507" pitchFamily="18" charset="2"/>
              </a:rPr>
              <a:t>x,e</a:t>
            </a:r>
            <a:r>
              <a:rPr lang="en-US" sz="2800" dirty="0">
                <a:solidFill>
                  <a:schemeClr val="tx1"/>
                </a:solidFill>
                <a:sym typeface="Symbol" panose="05050102010706020507" pitchFamily="18" charset="2"/>
              </a:rPr>
              <a:t>)</a:t>
            </a:r>
          </a:p>
          <a:p>
            <a:r>
              <a:rPr lang="en-US" sz="2800" dirty="0">
                <a:solidFill>
                  <a:schemeClr val="tx1"/>
                </a:solidFill>
                <a:sym typeface="Symbol" panose="05050102010706020507" pitchFamily="18" charset="2"/>
              </a:rPr>
              <a:t>(</a:t>
            </a:r>
            <a:r>
              <a:rPr lang="en-US" sz="2800" dirty="0" err="1">
                <a:solidFill>
                  <a:schemeClr val="tx1"/>
                </a:solidFill>
                <a:sym typeface="Symbol" panose="05050102010706020507" pitchFamily="18" charset="2"/>
              </a:rPr>
              <a:t>x.e</a:t>
            </a:r>
            <a:r>
              <a:rPr lang="en-US" sz="2800" dirty="0">
                <a:solidFill>
                  <a:schemeClr val="tx1"/>
                </a:solidFill>
                <a:sym typeface="Symbol" panose="05050102010706020507" pitchFamily="18" charset="2"/>
              </a:rPr>
              <a:t>)e’ = e[e’/x]</a:t>
            </a:r>
          </a:p>
        </p:txBody>
      </p:sp>
      <p:sp>
        <p:nvSpPr>
          <p:cNvPr id="6" name="Rounded Rectangular Callout 13">
            <a:extLst>
              <a:ext uri="{FF2B5EF4-FFF2-40B4-BE49-F238E27FC236}">
                <a16:creationId xmlns:a16="http://schemas.microsoft.com/office/drawing/2014/main" id="{8DA3E4B8-5778-4F98-9208-BE6CA0C303C2}"/>
              </a:ext>
            </a:extLst>
          </p:cNvPr>
          <p:cNvSpPr/>
          <p:nvPr/>
        </p:nvSpPr>
        <p:spPr>
          <a:xfrm>
            <a:off x="4236718" y="5298056"/>
            <a:ext cx="4572000" cy="1447800"/>
          </a:xfrm>
          <a:prstGeom prst="wedgeRoundRectCallout">
            <a:avLst>
              <a:gd name="adj1" fmla="val -21018"/>
              <a:gd name="adj2" fmla="val 44974"/>
              <a:gd name="adj3" fmla="val 16667"/>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sym typeface="Symbol" panose="05050102010706020507" pitchFamily="18" charset="2"/>
              </a:rPr>
              <a:t></a:t>
            </a:r>
            <a:r>
              <a:rPr lang="en-US" sz="2800" dirty="0" err="1">
                <a:solidFill>
                  <a:schemeClr val="tx1"/>
                </a:solidFill>
                <a:sym typeface="Symbol" panose="05050102010706020507" pitchFamily="18" charset="2"/>
              </a:rPr>
              <a:t>x.e</a:t>
            </a:r>
            <a:r>
              <a:rPr lang="en-US" sz="2800" dirty="0">
                <a:solidFill>
                  <a:schemeClr val="tx1"/>
                </a:solidFill>
              </a:rPr>
              <a:t>  </a:t>
            </a:r>
            <a:r>
              <a:rPr lang="en-US" sz="2800" dirty="0">
                <a:solidFill>
                  <a:schemeClr val="tx1"/>
                </a:solidFill>
                <a:sym typeface="Symbol" panose="05050102010706020507" pitchFamily="18" charset="2"/>
              </a:rPr>
              <a:t>  x. </a:t>
            </a:r>
            <a:r>
              <a:rPr lang="en-US" sz="2800" baseline="30000" dirty="0">
                <a:solidFill>
                  <a:schemeClr val="tx1"/>
                </a:solidFill>
                <a:sym typeface="Symbol" panose="05050102010706020507" pitchFamily="18" charset="2"/>
              </a:rPr>
              <a:t>0</a:t>
            </a:r>
            <a:r>
              <a:rPr lang="en-US" sz="2800" dirty="0">
                <a:solidFill>
                  <a:schemeClr val="tx1"/>
                </a:solidFill>
                <a:sym typeface="Symbol" panose="05050102010706020507" pitchFamily="18" charset="2"/>
              </a:rPr>
              <a:t>(</a:t>
            </a:r>
            <a:r>
              <a:rPr lang="en-US" sz="2800" dirty="0" err="1">
                <a:solidFill>
                  <a:schemeClr val="tx1"/>
                </a:solidFill>
                <a:sym typeface="Symbol" panose="05050102010706020507" pitchFamily="18" charset="2"/>
              </a:rPr>
              <a:t>x,e</a:t>
            </a:r>
            <a:r>
              <a:rPr lang="en-US" sz="2800" dirty="0">
                <a:solidFill>
                  <a:schemeClr val="tx1"/>
                </a:solidFill>
                <a:sym typeface="Symbol" panose="05050102010706020507" pitchFamily="18" charset="2"/>
              </a:rPr>
              <a:t>)</a:t>
            </a:r>
          </a:p>
          <a:p>
            <a:r>
              <a:rPr lang="en-US" sz="2800" dirty="0">
                <a:solidFill>
                  <a:schemeClr val="tx1"/>
                </a:solidFill>
                <a:sym typeface="Symbol" panose="05050102010706020507" pitchFamily="18" charset="2"/>
              </a:rPr>
              <a:t></a:t>
            </a:r>
            <a:r>
              <a:rPr lang="en-US" sz="2800" dirty="0" err="1">
                <a:solidFill>
                  <a:schemeClr val="tx1"/>
                </a:solidFill>
                <a:sym typeface="Symbol" panose="05050102010706020507" pitchFamily="18" charset="2"/>
              </a:rPr>
              <a:t>x.e</a:t>
            </a:r>
            <a:r>
              <a:rPr lang="en-US" sz="2800" dirty="0">
                <a:solidFill>
                  <a:schemeClr val="tx1"/>
                </a:solidFill>
                <a:sym typeface="Symbol" panose="05050102010706020507" pitchFamily="18" charset="2"/>
              </a:rPr>
              <a:t> = e[</a:t>
            </a:r>
            <a:r>
              <a:rPr lang="en-US" sz="2800" dirty="0" err="1">
                <a:solidFill>
                  <a:schemeClr val="tx1"/>
                </a:solidFill>
                <a:sym typeface="Symbol" panose="05050102010706020507" pitchFamily="18" charset="2"/>
              </a:rPr>
              <a:t>x.e</a:t>
            </a:r>
            <a:r>
              <a:rPr lang="en-US" sz="2800" dirty="0">
                <a:solidFill>
                  <a:schemeClr val="tx1"/>
                </a:solidFill>
                <a:sym typeface="Symbol" panose="05050102010706020507" pitchFamily="18" charset="2"/>
              </a:rPr>
              <a:t>/x]</a:t>
            </a:r>
          </a:p>
          <a:p>
            <a:r>
              <a:rPr lang="en-US" sz="2800" dirty="0">
                <a:solidFill>
                  <a:schemeClr val="tx1"/>
                </a:solidFill>
                <a:sym typeface="Symbol" panose="05050102010706020507" pitchFamily="18" charset="2"/>
              </a:rPr>
              <a:t>[e[/x]  ]  [</a:t>
            </a:r>
            <a:r>
              <a:rPr lang="en-US" sz="2800" dirty="0" err="1">
                <a:solidFill>
                  <a:schemeClr val="tx1"/>
                </a:solidFill>
                <a:sym typeface="Symbol" panose="05050102010706020507" pitchFamily="18" charset="2"/>
              </a:rPr>
              <a:t>x.e</a:t>
            </a:r>
            <a:r>
              <a:rPr lang="en-US" sz="2800" dirty="0">
                <a:solidFill>
                  <a:schemeClr val="tx1"/>
                </a:solidFill>
                <a:sym typeface="Symbol" panose="05050102010706020507" pitchFamily="18" charset="2"/>
              </a:rPr>
              <a:t>  ]</a:t>
            </a:r>
          </a:p>
        </p:txBody>
      </p:sp>
      <p:sp>
        <p:nvSpPr>
          <p:cNvPr id="7" name="Rectangle: Rounded Corners 6">
            <a:extLst>
              <a:ext uri="{FF2B5EF4-FFF2-40B4-BE49-F238E27FC236}">
                <a16:creationId xmlns:a16="http://schemas.microsoft.com/office/drawing/2014/main" id="{A92BE433-2414-476B-B595-B09D13BC362C}"/>
              </a:ext>
            </a:extLst>
          </p:cNvPr>
          <p:cNvSpPr/>
          <p:nvPr/>
        </p:nvSpPr>
        <p:spPr>
          <a:xfrm>
            <a:off x="714103" y="2492348"/>
            <a:ext cx="7302134" cy="825615"/>
          </a:xfrm>
          <a:prstGeom prst="roundRect">
            <a:avLst/>
          </a:prstGeom>
          <a:solidFill>
            <a:srgbClr val="FFC000">
              <a:alpha val="1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Rounded Corners 7">
            <a:extLst>
              <a:ext uri="{FF2B5EF4-FFF2-40B4-BE49-F238E27FC236}">
                <a16:creationId xmlns:a16="http://schemas.microsoft.com/office/drawing/2014/main" id="{EB921B1D-2721-434C-951C-409A8E88E773}"/>
              </a:ext>
            </a:extLst>
          </p:cNvPr>
          <p:cNvSpPr/>
          <p:nvPr/>
        </p:nvSpPr>
        <p:spPr>
          <a:xfrm>
            <a:off x="711927" y="3317963"/>
            <a:ext cx="7302134" cy="429379"/>
          </a:xfrm>
          <a:prstGeom prst="roundRect">
            <a:avLst/>
          </a:prstGeom>
          <a:solidFill>
            <a:srgbClr val="FFC000">
              <a:alpha val="1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Rounded Rectangular Callout 13">
            <a:extLst>
              <a:ext uri="{FF2B5EF4-FFF2-40B4-BE49-F238E27FC236}">
                <a16:creationId xmlns:a16="http://schemas.microsoft.com/office/drawing/2014/main" id="{66DD8324-4AA2-4EAE-9ED4-7FF879E45E37}"/>
              </a:ext>
            </a:extLst>
          </p:cNvPr>
          <p:cNvSpPr/>
          <p:nvPr/>
        </p:nvSpPr>
        <p:spPr>
          <a:xfrm>
            <a:off x="2057400" y="6357255"/>
            <a:ext cx="2057400" cy="431073"/>
          </a:xfrm>
          <a:prstGeom prst="wedgeRoundRectCallout">
            <a:avLst>
              <a:gd name="adj1" fmla="val 60463"/>
              <a:gd name="adj2" fmla="val -19673"/>
              <a:gd name="adj3" fmla="val 16667"/>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Knaster-Tarski</a:t>
            </a:r>
          </a:p>
        </p:txBody>
      </p:sp>
    </p:spTree>
    <p:extLst>
      <p:ext uri="{BB962C8B-B14F-4D97-AF65-F5344CB8AC3E}">
        <p14:creationId xmlns:p14="http://schemas.microsoft.com/office/powerpoint/2010/main" val="345391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5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6000"/>
                            </p:stCondLst>
                            <p:childTnLst>
                              <p:par>
                                <p:cTn id="18" presetID="10" presetClass="entr" presetSubtype="0" fill="hold" grpId="0" nodeType="afterEffect">
                                  <p:stCondLst>
                                    <p:cond delay="50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1"/>
          <p:cNvSpPr txBox="1">
            <a:spLocks noGrp="1"/>
          </p:cNvSpPr>
          <p:nvPr>
            <p:ph type="title"/>
          </p:nvPr>
        </p:nvSpPr>
        <p:spPr>
          <a:xfrm>
            <a:off x="152400" y="274638"/>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Reachability Logic (Semantics of K)</a:t>
            </a:r>
            <a:br>
              <a:rPr lang="en-US" sz="3959"/>
            </a:br>
            <a:r>
              <a:rPr lang="en-US" sz="3959">
                <a:solidFill>
                  <a:srgbClr val="A5A5A5"/>
                </a:solidFill>
              </a:rPr>
              <a:t>[LICS’13, RTA’14, RTA’15,OOPLSA’16]</a:t>
            </a:r>
            <a:endParaRPr sz="3959"/>
          </a:p>
        </p:txBody>
      </p:sp>
      <p:sp>
        <p:nvSpPr>
          <p:cNvPr id="376" name="Google Shape;376;p31"/>
          <p:cNvSpPr txBox="1">
            <a:spLocks noGrp="1"/>
          </p:cNvSpPr>
          <p:nvPr>
            <p:ph type="body" idx="1"/>
          </p:nvPr>
        </p:nvSpPr>
        <p:spPr>
          <a:xfrm>
            <a:off x="457200" y="1600200"/>
            <a:ext cx="8305800" cy="51213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Char char="•"/>
            </a:pPr>
            <a:r>
              <a:rPr lang="en-US" sz="2960"/>
              <a:t>“Rewrite” rules over matching logic patterns:</a:t>
            </a:r>
            <a:endParaRPr/>
          </a:p>
          <a:p>
            <a:pPr marL="342900" lvl="0" indent="-154940" algn="l" rtl="0">
              <a:lnSpc>
                <a:spcPct val="90000"/>
              </a:lnSpc>
              <a:spcBef>
                <a:spcPts val="592"/>
              </a:spcBef>
              <a:spcAft>
                <a:spcPts val="0"/>
              </a:spcAft>
              <a:buClr>
                <a:schemeClr val="dk1"/>
              </a:buClr>
              <a:buSzPts val="2960"/>
              <a:buNone/>
            </a:pPr>
            <a:endParaRPr sz="2960"/>
          </a:p>
          <a:p>
            <a:pPr marL="0" lvl="0" indent="0" algn="l" rtl="0">
              <a:lnSpc>
                <a:spcPct val="90000"/>
              </a:lnSpc>
              <a:spcBef>
                <a:spcPts val="592"/>
              </a:spcBef>
              <a:spcAft>
                <a:spcPts val="0"/>
              </a:spcAft>
              <a:buClr>
                <a:schemeClr val="dk1"/>
              </a:buClr>
              <a:buSzPts val="2960"/>
              <a:buNone/>
            </a:pPr>
            <a:endParaRPr sz="2960"/>
          </a:p>
          <a:p>
            <a:pPr marL="342900" lvl="0" indent="-342900" algn="l" rtl="0">
              <a:lnSpc>
                <a:spcPct val="90000"/>
              </a:lnSpc>
              <a:spcBef>
                <a:spcPts val="592"/>
              </a:spcBef>
              <a:spcAft>
                <a:spcPts val="0"/>
              </a:spcAft>
              <a:buClr>
                <a:schemeClr val="dk1"/>
              </a:buClr>
              <a:buSzPts val="2960"/>
              <a:buChar char="•"/>
            </a:pPr>
            <a:r>
              <a:rPr lang="en-US" sz="2960"/>
              <a:t>Patterns generalize terms, so reachability rules capture rewriting, that is, operational semantics</a:t>
            </a:r>
            <a:endParaRPr/>
          </a:p>
          <a:p>
            <a:pPr marL="342900" lvl="0" indent="-342900" algn="l" rtl="0">
              <a:lnSpc>
                <a:spcPct val="90000"/>
              </a:lnSpc>
              <a:spcBef>
                <a:spcPts val="592"/>
              </a:spcBef>
              <a:spcAft>
                <a:spcPts val="0"/>
              </a:spcAft>
              <a:buClr>
                <a:schemeClr val="dk1"/>
              </a:buClr>
              <a:buSzPts val="2960"/>
              <a:buChar char="•"/>
            </a:pPr>
            <a:r>
              <a:rPr lang="en-US" sz="2960"/>
              <a:t>Reachability rules capture Hoare triples</a:t>
            </a:r>
            <a:endParaRPr/>
          </a:p>
          <a:p>
            <a:pPr marL="342900" lvl="0" indent="-154940" algn="l" rtl="0">
              <a:lnSpc>
                <a:spcPct val="90000"/>
              </a:lnSpc>
              <a:spcBef>
                <a:spcPts val="592"/>
              </a:spcBef>
              <a:spcAft>
                <a:spcPts val="0"/>
              </a:spcAft>
              <a:buClr>
                <a:schemeClr val="dk1"/>
              </a:buClr>
              <a:buSzPts val="2960"/>
              <a:buNone/>
            </a:pPr>
            <a:endParaRPr sz="2960"/>
          </a:p>
          <a:p>
            <a:pPr marL="342900" lvl="0" indent="-154940" algn="l" rtl="0">
              <a:lnSpc>
                <a:spcPct val="90000"/>
              </a:lnSpc>
              <a:spcBef>
                <a:spcPts val="592"/>
              </a:spcBef>
              <a:spcAft>
                <a:spcPts val="0"/>
              </a:spcAft>
              <a:buClr>
                <a:schemeClr val="dk1"/>
              </a:buClr>
              <a:buSzPts val="2960"/>
              <a:buNone/>
            </a:pPr>
            <a:endParaRPr sz="2960"/>
          </a:p>
          <a:p>
            <a:pPr marL="342900" lvl="0" indent="-342900" algn="l" rtl="0">
              <a:lnSpc>
                <a:spcPct val="90000"/>
              </a:lnSpc>
              <a:spcBef>
                <a:spcPts val="592"/>
              </a:spcBef>
              <a:spcAft>
                <a:spcPts val="0"/>
              </a:spcAft>
              <a:buClr>
                <a:schemeClr val="dk1"/>
              </a:buClr>
              <a:buSzPts val="2960"/>
              <a:buChar char="•"/>
            </a:pPr>
            <a:r>
              <a:rPr lang="en-US" sz="2960"/>
              <a:t>Sound &amp; relative complete proof system</a:t>
            </a:r>
            <a:endParaRPr/>
          </a:p>
          <a:p>
            <a:pPr marL="742950" lvl="1" indent="-285750" algn="l" rtl="0">
              <a:lnSpc>
                <a:spcPct val="90000"/>
              </a:lnSpc>
              <a:spcBef>
                <a:spcPts val="518"/>
              </a:spcBef>
              <a:spcAft>
                <a:spcPts val="0"/>
              </a:spcAft>
              <a:buClr>
                <a:schemeClr val="dk1"/>
              </a:buClr>
              <a:buSzPts val="2590"/>
              <a:buChar char="–"/>
            </a:pPr>
            <a:r>
              <a:rPr lang="en-US" sz="2590"/>
              <a:t>Now proved as matching logic theorems</a:t>
            </a:r>
            <a:endParaRPr/>
          </a:p>
        </p:txBody>
      </p:sp>
      <p:pic>
        <p:nvPicPr>
          <p:cNvPr id="377" name="Google Shape;377;p31"/>
          <p:cNvPicPr preferRelativeResize="0"/>
          <p:nvPr/>
        </p:nvPicPr>
        <p:blipFill rotWithShape="1">
          <a:blip r:embed="rId3">
            <a:alphaModFix/>
          </a:blip>
          <a:srcRect/>
          <a:stretch/>
        </p:blipFill>
        <p:spPr>
          <a:xfrm>
            <a:off x="1295400" y="2286000"/>
            <a:ext cx="1809750" cy="635484"/>
          </a:xfrm>
          <a:prstGeom prst="rect">
            <a:avLst/>
          </a:prstGeom>
          <a:noFill/>
          <a:ln>
            <a:noFill/>
          </a:ln>
        </p:spPr>
      </p:pic>
      <p:sp>
        <p:nvSpPr>
          <p:cNvPr id="378" name="Google Shape;378;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79" name="Google Shape;379;p31"/>
          <p:cNvSpPr/>
          <p:nvPr/>
        </p:nvSpPr>
        <p:spPr>
          <a:xfrm>
            <a:off x="3505200" y="2057400"/>
            <a:ext cx="5486400" cy="1006200"/>
          </a:xfrm>
          <a:prstGeom prst="wedgeRoundRectCallout">
            <a:avLst>
              <a:gd name="adj1" fmla="val -57516"/>
              <a:gd name="adj2" fmla="val -919"/>
              <a:gd name="adj3" fmla="val 16667"/>
            </a:avLst>
          </a:prstGeom>
          <a:solidFill>
            <a:srgbClr val="FFC000">
              <a:alpha val="20000"/>
            </a:srgb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Can be expressed in matching logic:</a:t>
            </a:r>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ϕ → ◊(ϕ’)       ◊ is “weak eventually”</a:t>
            </a:r>
            <a:endParaRPr sz="2800">
              <a:solidFill>
                <a:schemeClr val="dk1"/>
              </a:solidFill>
              <a:latin typeface="Calibri"/>
              <a:ea typeface="Calibri"/>
              <a:cs typeface="Calibri"/>
              <a:sym typeface="Calibri"/>
            </a:endParaRPr>
          </a:p>
        </p:txBody>
      </p:sp>
      <p:pic>
        <p:nvPicPr>
          <p:cNvPr id="380" name="Google Shape;380;p31"/>
          <p:cNvPicPr preferRelativeResize="0"/>
          <p:nvPr/>
        </p:nvPicPr>
        <p:blipFill rotWithShape="1">
          <a:blip r:embed="rId4">
            <a:alphaModFix/>
          </a:blip>
          <a:srcRect/>
          <a:stretch/>
        </p:blipFill>
        <p:spPr>
          <a:xfrm>
            <a:off x="228600" y="4714238"/>
            <a:ext cx="3349503" cy="525955"/>
          </a:xfrm>
          <a:prstGeom prst="rect">
            <a:avLst/>
          </a:prstGeom>
          <a:noFill/>
          <a:ln>
            <a:noFill/>
          </a:ln>
        </p:spPr>
      </p:pic>
      <p:pic>
        <p:nvPicPr>
          <p:cNvPr id="381" name="Google Shape;381;p31"/>
          <p:cNvPicPr preferRelativeResize="0"/>
          <p:nvPr/>
        </p:nvPicPr>
        <p:blipFill rotWithShape="1">
          <a:blip r:embed="rId5">
            <a:alphaModFix/>
          </a:blip>
          <a:srcRect/>
          <a:stretch/>
        </p:blipFill>
        <p:spPr>
          <a:xfrm>
            <a:off x="4768069" y="4749211"/>
            <a:ext cx="4176712" cy="490982"/>
          </a:xfrm>
          <a:prstGeom prst="rect">
            <a:avLst/>
          </a:prstGeom>
          <a:noFill/>
          <a:ln>
            <a:noFill/>
          </a:ln>
        </p:spPr>
      </p:pic>
      <p:sp>
        <p:nvSpPr>
          <p:cNvPr id="382" name="Google Shape;382;p31"/>
          <p:cNvSpPr txBox="1"/>
          <p:nvPr/>
        </p:nvSpPr>
        <p:spPr>
          <a:xfrm>
            <a:off x="3869419" y="4579203"/>
            <a:ext cx="5229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Calibri"/>
                <a:ea typeface="Calibri"/>
                <a:cs typeface="Calibri"/>
                <a:sym typeface="Calibri"/>
              </a:rPr>
              <a:t>≡</a:t>
            </a:r>
            <a:endParaRPr sz="4800">
              <a:solidFill>
                <a:schemeClr val="dk1"/>
              </a:solidFill>
              <a:latin typeface="Calibri"/>
              <a:ea typeface="Calibri"/>
              <a:cs typeface="Calibri"/>
              <a:sym typeface="Calibri"/>
            </a:endParaRPr>
          </a:p>
        </p:txBody>
      </p:sp>
      <p:sp>
        <p:nvSpPr>
          <p:cNvPr id="383" name="Google Shape;383;p31"/>
          <p:cNvSpPr/>
          <p:nvPr/>
        </p:nvSpPr>
        <p:spPr>
          <a:xfrm>
            <a:off x="7467600" y="3932872"/>
            <a:ext cx="17469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A5A5A5"/>
                </a:solidFill>
                <a:latin typeface="Calibri"/>
                <a:ea typeface="Calibri"/>
                <a:cs typeface="Calibri"/>
                <a:sym typeface="Calibri"/>
              </a:rPr>
              <a:t>[FM’12]</a:t>
            </a:r>
            <a:endParaRPr sz="1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5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Smart Contract Snippet (ERC20)</a:t>
            </a:r>
            <a:br>
              <a:rPr lang="en-US" sz="3959"/>
            </a:br>
            <a:r>
              <a:rPr lang="en-US" sz="3959"/>
              <a:t>(one of the ~40,000 Ethereum ERC20s)</a:t>
            </a:r>
            <a:endParaRPr/>
          </a:p>
        </p:txBody>
      </p:sp>
      <p:sp>
        <p:nvSpPr>
          <p:cNvPr id="98" name="Google Shape;98;p14"/>
          <p:cNvSpPr txBox="1">
            <a:spLocks noGrp="1"/>
          </p:cNvSpPr>
          <p:nvPr>
            <p:ph type="body" idx="1"/>
          </p:nvPr>
        </p:nvSpPr>
        <p:spPr>
          <a:xfrm>
            <a:off x="457200" y="1752600"/>
            <a:ext cx="8229600" cy="437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a:t>Written in Solidity:</a:t>
            </a:r>
            <a:endParaRPr/>
          </a:p>
        </p:txBody>
      </p:sp>
      <p:sp>
        <p:nvSpPr>
          <p:cNvPr id="99" name="Google Shape;9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0" name="Google Shape;100;p14"/>
          <p:cNvPicPr preferRelativeResize="0"/>
          <p:nvPr/>
        </p:nvPicPr>
        <p:blipFill rotWithShape="1">
          <a:blip r:embed="rId3">
            <a:alphaModFix/>
          </a:blip>
          <a:srcRect/>
          <a:stretch/>
        </p:blipFill>
        <p:spPr>
          <a:xfrm>
            <a:off x="685800" y="2362200"/>
            <a:ext cx="5715000" cy="4276725"/>
          </a:xfrm>
          <a:prstGeom prst="rect">
            <a:avLst/>
          </a:prstGeom>
          <a:noFill/>
          <a:ln>
            <a:noFill/>
          </a:ln>
        </p:spPr>
      </p:pic>
      <p:sp>
        <p:nvSpPr>
          <p:cNvPr id="101" name="Google Shape;101;p14"/>
          <p:cNvSpPr/>
          <p:nvPr/>
        </p:nvSpPr>
        <p:spPr>
          <a:xfrm>
            <a:off x="5219700" y="2894512"/>
            <a:ext cx="1905000" cy="762000"/>
          </a:xfrm>
          <a:prstGeom prst="wedgeRoundRectCallout">
            <a:avLst>
              <a:gd name="adj1" fmla="val -125289"/>
              <a:gd name="adj2" fmla="val 13853"/>
              <a:gd name="adj3" fmla="val 16667"/>
            </a:avLst>
          </a:prstGeom>
          <a:solidFill>
            <a:srgbClr val="E5B8B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0" i="0" u="none" strike="noStrike" cap="none">
                <a:solidFill>
                  <a:schemeClr val="dk1"/>
                </a:solidFill>
                <a:latin typeface="Calibri"/>
                <a:ea typeface="Calibri"/>
                <a:cs typeface="Calibri"/>
                <a:sym typeface="Calibri"/>
              </a:rPr>
              <a:t>ERC20 does not state that…</a:t>
            </a:r>
            <a:endParaRPr/>
          </a:p>
        </p:txBody>
      </p:sp>
      <p:sp>
        <p:nvSpPr>
          <p:cNvPr id="102" name="Google Shape;102;p14"/>
          <p:cNvSpPr/>
          <p:nvPr/>
        </p:nvSpPr>
        <p:spPr>
          <a:xfrm>
            <a:off x="6370320" y="4188823"/>
            <a:ext cx="1828800" cy="762000"/>
          </a:xfrm>
          <a:prstGeom prst="wedgeRoundRectCallout">
            <a:avLst>
              <a:gd name="adj1" fmla="val -94677"/>
              <a:gd name="adj2" fmla="val -10147"/>
              <a:gd name="adj3" fmla="val 16667"/>
            </a:avLst>
          </a:prstGeom>
          <a:solidFill>
            <a:srgbClr val="E5B8B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There should be no overflow when self-transfer…</a:t>
            </a:r>
            <a:endParaRPr/>
          </a:p>
        </p:txBody>
      </p:sp>
      <p:pic>
        <p:nvPicPr>
          <p:cNvPr id="103" name="Google Shape;103;p14"/>
          <p:cNvPicPr preferRelativeResize="0"/>
          <p:nvPr/>
        </p:nvPicPr>
        <p:blipFill rotWithShape="1">
          <a:blip r:embed="rId4">
            <a:alphaModFix/>
          </a:blip>
          <a:srcRect/>
          <a:stretch/>
        </p:blipFill>
        <p:spPr>
          <a:xfrm>
            <a:off x="1017270" y="2588601"/>
            <a:ext cx="3859530" cy="535599"/>
          </a:xfrm>
          <a:prstGeom prst="rect">
            <a:avLst/>
          </a:prstGeom>
          <a:noFill/>
          <a:ln>
            <a:noFill/>
          </a:ln>
        </p:spPr>
      </p:pic>
      <p:sp>
        <p:nvSpPr>
          <p:cNvPr id="104" name="Google Shape;104;p14"/>
          <p:cNvSpPr txBox="1"/>
          <p:nvPr/>
        </p:nvSpPr>
        <p:spPr>
          <a:xfrm>
            <a:off x="990600" y="2563044"/>
            <a:ext cx="397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K = (Best Effort) Implementation of RL</a:t>
            </a:r>
            <a:endParaRPr/>
          </a:p>
        </p:txBody>
      </p:sp>
      <p:sp>
        <p:nvSpPr>
          <p:cNvPr id="389" name="Google Shape;389;p32"/>
          <p:cNvSpPr txBox="1">
            <a:spLocks noGrp="1"/>
          </p:cNvSpPr>
          <p:nvPr>
            <p:ph type="body" idx="1"/>
          </p:nvPr>
        </p:nvSpPr>
        <p:spPr>
          <a:xfrm>
            <a:off x="457200" y="1600200"/>
            <a:ext cx="8534400" cy="5181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Reachability logic implemented in K, generically</a:t>
            </a: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sp>
        <p:nvSpPr>
          <p:cNvPr id="390" name="Google Shape;390;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91" name="Google Shape;391;p32"/>
          <p:cNvPicPr preferRelativeResize="0"/>
          <p:nvPr/>
        </p:nvPicPr>
        <p:blipFill rotWithShape="1">
          <a:blip r:embed="rId3">
            <a:alphaModFix/>
          </a:blip>
          <a:srcRect/>
          <a:stretch/>
        </p:blipFill>
        <p:spPr>
          <a:xfrm>
            <a:off x="304800" y="2438400"/>
            <a:ext cx="4724400" cy="2474389"/>
          </a:xfrm>
          <a:prstGeom prst="rect">
            <a:avLst/>
          </a:prstGeom>
          <a:noFill/>
          <a:ln>
            <a:noFill/>
          </a:ln>
        </p:spPr>
      </p:pic>
      <p:sp>
        <p:nvSpPr>
          <p:cNvPr id="392" name="Google Shape;392;p32"/>
          <p:cNvSpPr/>
          <p:nvPr/>
        </p:nvSpPr>
        <p:spPr>
          <a:xfrm>
            <a:off x="457200" y="4932866"/>
            <a:ext cx="1066800" cy="1295400"/>
          </a:xfrm>
          <a:prstGeom prst="wedgeRoundRectCallout">
            <a:avLst>
              <a:gd name="adj1" fmla="val 10221"/>
              <a:gd name="adj2" fmla="val -65004"/>
              <a:gd name="adj3" fmla="val 16667"/>
            </a:avLst>
          </a:pr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EVM</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IELE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Plutus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Solidity</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t>
            </a:r>
            <a:endParaRPr/>
          </a:p>
        </p:txBody>
      </p:sp>
      <p:sp>
        <p:nvSpPr>
          <p:cNvPr id="393" name="Google Shape;393;p32"/>
          <p:cNvSpPr txBox="1"/>
          <p:nvPr/>
        </p:nvSpPr>
        <p:spPr>
          <a:xfrm>
            <a:off x="5410200" y="3124200"/>
            <a:ext cx="3429000" cy="299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Evaluated it with the existing semantics of C, Java, and JavaScript, and several tricky programs</a:t>
            </a:r>
            <a:endParaRPr/>
          </a:p>
          <a:p>
            <a:pPr marL="342900" marR="0" lvl="0" indent="-342900" algn="l" rtl="0">
              <a:spcBef>
                <a:spcPts val="4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Morale:</a:t>
            </a:r>
            <a:endParaRPr/>
          </a:p>
          <a:p>
            <a:pPr marL="742950" marR="0" lvl="1" indent="-285750" algn="l" rtl="0">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Performance is </a:t>
            </a:r>
            <a:r>
              <a:rPr lang="en-US" sz="1600" b="0" i="1" u="none" strike="noStrike" cap="none">
                <a:solidFill>
                  <a:srgbClr val="FF0000"/>
                </a:solidFill>
                <a:latin typeface="Calibri"/>
                <a:ea typeface="Calibri"/>
                <a:cs typeface="Calibri"/>
                <a:sym typeface="Calibri"/>
              </a:rPr>
              <a:t>not</a:t>
            </a:r>
            <a:r>
              <a:rPr lang="en-US" sz="1600" b="0" i="0" u="none" strike="noStrike" cap="none">
                <a:solidFill>
                  <a:schemeClr val="dk1"/>
                </a:solidFill>
                <a:latin typeface="Calibri"/>
                <a:ea typeface="Calibri"/>
                <a:cs typeface="Calibri"/>
                <a:sym typeface="Calibri"/>
              </a:rPr>
              <a:t> an issue!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500"/>
                                        <p:tgtEl>
                                          <p:spTgt spid="3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3"/>
                                        </p:tgtEl>
                                        <p:attrNameLst>
                                          <p:attrName>style.visibility</p:attrName>
                                        </p:attrNameLst>
                                      </p:cBhvr>
                                      <p:to>
                                        <p:strVal val="visible"/>
                                      </p:to>
                                    </p:set>
                                    <p:animEffect transition="in" filter="fade">
                                      <p:cBhvr>
                                        <p:cTn id="12"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3"/>
          <p:cNvSpPr txBox="1">
            <a:spLocks noGrp="1"/>
          </p:cNvSpPr>
          <p:nvPr>
            <p:ph type="title"/>
          </p:nvPr>
        </p:nvSpPr>
        <p:spPr>
          <a:xfrm>
            <a:off x="457200" y="-27432"/>
            <a:ext cx="8229600" cy="8656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K framework vision</a:t>
            </a:r>
            <a:endParaRPr/>
          </a:p>
        </p:txBody>
      </p:sp>
      <p:grpSp>
        <p:nvGrpSpPr>
          <p:cNvPr id="400" name="Google Shape;400;p33"/>
          <p:cNvGrpSpPr/>
          <p:nvPr/>
        </p:nvGrpSpPr>
        <p:grpSpPr>
          <a:xfrm>
            <a:off x="5180900" y="990600"/>
            <a:ext cx="3353500" cy="2836202"/>
            <a:chOff x="5180900" y="990600"/>
            <a:chExt cx="3353500" cy="2836202"/>
          </a:xfrm>
        </p:grpSpPr>
        <p:sp>
          <p:nvSpPr>
            <p:cNvPr id="401" name="Google Shape;401;p33"/>
            <p:cNvSpPr/>
            <p:nvPr/>
          </p:nvSpPr>
          <p:spPr>
            <a:xfrm>
              <a:off x="6629400" y="990600"/>
              <a:ext cx="1905000" cy="14478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Deductive program verifier</a:t>
              </a:r>
              <a:endParaRPr sz="3200">
                <a:solidFill>
                  <a:schemeClr val="dk1"/>
                </a:solidFill>
                <a:latin typeface="Calibri"/>
                <a:ea typeface="Calibri"/>
                <a:cs typeface="Calibri"/>
                <a:sym typeface="Calibri"/>
              </a:endParaRPr>
            </a:p>
          </p:txBody>
        </p:sp>
        <p:sp>
          <p:nvSpPr>
            <p:cNvPr id="402" name="Google Shape;402;p33"/>
            <p:cNvSpPr/>
            <p:nvPr/>
          </p:nvSpPr>
          <p:spPr>
            <a:xfrm rot="-2592655">
              <a:off x="5096557" y="2775985"/>
              <a:ext cx="1845785"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03" name="Google Shape;403;p33"/>
          <p:cNvGrpSpPr/>
          <p:nvPr/>
        </p:nvGrpSpPr>
        <p:grpSpPr>
          <a:xfrm>
            <a:off x="1219200" y="1499177"/>
            <a:ext cx="2362200" cy="2057400"/>
            <a:chOff x="2133600" y="1524000"/>
            <a:chExt cx="2362200" cy="2057400"/>
          </a:xfrm>
        </p:grpSpPr>
        <p:sp>
          <p:nvSpPr>
            <p:cNvPr id="404" name="Google Shape;404;p33"/>
            <p:cNvSpPr/>
            <p:nvPr/>
          </p:nvSpPr>
          <p:spPr>
            <a:xfrm>
              <a:off x="2133600" y="1524000"/>
              <a:ext cx="1219200" cy="9144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Parser</a:t>
              </a:r>
              <a:endParaRPr sz="3200">
                <a:solidFill>
                  <a:schemeClr val="dk1"/>
                </a:solidFill>
                <a:latin typeface="Calibri"/>
                <a:ea typeface="Calibri"/>
                <a:cs typeface="Calibri"/>
                <a:sym typeface="Calibri"/>
              </a:endParaRPr>
            </a:p>
          </p:txBody>
        </p:sp>
        <p:sp>
          <p:nvSpPr>
            <p:cNvPr id="405" name="Google Shape;405;p33"/>
            <p:cNvSpPr/>
            <p:nvPr/>
          </p:nvSpPr>
          <p:spPr>
            <a:xfrm rot="-8043460">
              <a:off x="3156746" y="2676796"/>
              <a:ext cx="1374222"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06" name="Google Shape;406;p33"/>
          <p:cNvGrpSpPr/>
          <p:nvPr/>
        </p:nvGrpSpPr>
        <p:grpSpPr>
          <a:xfrm>
            <a:off x="77002" y="3048000"/>
            <a:ext cx="3330677" cy="1066800"/>
            <a:chOff x="152400" y="3048000"/>
            <a:chExt cx="3255279" cy="1066800"/>
          </a:xfrm>
        </p:grpSpPr>
        <p:sp>
          <p:nvSpPr>
            <p:cNvPr id="407" name="Google Shape;407;p33"/>
            <p:cNvSpPr/>
            <p:nvPr/>
          </p:nvSpPr>
          <p:spPr>
            <a:xfrm>
              <a:off x="152400" y="3048000"/>
              <a:ext cx="1875388" cy="10668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Interpreter</a:t>
              </a:r>
              <a:endParaRPr sz="3200">
                <a:solidFill>
                  <a:schemeClr val="dk1"/>
                </a:solidFill>
                <a:latin typeface="Calibri"/>
                <a:ea typeface="Calibri"/>
                <a:cs typeface="Calibri"/>
                <a:sym typeface="Calibri"/>
              </a:endParaRPr>
            </a:p>
          </p:txBody>
        </p:sp>
        <p:sp>
          <p:nvSpPr>
            <p:cNvPr id="408" name="Google Shape;408;p33"/>
            <p:cNvSpPr/>
            <p:nvPr/>
          </p:nvSpPr>
          <p:spPr>
            <a:xfrm rot="-10590284">
              <a:off x="2041303" y="3393589"/>
              <a:ext cx="1352861"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09" name="Google Shape;409;p33"/>
          <p:cNvGrpSpPr/>
          <p:nvPr/>
        </p:nvGrpSpPr>
        <p:grpSpPr>
          <a:xfrm>
            <a:off x="381000" y="4267200"/>
            <a:ext cx="2980039" cy="1600200"/>
            <a:chOff x="381000" y="4267200"/>
            <a:chExt cx="2980039" cy="1600200"/>
          </a:xfrm>
        </p:grpSpPr>
        <p:sp>
          <p:nvSpPr>
            <p:cNvPr id="410" name="Google Shape;410;p33"/>
            <p:cNvSpPr/>
            <p:nvPr/>
          </p:nvSpPr>
          <p:spPr>
            <a:xfrm>
              <a:off x="381000" y="4800600"/>
              <a:ext cx="1600200" cy="10668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Compiler</a:t>
              </a:r>
              <a:endParaRPr sz="3200">
                <a:solidFill>
                  <a:schemeClr val="dk1"/>
                </a:solidFill>
                <a:latin typeface="Calibri"/>
                <a:ea typeface="Calibri"/>
                <a:cs typeface="Calibri"/>
                <a:sym typeface="Calibri"/>
              </a:endParaRPr>
            </a:p>
          </p:txBody>
        </p:sp>
        <p:sp>
          <p:nvSpPr>
            <p:cNvPr id="411" name="Google Shape;411;p33"/>
            <p:cNvSpPr/>
            <p:nvPr/>
          </p:nvSpPr>
          <p:spPr>
            <a:xfrm rot="9498770">
              <a:off x="1945909" y="4503962"/>
              <a:ext cx="1374222"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12" name="Google Shape;412;p33"/>
          <p:cNvGrpSpPr/>
          <p:nvPr/>
        </p:nvGrpSpPr>
        <p:grpSpPr>
          <a:xfrm>
            <a:off x="3200400" y="4264578"/>
            <a:ext cx="1828800" cy="2441022"/>
            <a:chOff x="3200400" y="4264578"/>
            <a:chExt cx="1828800" cy="2441022"/>
          </a:xfrm>
        </p:grpSpPr>
        <p:sp>
          <p:nvSpPr>
            <p:cNvPr id="413" name="Google Shape;413;p33"/>
            <p:cNvSpPr/>
            <p:nvPr/>
          </p:nvSpPr>
          <p:spPr>
            <a:xfrm>
              <a:off x="3200400" y="5638800"/>
              <a:ext cx="1828800" cy="10668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(semantic) Debugger</a:t>
              </a:r>
              <a:endParaRPr sz="3200">
                <a:solidFill>
                  <a:schemeClr val="dk1"/>
                </a:solidFill>
                <a:latin typeface="Calibri"/>
                <a:ea typeface="Calibri"/>
                <a:cs typeface="Calibri"/>
                <a:sym typeface="Calibri"/>
              </a:endParaRPr>
            </a:p>
          </p:txBody>
        </p:sp>
        <p:sp>
          <p:nvSpPr>
            <p:cNvPr id="414" name="Google Shape;414;p33"/>
            <p:cNvSpPr/>
            <p:nvPr/>
          </p:nvSpPr>
          <p:spPr>
            <a:xfrm rot="5400000">
              <a:off x="3490173" y="4709373"/>
              <a:ext cx="1374222"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15" name="Google Shape;415;p33"/>
          <p:cNvGrpSpPr/>
          <p:nvPr/>
        </p:nvGrpSpPr>
        <p:grpSpPr>
          <a:xfrm>
            <a:off x="5867400" y="4029238"/>
            <a:ext cx="2209800" cy="2447762"/>
            <a:chOff x="5867400" y="4029238"/>
            <a:chExt cx="2209800" cy="2447762"/>
          </a:xfrm>
        </p:grpSpPr>
        <p:sp>
          <p:nvSpPr>
            <p:cNvPr id="416" name="Google Shape;416;p33"/>
            <p:cNvSpPr/>
            <p:nvPr/>
          </p:nvSpPr>
          <p:spPr>
            <a:xfrm>
              <a:off x="6324600" y="5410200"/>
              <a:ext cx="1752600" cy="10668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Symbolic execution</a:t>
              </a:r>
              <a:endParaRPr sz="3200">
                <a:solidFill>
                  <a:schemeClr val="dk1"/>
                </a:solidFill>
                <a:latin typeface="Calibri"/>
                <a:ea typeface="Calibri"/>
                <a:cs typeface="Calibri"/>
                <a:sym typeface="Calibri"/>
              </a:endParaRPr>
            </a:p>
          </p:txBody>
        </p:sp>
        <p:sp>
          <p:nvSpPr>
            <p:cNvPr id="417" name="Google Shape;417;p33"/>
            <p:cNvSpPr/>
            <p:nvPr/>
          </p:nvSpPr>
          <p:spPr>
            <a:xfrm rot="4248154">
              <a:off x="5635069" y="4515503"/>
              <a:ext cx="1374222"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18" name="Google Shape;418;p33"/>
          <p:cNvGrpSpPr/>
          <p:nvPr/>
        </p:nvGrpSpPr>
        <p:grpSpPr>
          <a:xfrm>
            <a:off x="6172200" y="3505200"/>
            <a:ext cx="2819400" cy="1066800"/>
            <a:chOff x="6172200" y="3505200"/>
            <a:chExt cx="2819400" cy="1066800"/>
          </a:xfrm>
        </p:grpSpPr>
        <p:sp>
          <p:nvSpPr>
            <p:cNvPr id="419" name="Google Shape;419;p33"/>
            <p:cNvSpPr/>
            <p:nvPr/>
          </p:nvSpPr>
          <p:spPr>
            <a:xfrm>
              <a:off x="7543800" y="3505200"/>
              <a:ext cx="1447800" cy="10668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Model checker</a:t>
              </a:r>
              <a:endParaRPr sz="3200">
                <a:solidFill>
                  <a:schemeClr val="dk1"/>
                </a:solidFill>
                <a:latin typeface="Calibri"/>
                <a:ea typeface="Calibri"/>
                <a:cs typeface="Calibri"/>
                <a:sym typeface="Calibri"/>
              </a:endParaRPr>
            </a:p>
          </p:txBody>
        </p:sp>
        <p:sp>
          <p:nvSpPr>
            <p:cNvPr id="420" name="Google Shape;420;p33"/>
            <p:cNvSpPr/>
            <p:nvPr/>
          </p:nvSpPr>
          <p:spPr>
            <a:xfrm>
              <a:off x="6172200" y="3782568"/>
              <a:ext cx="1374222"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1" name="Google Shape;421;p33"/>
          <p:cNvSpPr/>
          <p:nvPr/>
        </p:nvSpPr>
        <p:spPr>
          <a:xfrm>
            <a:off x="2743200" y="3276600"/>
            <a:ext cx="4191000" cy="1524000"/>
          </a:xfrm>
          <a:prstGeom prst="foldedCorner">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Formal Language Definition </a:t>
            </a:r>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(Syntax and Semantics)</a:t>
            </a:r>
            <a:endParaRPr/>
          </a:p>
        </p:txBody>
      </p:sp>
      <p:sp>
        <p:nvSpPr>
          <p:cNvPr id="422" name="Google Shape;42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grpSp>
        <p:nvGrpSpPr>
          <p:cNvPr id="423" name="Google Shape;423;p33"/>
          <p:cNvGrpSpPr/>
          <p:nvPr/>
        </p:nvGrpSpPr>
        <p:grpSpPr>
          <a:xfrm>
            <a:off x="4223543" y="563940"/>
            <a:ext cx="1034257" cy="2941259"/>
            <a:chOff x="4223543" y="563940"/>
            <a:chExt cx="1034257" cy="2941259"/>
          </a:xfrm>
        </p:grpSpPr>
        <p:sp>
          <p:nvSpPr>
            <p:cNvPr id="424" name="Google Shape;424;p33"/>
            <p:cNvSpPr txBox="1"/>
            <p:nvPr/>
          </p:nvSpPr>
          <p:spPr>
            <a:xfrm>
              <a:off x="4223543" y="563940"/>
              <a:ext cx="1034257"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chemeClr val="dk1"/>
                  </a:solidFill>
                  <a:latin typeface="Calibri"/>
                  <a:ea typeface="Calibri"/>
                  <a:cs typeface="Calibri"/>
                  <a:sym typeface="Calibri"/>
                </a:rPr>
                <a:t>…</a:t>
              </a:r>
              <a:endParaRPr/>
            </a:p>
          </p:txBody>
        </p:sp>
        <p:sp>
          <p:nvSpPr>
            <p:cNvPr id="425" name="Google Shape;425;p33"/>
            <p:cNvSpPr/>
            <p:nvPr/>
          </p:nvSpPr>
          <p:spPr>
            <a:xfrm rot="-5400000">
              <a:off x="4014217" y="2538983"/>
              <a:ext cx="1447800"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6" name="Google Shape;426;p33"/>
          <p:cNvSpPr/>
          <p:nvPr/>
        </p:nvSpPr>
        <p:spPr>
          <a:xfrm rot="1436385">
            <a:off x="2760892" y="3193467"/>
            <a:ext cx="4021855" cy="1416289"/>
          </a:xfrm>
          <a:prstGeom prst="flowChartProcess">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a:solidFill>
                  <a:schemeClr val="lt1"/>
                </a:solidFill>
                <a:latin typeface="Calibri"/>
                <a:ea typeface="Calibri"/>
                <a:cs typeface="Calibri"/>
                <a:sym typeface="Calibri"/>
              </a:rPr>
              <a:t>Blockchain Language Definition</a:t>
            </a:r>
            <a:endParaRPr sz="32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KEVM: formal executable semantics of </a:t>
            </a:r>
            <a:br>
              <a:rPr lang="en-US" sz="3959"/>
            </a:br>
            <a:r>
              <a:rPr lang="en-US" sz="3959"/>
              <a:t>the Ethereum VM</a:t>
            </a:r>
            <a:endParaRPr/>
          </a:p>
        </p:txBody>
      </p:sp>
      <p:sp>
        <p:nvSpPr>
          <p:cNvPr id="432" name="Google Shape;432;p34"/>
          <p:cNvSpPr txBox="1">
            <a:spLocks noGrp="1"/>
          </p:cNvSpPr>
          <p:nvPr>
            <p:ph type="body" idx="1"/>
          </p:nvPr>
        </p:nvSpPr>
        <p:spPr>
          <a:xfrm>
            <a:off x="228600" y="3930650"/>
            <a:ext cx="8839200" cy="26225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dirty="0"/>
              <a:t>Defined complete semantics of EVM in K</a:t>
            </a:r>
            <a:endParaRPr dirty="0"/>
          </a:p>
          <a:p>
            <a:pPr marL="742950" lvl="1" indent="-285750" algn="l" rtl="0">
              <a:spcBef>
                <a:spcPts val="560"/>
              </a:spcBef>
              <a:spcAft>
                <a:spcPts val="0"/>
              </a:spcAft>
              <a:buClr>
                <a:schemeClr val="dk1"/>
              </a:buClr>
              <a:buSzPts val="2800"/>
              <a:buChar char="–"/>
            </a:pPr>
            <a:r>
              <a:rPr lang="en-US" u="sng" dirty="0">
                <a:solidFill>
                  <a:schemeClr val="hlink"/>
                </a:solidFill>
                <a:hlinkClick r:id="rId3"/>
              </a:rPr>
              <a:t>https://github.com/kframework/evm-semantics</a:t>
            </a:r>
            <a:endParaRPr dirty="0">
              <a:solidFill>
                <a:schemeClr val="hlink"/>
              </a:solidFill>
            </a:endParaRPr>
          </a:p>
          <a:p>
            <a:pPr marL="742950" lvl="1" indent="-285750" algn="l" rtl="0">
              <a:spcBef>
                <a:spcPts val="560"/>
              </a:spcBef>
              <a:spcAft>
                <a:spcPts val="0"/>
              </a:spcAft>
              <a:buClr>
                <a:schemeClr val="dk1"/>
              </a:buClr>
              <a:buSzPts val="2800"/>
              <a:buChar char="–"/>
            </a:pPr>
            <a:r>
              <a:rPr lang="en-US" dirty="0"/>
              <a:t>Passes all 40,683 tests of C++ reference </a:t>
            </a:r>
            <a:r>
              <a:rPr lang="en-US" dirty="0" err="1"/>
              <a:t>impl</a:t>
            </a:r>
            <a:r>
              <a:rPr lang="en-US" dirty="0"/>
              <a:t>.</a:t>
            </a:r>
            <a:endParaRPr dirty="0"/>
          </a:p>
          <a:p>
            <a:pPr marL="742950" lvl="1" indent="-285750">
              <a:spcBef>
                <a:spcPts val="560"/>
              </a:spcBef>
              <a:buClr>
                <a:srgbClr val="0070C0"/>
              </a:buClr>
              <a:buSzPts val="2800"/>
            </a:pPr>
            <a:r>
              <a:rPr lang="en-US" dirty="0">
                <a:solidFill>
                  <a:srgbClr val="0070C0"/>
                </a:solidFill>
              </a:rPr>
              <a:t>Only one order of magnitude slower than the official C++ implementation</a:t>
            </a:r>
            <a:endParaRPr dirty="0"/>
          </a:p>
        </p:txBody>
      </p:sp>
      <p:sp>
        <p:nvSpPr>
          <p:cNvPr id="433" name="Google Shape;43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434" name="Google Shape;434;p34"/>
          <p:cNvSpPr/>
          <p:nvPr/>
        </p:nvSpPr>
        <p:spPr>
          <a:xfrm>
            <a:off x="5043428" y="1597531"/>
            <a:ext cx="1588378"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a:solidFill>
                  <a:srgbClr val="A5A5A5"/>
                </a:solidFill>
                <a:latin typeface="Calibri"/>
                <a:ea typeface="Calibri"/>
                <a:cs typeface="Calibri"/>
                <a:sym typeface="Calibri"/>
              </a:rPr>
              <a:t>[CSL’18]</a:t>
            </a:r>
            <a:endParaRPr sz="3200" dirty="0">
              <a:solidFill>
                <a:srgbClr val="000000"/>
              </a:solidFill>
              <a:latin typeface="Calibri"/>
              <a:ea typeface="Calibri"/>
              <a:cs typeface="Calibri"/>
              <a:sym typeface="Calibri"/>
            </a:endParaRPr>
          </a:p>
        </p:txBody>
      </p:sp>
      <p:pic>
        <p:nvPicPr>
          <p:cNvPr id="435" name="Google Shape;435;p34"/>
          <p:cNvPicPr preferRelativeResize="0"/>
          <p:nvPr/>
        </p:nvPicPr>
        <p:blipFill rotWithShape="1">
          <a:blip r:embed="rId4">
            <a:alphaModFix/>
          </a:blip>
          <a:srcRect/>
          <a:stretch/>
        </p:blipFill>
        <p:spPr>
          <a:xfrm>
            <a:off x="457200" y="1695662"/>
            <a:ext cx="3878036" cy="2171700"/>
          </a:xfrm>
          <a:prstGeom prst="rect">
            <a:avLst/>
          </a:prstGeom>
          <a:noFill/>
          <a:ln>
            <a:noFill/>
          </a:ln>
        </p:spPr>
      </p:pic>
      <p:sp>
        <p:nvSpPr>
          <p:cNvPr id="2" name="TextBox 1">
            <a:extLst>
              <a:ext uri="{FF2B5EF4-FFF2-40B4-BE49-F238E27FC236}">
                <a16:creationId xmlns:a16="http://schemas.microsoft.com/office/drawing/2014/main" id="{361E2888-B4D9-41D3-B535-3280EA31CFDD}"/>
              </a:ext>
            </a:extLst>
          </p:cNvPr>
          <p:cNvSpPr txBox="1"/>
          <p:nvPr/>
        </p:nvSpPr>
        <p:spPr>
          <a:xfrm>
            <a:off x="4699417" y="2182318"/>
            <a:ext cx="2368446"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In Collaboration with IOHK</a:t>
            </a:r>
          </a:p>
          <a:p>
            <a:endParaRPr lang="en-US" sz="2400" dirty="0"/>
          </a:p>
        </p:txBody>
      </p:sp>
      <p:pic>
        <p:nvPicPr>
          <p:cNvPr id="10" name="Picture 10">
            <a:extLst>
              <a:ext uri="{FF2B5EF4-FFF2-40B4-BE49-F238E27FC236}">
                <a16:creationId xmlns:a16="http://schemas.microsoft.com/office/drawing/2014/main" id="{749D6CEC-43C3-48B1-98D4-C872E9CD0B11}"/>
              </a:ext>
            </a:extLst>
          </p:cNvPr>
          <p:cNvPicPr>
            <a:picLocks noChangeAspect="1"/>
          </p:cNvPicPr>
          <p:nvPr/>
        </p:nvPicPr>
        <p:blipFill>
          <a:blip r:embed="rId5"/>
          <a:stretch>
            <a:fillRect/>
          </a:stretch>
        </p:blipFill>
        <p:spPr>
          <a:xfrm>
            <a:off x="6923192" y="1595438"/>
            <a:ext cx="2143125" cy="21431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What Can We Do with KEVM?</a:t>
            </a:r>
            <a:endParaRPr/>
          </a:p>
        </p:txBody>
      </p:sp>
      <p:sp>
        <p:nvSpPr>
          <p:cNvPr id="441" name="Google Shape;441;p35"/>
          <p:cNvSpPr txBox="1">
            <a:spLocks noGrp="1"/>
          </p:cNvSpPr>
          <p:nvPr>
            <p:ph type="body" idx="1"/>
          </p:nvPr>
        </p:nvSpPr>
        <p:spPr>
          <a:xfrm>
            <a:off x="455023" y="1424169"/>
            <a:ext cx="8229600" cy="162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a:t>1) </a:t>
            </a:r>
            <a:r>
              <a:rPr lang="en-US">
                <a:solidFill>
                  <a:srgbClr val="0070C0"/>
                </a:solidFill>
              </a:rPr>
              <a:t>Generate and deploy correct-by-construction EVM client!  </a:t>
            </a:r>
            <a:r>
              <a:rPr lang="en-US"/>
              <a:t>IOHK has just done that, in collaboration with RV, as a Cardano testnet:</a:t>
            </a:r>
            <a:endParaRPr/>
          </a:p>
        </p:txBody>
      </p:sp>
      <p:sp>
        <p:nvSpPr>
          <p:cNvPr id="442" name="Google Shape;442;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443" name="Google Shape;443;p35"/>
          <p:cNvPicPr preferRelativeResize="0"/>
          <p:nvPr/>
        </p:nvPicPr>
        <p:blipFill rotWithShape="1">
          <a:blip r:embed="rId3">
            <a:alphaModFix/>
          </a:blip>
          <a:srcRect/>
          <a:stretch/>
        </p:blipFill>
        <p:spPr>
          <a:xfrm>
            <a:off x="64794" y="3320777"/>
            <a:ext cx="4408183" cy="3400696"/>
          </a:xfrm>
          <a:prstGeom prst="rect">
            <a:avLst/>
          </a:prstGeom>
          <a:noFill/>
          <a:ln>
            <a:noFill/>
          </a:ln>
        </p:spPr>
      </p:pic>
      <p:pic>
        <p:nvPicPr>
          <p:cNvPr id="444" name="Google Shape;444;p35"/>
          <p:cNvPicPr preferRelativeResize="0"/>
          <p:nvPr/>
        </p:nvPicPr>
        <p:blipFill rotWithShape="1">
          <a:blip r:embed="rId4">
            <a:alphaModFix/>
          </a:blip>
          <a:srcRect/>
          <a:stretch/>
        </p:blipFill>
        <p:spPr>
          <a:xfrm>
            <a:off x="4528868" y="3320777"/>
            <a:ext cx="4615133"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6"/>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What Can We Do with KEVM?</a:t>
            </a:r>
            <a:endParaRPr/>
          </a:p>
        </p:txBody>
      </p:sp>
      <p:sp>
        <p:nvSpPr>
          <p:cNvPr id="450" name="Google Shape;450;p36"/>
          <p:cNvSpPr txBox="1">
            <a:spLocks noGrp="1"/>
          </p:cNvSpPr>
          <p:nvPr>
            <p:ph type="body" idx="1"/>
          </p:nvPr>
        </p:nvSpPr>
        <p:spPr>
          <a:xfrm>
            <a:off x="455023" y="1219200"/>
            <a:ext cx="8229600" cy="162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a:t>2) </a:t>
            </a:r>
            <a:r>
              <a:rPr lang="en-US">
                <a:solidFill>
                  <a:srgbClr val="0070C0"/>
                </a:solidFill>
              </a:rPr>
              <a:t>Formally verify Ethereum smart contracts!  </a:t>
            </a:r>
            <a:r>
              <a:rPr lang="en-US"/>
              <a:t>RV is doing that, commercially.  RV also won Ethereum Security grant to verify Casper.</a:t>
            </a:r>
            <a:endParaRPr/>
          </a:p>
        </p:txBody>
      </p:sp>
      <p:sp>
        <p:nvSpPr>
          <p:cNvPr id="451" name="Google Shape;451;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452" name="Google Shape;452;p36"/>
          <p:cNvPicPr preferRelativeResize="0"/>
          <p:nvPr/>
        </p:nvPicPr>
        <p:blipFill rotWithShape="1">
          <a:blip r:embed="rId3">
            <a:alphaModFix/>
          </a:blip>
          <a:srcRect/>
          <a:stretch/>
        </p:blipFill>
        <p:spPr>
          <a:xfrm>
            <a:off x="412271" y="2946180"/>
            <a:ext cx="6324599" cy="3911819"/>
          </a:xfrm>
          <a:prstGeom prst="rect">
            <a:avLst/>
          </a:prstGeom>
          <a:noFill/>
          <a:ln>
            <a:noFill/>
          </a:ln>
        </p:spPr>
      </p:pic>
      <p:grpSp>
        <p:nvGrpSpPr>
          <p:cNvPr id="453" name="Google Shape;453;p36"/>
          <p:cNvGrpSpPr/>
          <p:nvPr/>
        </p:nvGrpSpPr>
        <p:grpSpPr>
          <a:xfrm>
            <a:off x="2602281" y="2903523"/>
            <a:ext cx="6082343" cy="3783117"/>
            <a:chOff x="2602281" y="2903523"/>
            <a:chExt cx="6082343" cy="3783117"/>
          </a:xfrm>
        </p:grpSpPr>
        <p:pic>
          <p:nvPicPr>
            <p:cNvPr id="454" name="Google Shape;454;p36"/>
            <p:cNvPicPr preferRelativeResize="0"/>
            <p:nvPr/>
          </p:nvPicPr>
          <p:blipFill rotWithShape="1">
            <a:blip r:embed="rId4">
              <a:alphaModFix/>
            </a:blip>
            <a:srcRect/>
            <a:stretch/>
          </p:blipFill>
          <p:spPr>
            <a:xfrm>
              <a:off x="2602281" y="2903523"/>
              <a:ext cx="6082343" cy="3783117"/>
            </a:xfrm>
            <a:prstGeom prst="rect">
              <a:avLst/>
            </a:prstGeom>
            <a:noFill/>
            <a:ln>
              <a:noFill/>
            </a:ln>
          </p:spPr>
        </p:pic>
        <p:sp>
          <p:nvSpPr>
            <p:cNvPr id="455" name="Google Shape;455;p36"/>
            <p:cNvSpPr/>
            <p:nvPr/>
          </p:nvSpPr>
          <p:spPr>
            <a:xfrm>
              <a:off x="3139437" y="4114800"/>
              <a:ext cx="4038600" cy="304800"/>
            </a:xfrm>
            <a:prstGeom prst="roundRect">
              <a:avLst>
                <a:gd name="adj" fmla="val 16667"/>
              </a:avLst>
            </a:prstGeom>
            <a:noFill/>
            <a:ln w="635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10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7"/>
          <p:cNvSpPr txBox="1">
            <a:spLocks noGrp="1"/>
          </p:cNvSpPr>
          <p:nvPr>
            <p:ph type="title" idx="4294967295"/>
          </p:nvPr>
        </p:nvSpPr>
        <p:spPr>
          <a:xfrm>
            <a:off x="249959" y="178903"/>
            <a:ext cx="8894041" cy="70173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Smart contract verification workflow</a:t>
            </a:r>
            <a:endParaRPr/>
          </a:p>
        </p:txBody>
      </p:sp>
      <p:pic>
        <p:nvPicPr>
          <p:cNvPr id="462" name="Google Shape;462;p37"/>
          <p:cNvPicPr preferRelativeResize="0"/>
          <p:nvPr/>
        </p:nvPicPr>
        <p:blipFill rotWithShape="1">
          <a:blip r:embed="rId3">
            <a:alphaModFix/>
          </a:blip>
          <a:srcRect/>
          <a:stretch/>
        </p:blipFill>
        <p:spPr>
          <a:xfrm>
            <a:off x="552481" y="971814"/>
            <a:ext cx="8039037" cy="1484828"/>
          </a:xfrm>
          <a:prstGeom prst="rect">
            <a:avLst/>
          </a:prstGeom>
          <a:noFill/>
          <a:ln>
            <a:noFill/>
          </a:ln>
        </p:spPr>
      </p:pic>
      <p:sp>
        <p:nvSpPr>
          <p:cNvPr id="463" name="Google Shape;463;p37"/>
          <p:cNvSpPr txBox="1"/>
          <p:nvPr/>
        </p:nvSpPr>
        <p:spPr>
          <a:xfrm>
            <a:off x="5723136" y="2674023"/>
            <a:ext cx="3317760" cy="4178172"/>
          </a:xfrm>
          <a:prstGeom prst="rect">
            <a:avLst/>
          </a:prstGeom>
          <a:noFill/>
          <a:ln>
            <a:noFill/>
          </a:ln>
        </p:spPr>
        <p:txBody>
          <a:bodyPr spcFirstLastPara="1" wrap="square" lIns="81625" tIns="40800" rIns="81625" bIns="40800" anchor="ctr" anchorCtr="0">
            <a:noAutofit/>
          </a:bodyPr>
          <a:lstStyle/>
          <a:p>
            <a:pPr marL="0" marR="0" lvl="0" indent="0" algn="l" rtl="0">
              <a:spcBef>
                <a:spcPts val="0"/>
              </a:spcBef>
              <a:spcAft>
                <a:spcPts val="0"/>
              </a:spcAft>
              <a:buNone/>
            </a:pPr>
            <a:r>
              <a:rPr lang="en-US" sz="1089">
                <a:solidFill>
                  <a:schemeClr val="dk1"/>
                </a:solidFill>
                <a:latin typeface="Arial"/>
                <a:ea typeface="Arial"/>
                <a:cs typeface="Arial"/>
                <a:sym typeface="Arial"/>
              </a:rPr>
              <a:t>[transfer]</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callData: #abiCallData("transfer", #address(TO_ID), #uint256(VALUE))</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gas: {GASCAP} =&gt; _</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refund: _ =&gt; _</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requires:</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andBool 0 &lt;=Int TO_ID     andBool TO_ID     &lt;Int (2 ^Int 160)</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andBool 0 &lt;=Int VALUE     andBool VALUE     &lt;Int (2 ^Int 256)</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andBool 0 &lt;=Int BAL_FROM  andBool BAL_FROM  &lt;Int (2 ^Int 256)</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andBool 0 &lt;=Int BAL_TO    andBool BAL_TO    &lt;Int (2 ^Int 256)</a:t>
            </a:r>
            <a:endParaRPr/>
          </a:p>
          <a:p>
            <a:pPr marL="0" marR="0" lvl="0" indent="0" algn="l" rtl="0">
              <a:spcBef>
                <a:spcPts val="0"/>
              </a:spcBef>
              <a:spcAft>
                <a:spcPts val="0"/>
              </a:spcAft>
              <a:buNone/>
            </a:pPr>
            <a:endParaRPr sz="1633">
              <a:solidFill>
                <a:schemeClr val="dk1"/>
              </a:solidFill>
              <a:latin typeface="Arial"/>
              <a:ea typeface="Arial"/>
              <a:cs typeface="Arial"/>
              <a:sym typeface="Arial"/>
            </a:endParaRPr>
          </a:p>
          <a:p>
            <a:pPr marL="0" marR="0" lvl="0" indent="0" algn="l" rtl="0">
              <a:spcBef>
                <a:spcPts val="0"/>
              </a:spcBef>
              <a:spcAft>
                <a:spcPts val="0"/>
              </a:spcAft>
              <a:buNone/>
            </a:pPr>
            <a:r>
              <a:rPr lang="en-US" sz="1089">
                <a:solidFill>
                  <a:schemeClr val="dk1"/>
                </a:solidFill>
                <a:latin typeface="Arial"/>
                <a:ea typeface="Arial"/>
                <a:cs typeface="Arial"/>
                <a:sym typeface="Arial"/>
              </a:rPr>
              <a:t>[transfer-success]</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k: #execute =&gt; (RETURN RET_ADDR:Int 32 ~&gt; _)</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localMem: .Map =&gt; ( .Map[ RET_ADDR := #asByteStackInWidth(1, 32) ] _:Map )</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log: _:List ( .List =&gt; ListItem(#abiEventLog(ACCT_ID, "Transfer", #indexed(#address(CALLER_ID</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a:t>
            </a:r>
            <a:endParaRPr/>
          </a:p>
        </p:txBody>
      </p:sp>
      <p:sp>
        <p:nvSpPr>
          <p:cNvPr id="464" name="Google Shape;464;p37"/>
          <p:cNvSpPr txBox="1"/>
          <p:nvPr/>
        </p:nvSpPr>
        <p:spPr>
          <a:xfrm>
            <a:off x="165889" y="2797522"/>
            <a:ext cx="2322431" cy="3776716"/>
          </a:xfrm>
          <a:prstGeom prst="rect">
            <a:avLst/>
          </a:prstGeom>
          <a:noFill/>
          <a:ln>
            <a:noFill/>
          </a:ln>
        </p:spPr>
        <p:txBody>
          <a:bodyPr spcFirstLastPara="1" wrap="square" lIns="81625" tIns="40800" rIns="81625" bIns="40800" anchor="ctr" anchorCtr="0">
            <a:noAutofit/>
          </a:bodyPr>
          <a:lstStyle/>
          <a:p>
            <a:pPr marL="0" marR="0" lvl="0" indent="0" algn="l" rtl="0">
              <a:spcBef>
                <a:spcPts val="0"/>
              </a:spcBef>
              <a:spcAft>
                <a:spcPts val="0"/>
              </a:spcAft>
              <a:buNone/>
            </a:pPr>
            <a:r>
              <a:rPr lang="en-US" sz="1089">
                <a:solidFill>
                  <a:schemeClr val="dk1"/>
                </a:solidFill>
                <a:latin typeface="Arial"/>
                <a:ea typeface="Arial"/>
                <a:cs typeface="Arial"/>
                <a:sym typeface="Arial"/>
              </a:rPr>
              <a:t>  rule &lt;k&gt; transfer(To, Value) =&gt; true ...&lt;/k&gt;</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&lt;caller&gt; From &lt;/caller&gt;</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&lt;account&gt;</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&lt;id&gt; From &lt;/id&gt;</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&lt;balance&gt; BalanceFrom =&gt; BalanceFrom -Int Value &lt;/balance&gt;</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&lt;/account&gt;</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&lt;account&gt;</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&lt;id&gt; To &lt;/id&gt;</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&lt;balance&gt; BalanceTo =&gt; BalanceTo +Int Value &lt;/balance&gt;</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&lt;/account&gt;</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&lt;log&gt; Log =&gt; Log Transfer(From, To, Value) &lt;/log&gt;</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requires To =/=Int From    // sanity check</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andBool Value &gt;=Int 0</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andBool Value &lt;=Int BalanceFrom</a:t>
            </a:r>
            <a:endParaRPr/>
          </a:p>
          <a:p>
            <a:pPr marL="0" marR="0" lvl="0" indent="0" algn="l" rtl="0">
              <a:spcBef>
                <a:spcPts val="0"/>
              </a:spcBef>
              <a:spcAft>
                <a:spcPts val="0"/>
              </a:spcAft>
              <a:buNone/>
            </a:pPr>
            <a:r>
              <a:rPr lang="en-US" sz="1089">
                <a:solidFill>
                  <a:schemeClr val="dk1"/>
                </a:solidFill>
                <a:latin typeface="Arial"/>
                <a:ea typeface="Arial"/>
                <a:cs typeface="Arial"/>
                <a:sym typeface="Arial"/>
              </a:rPr>
              <a:t>     andBool BalanceTo +Int Value &lt;=Int MAXVALUE</a:t>
            </a:r>
            <a:endParaRPr/>
          </a:p>
        </p:txBody>
      </p:sp>
      <p:sp>
        <p:nvSpPr>
          <p:cNvPr id="465" name="Google Shape;465;p37"/>
          <p:cNvSpPr/>
          <p:nvPr/>
        </p:nvSpPr>
        <p:spPr>
          <a:xfrm>
            <a:off x="3127380" y="2496036"/>
            <a:ext cx="2405376" cy="50582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729FCF"/>
          </a:solidFill>
          <a:ln w="9525" cap="flat" cmpd="sng">
            <a:solidFill>
              <a:srgbClr val="3465A4"/>
            </a:solidFill>
            <a:prstDash val="solid"/>
            <a:round/>
            <a:headEnd type="none" w="sm" len="sm"/>
            <a:tailEnd type="none" w="sm" len="sm"/>
          </a:ln>
        </p:spPr>
        <p:txBody>
          <a:bodyPr spcFirstLastPara="1" wrap="square" lIns="81625" tIns="40800" rIns="81625" bIns="40800" anchor="ctr" anchorCtr="0">
            <a:noAutofit/>
          </a:bodyPr>
          <a:lstStyle/>
          <a:p>
            <a:pPr marL="0" marR="0" lvl="0" indent="0" algn="ctr" rtl="0">
              <a:spcBef>
                <a:spcPts val="0"/>
              </a:spcBef>
              <a:spcAft>
                <a:spcPts val="0"/>
              </a:spcAft>
              <a:buNone/>
            </a:pPr>
            <a:r>
              <a:rPr lang="en-US" sz="1633">
                <a:solidFill>
                  <a:schemeClr val="dk1"/>
                </a:solidFill>
                <a:latin typeface="Arial"/>
                <a:ea typeface="Arial"/>
                <a:cs typeface="Arial"/>
                <a:sym typeface="Arial"/>
              </a:rPr>
              <a:t>ERC20 Informal Business Logic</a:t>
            </a:r>
            <a:endParaRPr/>
          </a:p>
        </p:txBody>
      </p:sp>
      <p:sp>
        <p:nvSpPr>
          <p:cNvPr id="466" name="Google Shape;466;p37"/>
          <p:cNvSpPr/>
          <p:nvPr/>
        </p:nvSpPr>
        <p:spPr>
          <a:xfrm>
            <a:off x="2322432" y="3732840"/>
            <a:ext cx="1658880" cy="182476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729FCF"/>
          </a:solidFill>
          <a:ln w="9525" cap="flat" cmpd="sng">
            <a:solidFill>
              <a:srgbClr val="3465A4"/>
            </a:solidFill>
            <a:prstDash val="solid"/>
            <a:round/>
            <a:headEnd type="none" w="sm" len="sm"/>
            <a:tailEnd type="none" w="sm" len="sm"/>
          </a:ln>
        </p:spPr>
        <p:txBody>
          <a:bodyPr spcFirstLastPara="1" wrap="square" lIns="81625" tIns="40800" rIns="81625" bIns="40800" anchor="ctr" anchorCtr="0">
            <a:noAutofit/>
          </a:bodyPr>
          <a:lstStyle/>
          <a:p>
            <a:pPr marL="0" marR="0" lvl="0" indent="0" algn="ctr" rtl="0">
              <a:spcBef>
                <a:spcPts val="0"/>
              </a:spcBef>
              <a:spcAft>
                <a:spcPts val="0"/>
              </a:spcAft>
              <a:buNone/>
            </a:pPr>
            <a:r>
              <a:rPr lang="en-US" sz="1633">
                <a:solidFill>
                  <a:schemeClr val="dk1"/>
                </a:solidFill>
                <a:latin typeface="Arial"/>
                <a:ea typeface="Arial"/>
                <a:cs typeface="Arial"/>
                <a:sym typeface="Arial"/>
              </a:rPr>
              <a:t>ERC20-K formal executable high-level spec</a:t>
            </a:r>
            <a:endParaRPr/>
          </a:p>
        </p:txBody>
      </p:sp>
      <p:sp>
        <p:nvSpPr>
          <p:cNvPr id="467" name="Google Shape;467;p37"/>
          <p:cNvSpPr/>
          <p:nvPr/>
        </p:nvSpPr>
        <p:spPr>
          <a:xfrm>
            <a:off x="4147200" y="4894056"/>
            <a:ext cx="1492992" cy="182476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729FCF"/>
          </a:solidFill>
          <a:ln w="9525" cap="flat" cmpd="sng">
            <a:solidFill>
              <a:srgbClr val="3465A4"/>
            </a:solidFill>
            <a:prstDash val="solid"/>
            <a:round/>
            <a:headEnd type="none" w="sm" len="sm"/>
            <a:tailEnd type="none" w="sm" len="sm"/>
          </a:ln>
        </p:spPr>
        <p:txBody>
          <a:bodyPr spcFirstLastPara="1" wrap="square" lIns="81625" tIns="40800" rIns="81625" bIns="40800" anchor="ctr" anchorCtr="0">
            <a:noAutofit/>
          </a:bodyPr>
          <a:lstStyle/>
          <a:p>
            <a:pPr marL="0" marR="0" lvl="0" indent="0" algn="ctr" rtl="0">
              <a:spcBef>
                <a:spcPts val="0"/>
              </a:spcBef>
              <a:spcAft>
                <a:spcPts val="0"/>
              </a:spcAft>
              <a:buNone/>
            </a:pPr>
            <a:r>
              <a:rPr lang="en-US" sz="1633">
                <a:solidFill>
                  <a:schemeClr val="dk1"/>
                </a:solidFill>
                <a:latin typeface="Arial"/>
                <a:ea typeface="Arial"/>
                <a:cs typeface="Arial"/>
                <a:sym typeface="Arial"/>
              </a:rPr>
              <a:t>ERC20-EVM formal executable low-level spec that contains all EVM details</a:t>
            </a:r>
            <a:endParaRPr/>
          </a:p>
        </p:txBody>
      </p:sp>
      <p:sp>
        <p:nvSpPr>
          <p:cNvPr id="468" name="Google Shape;468;p37"/>
          <p:cNvSpPr txBox="1"/>
          <p:nvPr/>
        </p:nvSpPr>
        <p:spPr>
          <a:xfrm flipH="1">
            <a:off x="3541633" y="3244334"/>
            <a:ext cx="162105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1">
                <a:solidFill>
                  <a:srgbClr val="5F497A"/>
                </a:solidFill>
                <a:latin typeface="Calibri"/>
                <a:ea typeface="Calibri"/>
                <a:cs typeface="Calibri"/>
                <a:sym typeface="Calibri"/>
              </a:rPr>
              <a:t>Refinement</a:t>
            </a:r>
            <a:endParaRPr sz="1800" b="1" i="1">
              <a:solidFill>
                <a:srgbClr val="5F497A"/>
              </a:solidFill>
              <a:latin typeface="Calibri"/>
              <a:ea typeface="Calibri"/>
              <a:cs typeface="Calibri"/>
              <a:sym typeface="Calibri"/>
            </a:endParaRPr>
          </a:p>
        </p:txBody>
      </p:sp>
      <p:sp>
        <p:nvSpPr>
          <p:cNvPr id="469" name="Google Shape;469;p37"/>
          <p:cNvSpPr txBox="1"/>
          <p:nvPr/>
        </p:nvSpPr>
        <p:spPr>
          <a:xfrm flipH="1">
            <a:off x="4273469" y="3971976"/>
            <a:ext cx="162105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1">
                <a:solidFill>
                  <a:srgbClr val="5F497A"/>
                </a:solidFill>
                <a:latin typeface="Calibri"/>
                <a:ea typeface="Calibri"/>
                <a:cs typeface="Calibri"/>
                <a:sym typeface="Calibri"/>
              </a:rPr>
              <a:t>Refinement</a:t>
            </a:r>
            <a:endParaRPr sz="1800" b="1" i="1">
              <a:solidFill>
                <a:srgbClr val="5F497A"/>
              </a:solidFill>
              <a:latin typeface="Calibri"/>
              <a:ea typeface="Calibri"/>
              <a:cs typeface="Calibri"/>
              <a:sym typeface="Calibri"/>
            </a:endParaRPr>
          </a:p>
        </p:txBody>
      </p:sp>
      <p:sp>
        <p:nvSpPr>
          <p:cNvPr id="2" name="Arrow: Left 1">
            <a:extLst>
              <a:ext uri="{FF2B5EF4-FFF2-40B4-BE49-F238E27FC236}">
                <a16:creationId xmlns:a16="http://schemas.microsoft.com/office/drawing/2014/main" id="{615C66B3-2E78-430A-B081-885D4E1ACDA1}"/>
              </a:ext>
            </a:extLst>
          </p:cNvPr>
          <p:cNvSpPr/>
          <p:nvPr/>
        </p:nvSpPr>
        <p:spPr>
          <a:xfrm rot="-3000000">
            <a:off x="2945630" y="3245481"/>
            <a:ext cx="741064" cy="2597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5CA609D5-C36A-4D57-BAEC-951F0B21D948}"/>
              </a:ext>
            </a:extLst>
          </p:cNvPr>
          <p:cNvSpPr/>
          <p:nvPr/>
        </p:nvSpPr>
        <p:spPr>
          <a:xfrm rot="12600000">
            <a:off x="4107368" y="4432201"/>
            <a:ext cx="741064" cy="2597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EVM Not Human Readable</a:t>
            </a:r>
            <a:br>
              <a:rPr lang="en-US" sz="3959"/>
            </a:br>
            <a:r>
              <a:rPr lang="en-US" sz="3959"/>
              <a:t>(among other nuisences)</a:t>
            </a:r>
            <a:endParaRPr/>
          </a:p>
        </p:txBody>
      </p:sp>
      <p:sp>
        <p:nvSpPr>
          <p:cNvPr id="475" name="Google Shape;475;p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476" name="Google Shape;476;p38"/>
          <p:cNvPicPr preferRelativeResize="0"/>
          <p:nvPr/>
        </p:nvPicPr>
        <p:blipFill rotWithShape="1">
          <a:blip r:embed="rId3">
            <a:alphaModFix/>
          </a:blip>
          <a:srcRect/>
          <a:stretch/>
        </p:blipFill>
        <p:spPr>
          <a:xfrm>
            <a:off x="8709" y="2362200"/>
            <a:ext cx="8905149" cy="3200400"/>
          </a:xfrm>
          <a:prstGeom prst="rect">
            <a:avLst/>
          </a:prstGeom>
          <a:noFill/>
          <a:ln>
            <a:noFill/>
          </a:ln>
        </p:spPr>
      </p:pic>
      <p:sp>
        <p:nvSpPr>
          <p:cNvPr id="477" name="Google Shape;477;p38"/>
          <p:cNvSpPr/>
          <p:nvPr/>
        </p:nvSpPr>
        <p:spPr>
          <a:xfrm>
            <a:off x="2403883" y="1750151"/>
            <a:ext cx="4114800" cy="4971300"/>
          </a:xfrm>
          <a:prstGeom prst="roundRect">
            <a:avLst>
              <a:gd name="adj" fmla="val 16667"/>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 </a:t>
            </a:r>
            <a:r>
              <a:rPr lang="en-US" sz="2400">
                <a:solidFill>
                  <a:srgbClr val="0070C0"/>
                </a:solidFill>
                <a:latin typeface="Calibri"/>
                <a:ea typeface="Calibri"/>
                <a:cs typeface="Calibri"/>
                <a:sym typeface="Calibri"/>
              </a:rPr>
              <a:t>define</a:t>
            </a:r>
            <a:r>
              <a:rPr lang="en-US" sz="2400">
                <a:solidFill>
                  <a:schemeClr val="dk1"/>
                </a:solidFill>
                <a:latin typeface="Calibri"/>
                <a:ea typeface="Calibri"/>
                <a:cs typeface="Calibri"/>
                <a:sym typeface="Calibri"/>
              </a:rPr>
              <a:t> </a:t>
            </a:r>
            <a:r>
              <a:rPr lang="en-US" sz="2400">
                <a:solidFill>
                  <a:srgbClr val="0070C0"/>
                </a:solidFill>
                <a:latin typeface="Calibri"/>
                <a:ea typeface="Calibri"/>
                <a:cs typeface="Calibri"/>
                <a:sym typeface="Calibri"/>
              </a:rPr>
              <a:t>public</a:t>
            </a:r>
            <a:r>
              <a:rPr lang="en-US" sz="2400">
                <a:solidFill>
                  <a:schemeClr val="dk1"/>
                </a:solidFill>
                <a:latin typeface="Calibri"/>
                <a:ea typeface="Calibri"/>
                <a:cs typeface="Calibri"/>
                <a:sym typeface="Calibri"/>
              </a:rPr>
              <a:t> @sum(%n)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%result = 0</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r>
              <a:rPr lang="en-US" sz="2400">
                <a:solidFill>
                  <a:srgbClr val="FF0000"/>
                </a:solidFill>
                <a:latin typeface="Calibri"/>
                <a:ea typeface="Calibri"/>
                <a:cs typeface="Calibri"/>
                <a:sym typeface="Calibri"/>
              </a:rPr>
              <a:t>condition:</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%cond = </a:t>
            </a:r>
            <a:r>
              <a:rPr lang="en-US" sz="2400">
                <a:solidFill>
                  <a:srgbClr val="0070C0"/>
                </a:solidFill>
                <a:latin typeface="Calibri"/>
                <a:ea typeface="Calibri"/>
                <a:cs typeface="Calibri"/>
                <a:sym typeface="Calibri"/>
              </a:rPr>
              <a:t>cmp</a:t>
            </a:r>
            <a:r>
              <a:rPr lang="en-US" sz="2400">
                <a:solidFill>
                  <a:schemeClr val="dk1"/>
                </a:solidFill>
                <a:latin typeface="Calibri"/>
                <a:ea typeface="Calibri"/>
                <a:cs typeface="Calibri"/>
                <a:sym typeface="Calibri"/>
              </a:rPr>
              <a:t> </a:t>
            </a:r>
            <a:r>
              <a:rPr lang="en-US" sz="2400">
                <a:solidFill>
                  <a:srgbClr val="0070C0"/>
                </a:solidFill>
                <a:latin typeface="Calibri"/>
                <a:ea typeface="Calibri"/>
                <a:cs typeface="Calibri"/>
                <a:sym typeface="Calibri"/>
              </a:rPr>
              <a:t>le</a:t>
            </a:r>
            <a:r>
              <a:rPr lang="en-US" sz="2400">
                <a:solidFill>
                  <a:schemeClr val="dk1"/>
                </a:solidFill>
                <a:latin typeface="Calibri"/>
                <a:ea typeface="Calibri"/>
                <a:cs typeface="Calibri"/>
                <a:sym typeface="Calibri"/>
              </a:rPr>
              <a:t> %n, 0</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r>
              <a:rPr lang="en-US" sz="2400">
                <a:solidFill>
                  <a:srgbClr val="0070C0"/>
                </a:solidFill>
                <a:latin typeface="Calibri"/>
                <a:ea typeface="Calibri"/>
                <a:cs typeface="Calibri"/>
                <a:sym typeface="Calibri"/>
              </a:rPr>
              <a:t>br</a:t>
            </a:r>
            <a:r>
              <a:rPr lang="en-US" sz="2400">
                <a:solidFill>
                  <a:schemeClr val="dk1"/>
                </a:solidFill>
                <a:latin typeface="Calibri"/>
                <a:ea typeface="Calibri"/>
                <a:cs typeface="Calibri"/>
                <a:sym typeface="Calibri"/>
              </a:rPr>
              <a:t> %cond, </a:t>
            </a:r>
            <a:r>
              <a:rPr lang="en-US" sz="2400">
                <a:solidFill>
                  <a:srgbClr val="FF0000"/>
                </a:solidFill>
                <a:latin typeface="Calibri"/>
                <a:ea typeface="Calibri"/>
                <a:cs typeface="Calibri"/>
                <a:sym typeface="Calibri"/>
              </a:rPr>
              <a:t>after_loop</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%result = </a:t>
            </a:r>
            <a:r>
              <a:rPr lang="en-US" sz="2400">
                <a:solidFill>
                  <a:srgbClr val="0070C0"/>
                </a:solidFill>
                <a:latin typeface="Calibri"/>
                <a:ea typeface="Calibri"/>
                <a:cs typeface="Calibri"/>
                <a:sym typeface="Calibri"/>
              </a:rPr>
              <a:t>add</a:t>
            </a:r>
            <a:r>
              <a:rPr lang="en-US" sz="2400">
                <a:solidFill>
                  <a:schemeClr val="dk1"/>
                </a:solidFill>
                <a:latin typeface="Calibri"/>
                <a:ea typeface="Calibri"/>
                <a:cs typeface="Calibri"/>
                <a:sym typeface="Calibri"/>
              </a:rPr>
              <a:t> %result, %n</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%n = </a:t>
            </a:r>
            <a:r>
              <a:rPr lang="en-US" sz="2400">
                <a:solidFill>
                  <a:srgbClr val="0070C0"/>
                </a:solidFill>
                <a:latin typeface="Calibri"/>
                <a:ea typeface="Calibri"/>
                <a:cs typeface="Calibri"/>
                <a:sym typeface="Calibri"/>
              </a:rPr>
              <a:t>sub</a:t>
            </a:r>
            <a:r>
              <a:rPr lang="en-US" sz="2400">
                <a:solidFill>
                  <a:schemeClr val="dk1"/>
                </a:solidFill>
                <a:latin typeface="Calibri"/>
                <a:ea typeface="Calibri"/>
                <a:cs typeface="Calibri"/>
                <a:sym typeface="Calibri"/>
              </a:rPr>
              <a:t> %n, 1</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r>
              <a:rPr lang="en-US" sz="2400">
                <a:solidFill>
                  <a:srgbClr val="0070C0"/>
                </a:solidFill>
                <a:latin typeface="Calibri"/>
                <a:ea typeface="Calibri"/>
                <a:cs typeface="Calibri"/>
                <a:sym typeface="Calibri"/>
              </a:rPr>
              <a:t>br</a:t>
            </a:r>
            <a:r>
              <a:rPr lang="en-US" sz="2400">
                <a:solidFill>
                  <a:schemeClr val="dk1"/>
                </a:solidFill>
                <a:latin typeface="Calibri"/>
                <a:ea typeface="Calibri"/>
                <a:cs typeface="Calibri"/>
                <a:sym typeface="Calibri"/>
              </a:rPr>
              <a:t> </a:t>
            </a:r>
            <a:r>
              <a:rPr lang="en-US" sz="2400">
                <a:solidFill>
                  <a:srgbClr val="FF0000"/>
                </a:solidFill>
                <a:latin typeface="Calibri"/>
                <a:ea typeface="Calibri"/>
                <a:cs typeface="Calibri"/>
                <a:sym typeface="Calibri"/>
              </a:rPr>
              <a:t>condition</a:t>
            </a:r>
            <a:endParaRPr/>
          </a:p>
          <a:p>
            <a:pPr marL="0" marR="0" lvl="0" indent="0" algn="l" rtl="0">
              <a:spcBef>
                <a:spcPts val="0"/>
              </a:spcBef>
              <a:spcAft>
                <a:spcPts val="0"/>
              </a:spcAft>
              <a:buNone/>
            </a:pPr>
            <a:r>
              <a:rPr lang="en-US" sz="2400">
                <a:solidFill>
                  <a:srgbClr val="FF0000"/>
                </a:solidFill>
                <a:latin typeface="Calibri"/>
                <a:ea typeface="Calibri"/>
                <a:cs typeface="Calibri"/>
                <a:sym typeface="Calibri"/>
              </a:rPr>
              <a:t> after_loop:</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r>
              <a:rPr lang="en-US" sz="2400">
                <a:solidFill>
                  <a:srgbClr val="0070C0"/>
                </a:solidFill>
                <a:latin typeface="Calibri"/>
                <a:ea typeface="Calibri"/>
                <a:cs typeface="Calibri"/>
                <a:sym typeface="Calibri"/>
              </a:rPr>
              <a:t>ret</a:t>
            </a:r>
            <a:r>
              <a:rPr lang="en-US" sz="2400">
                <a:solidFill>
                  <a:schemeClr val="dk1"/>
                </a:solidFill>
                <a:latin typeface="Calibri"/>
                <a:ea typeface="Calibri"/>
                <a:cs typeface="Calibri"/>
                <a:sym typeface="Calibri"/>
              </a:rPr>
              <a:t> %result</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a:t>
            </a:r>
            <a:endParaRPr/>
          </a:p>
        </p:txBody>
      </p:sp>
      <p:pic>
        <p:nvPicPr>
          <p:cNvPr id="478" name="Google Shape;478;p38"/>
          <p:cNvPicPr preferRelativeResize="0"/>
          <p:nvPr/>
        </p:nvPicPr>
        <p:blipFill rotWithShape="1">
          <a:blip r:embed="rId4">
            <a:alphaModFix/>
          </a:blip>
          <a:srcRect/>
          <a:stretch/>
        </p:blipFill>
        <p:spPr>
          <a:xfrm>
            <a:off x="7327395" y="1612197"/>
            <a:ext cx="988299" cy="2414451"/>
          </a:xfrm>
          <a:prstGeom prst="rect">
            <a:avLst/>
          </a:prstGeom>
          <a:noFill/>
          <a:ln>
            <a:noFill/>
          </a:ln>
        </p:spPr>
      </p:pic>
      <p:sp>
        <p:nvSpPr>
          <p:cNvPr id="479" name="Google Shape;479;p38"/>
          <p:cNvSpPr/>
          <p:nvPr/>
        </p:nvSpPr>
        <p:spPr>
          <a:xfrm>
            <a:off x="6000206" y="519544"/>
            <a:ext cx="3124200" cy="1676400"/>
          </a:xfrm>
          <a:prstGeom prst="cloudCallout">
            <a:avLst>
              <a:gd name="adj1" fmla="val 11151"/>
              <a:gd name="adj2" fmla="val 59050"/>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If it must be low-level, then I prefer this: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500"/>
                                        <p:tgtEl>
                                          <p:spTgt spid="478"/>
                                        </p:tgtEl>
                                      </p:cBhvr>
                                    </p:animEffect>
                                  </p:childTnLst>
                                </p:cTn>
                              </p:par>
                              <p:par>
                                <p:cTn id="8" presetID="10" presetClass="entr" presetSubtype="0" fill="hold" nodeType="withEffect">
                                  <p:stCondLst>
                                    <p:cond delay="0"/>
                                  </p:stCondLst>
                                  <p:childTnLst>
                                    <p:set>
                                      <p:cBhvr>
                                        <p:cTn id="9" dur="1" fill="hold">
                                          <p:stCondLst>
                                            <p:cond delay="0"/>
                                          </p:stCondLst>
                                        </p:cTn>
                                        <p:tgtEl>
                                          <p:spTgt spid="479"/>
                                        </p:tgtEl>
                                        <p:attrNameLst>
                                          <p:attrName>style.visibility</p:attrName>
                                        </p:attrNameLst>
                                      </p:cBhvr>
                                      <p:to>
                                        <p:strVal val="visible"/>
                                      </p:to>
                                    </p:set>
                                    <p:animEffect transition="in" filter="fade">
                                      <p:cBhvr>
                                        <p:cTn id="10" dur="500"/>
                                        <p:tgtEl>
                                          <p:spTgt spid="47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77"/>
                                        </p:tgtEl>
                                        <p:attrNameLst>
                                          <p:attrName>style.visibility</p:attrName>
                                        </p:attrNameLst>
                                      </p:cBhvr>
                                      <p:to>
                                        <p:strVal val="visible"/>
                                      </p:to>
                                    </p:set>
                                    <p:animEffect transition="in" filter="fade">
                                      <p:cBhvr>
                                        <p:cTn id="14" dur="1000"/>
                                        <p:tgtEl>
                                          <p:spTgt spid="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3" name="Picture 3">
            <a:extLst>
              <a:ext uri="{FF2B5EF4-FFF2-40B4-BE49-F238E27FC236}">
                <a16:creationId xmlns:a16="http://schemas.microsoft.com/office/drawing/2014/main" id="{88D73590-84D2-425E-9E5D-0520C730482E}"/>
              </a:ext>
            </a:extLst>
          </p:cNvPr>
          <p:cNvPicPr>
            <a:picLocks noChangeAspect="1"/>
          </p:cNvPicPr>
          <p:nvPr/>
        </p:nvPicPr>
        <p:blipFill>
          <a:blip r:embed="rId3"/>
          <a:stretch>
            <a:fillRect/>
          </a:stretch>
        </p:blipFill>
        <p:spPr>
          <a:xfrm>
            <a:off x="6998142" y="-3513"/>
            <a:ext cx="2143125" cy="2143125"/>
          </a:xfrm>
          <a:prstGeom prst="rect">
            <a:avLst/>
          </a:prstGeom>
        </p:spPr>
      </p:pic>
      <p:pic>
        <p:nvPicPr>
          <p:cNvPr id="484" name="Google Shape;484;p39"/>
          <p:cNvPicPr preferRelativeResize="0"/>
          <p:nvPr/>
        </p:nvPicPr>
        <p:blipFill rotWithShape="1">
          <a:blip r:embed="rId4">
            <a:alphaModFix/>
          </a:blip>
          <a:srcRect/>
          <a:stretch/>
        </p:blipFill>
        <p:spPr>
          <a:xfrm>
            <a:off x="-52254" y="26127"/>
            <a:ext cx="1447800" cy="1314036"/>
          </a:xfrm>
          <a:prstGeom prst="rect">
            <a:avLst/>
          </a:prstGeom>
          <a:noFill/>
          <a:ln>
            <a:noFill/>
          </a:ln>
        </p:spPr>
      </p:pic>
      <p:sp>
        <p:nvSpPr>
          <p:cNvPr id="485" name="Google Shape;485;p39"/>
          <p:cNvSpPr txBox="1">
            <a:spLocks noGrp="1"/>
          </p:cNvSpPr>
          <p:nvPr>
            <p:ph type="body" idx="1"/>
          </p:nvPr>
        </p:nvSpPr>
        <p:spPr>
          <a:xfrm>
            <a:off x="468086" y="2019480"/>
            <a:ext cx="8229600" cy="47019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Char char="•"/>
            </a:pPr>
            <a:r>
              <a:rPr lang="en-US" sz="2960"/>
              <a:t>Incorporates learnings from defining KEVM and from using it to verify smart contracts</a:t>
            </a:r>
            <a:endParaRPr/>
          </a:p>
          <a:p>
            <a:pPr marL="342900" lvl="0" indent="-342900" algn="l" rtl="0">
              <a:lnSpc>
                <a:spcPct val="90000"/>
              </a:lnSpc>
              <a:spcBef>
                <a:spcPts val="592"/>
              </a:spcBef>
              <a:spcAft>
                <a:spcPts val="0"/>
              </a:spcAft>
              <a:buClr>
                <a:schemeClr val="dk1"/>
              </a:buClr>
              <a:buSzPts val="2960"/>
              <a:buChar char="•"/>
            </a:pPr>
            <a:r>
              <a:rPr lang="en-US" sz="2960"/>
              <a:t>Register-based machine, like LLVM; unbounded*</a:t>
            </a:r>
            <a:endParaRPr/>
          </a:p>
          <a:p>
            <a:pPr marL="342900" lvl="0" indent="-342900" algn="l" rtl="0">
              <a:lnSpc>
                <a:spcPct val="90000"/>
              </a:lnSpc>
              <a:spcBef>
                <a:spcPts val="592"/>
              </a:spcBef>
              <a:spcAft>
                <a:spcPts val="0"/>
              </a:spcAft>
              <a:buClr>
                <a:srgbClr val="0070C0"/>
              </a:buClr>
              <a:buSzPts val="2960"/>
              <a:buChar char="•"/>
            </a:pPr>
            <a:r>
              <a:rPr lang="en-US" sz="2960">
                <a:solidFill>
                  <a:srgbClr val="0070C0"/>
                </a:solidFill>
              </a:rPr>
              <a:t>IELE was designed and implemented using formal methods and semantics from scratch!</a:t>
            </a:r>
            <a:endParaRPr/>
          </a:p>
          <a:p>
            <a:pPr marL="342900" lvl="0" indent="-342900" algn="l" rtl="0">
              <a:lnSpc>
                <a:spcPct val="90000"/>
              </a:lnSpc>
              <a:spcBef>
                <a:spcPts val="592"/>
              </a:spcBef>
              <a:spcAft>
                <a:spcPts val="0"/>
              </a:spcAft>
              <a:buClr>
                <a:schemeClr val="dk1"/>
              </a:buClr>
              <a:buSzPts val="2960"/>
              <a:buChar char="•"/>
            </a:pPr>
            <a:r>
              <a:rPr lang="en-US" sz="2960"/>
              <a:t>Until IELE, only existing or toy languages have been given formal semantics in K</a:t>
            </a:r>
            <a:endParaRPr/>
          </a:p>
          <a:p>
            <a:pPr marL="742950" lvl="1" indent="-285750" algn="l" rtl="0">
              <a:lnSpc>
                <a:spcPct val="90000"/>
              </a:lnSpc>
              <a:spcBef>
                <a:spcPts val="518"/>
              </a:spcBef>
              <a:spcAft>
                <a:spcPts val="0"/>
              </a:spcAft>
              <a:buClr>
                <a:schemeClr val="dk1"/>
              </a:buClr>
              <a:buSzPts val="2590"/>
              <a:buChar char="–"/>
            </a:pPr>
            <a:r>
              <a:rPr lang="en-US" sz="2590"/>
              <a:t>Not as exciting as designing new languages</a:t>
            </a:r>
            <a:endParaRPr/>
          </a:p>
          <a:p>
            <a:pPr marL="742950" lvl="1" indent="-285750" algn="l" rtl="0">
              <a:lnSpc>
                <a:spcPct val="90000"/>
              </a:lnSpc>
              <a:spcBef>
                <a:spcPts val="518"/>
              </a:spcBef>
              <a:spcAft>
                <a:spcPts val="0"/>
              </a:spcAft>
              <a:buClr>
                <a:schemeClr val="dk1"/>
              </a:buClr>
              <a:buSzPts val="2590"/>
              <a:buChar char="–"/>
            </a:pPr>
            <a:r>
              <a:rPr lang="en-US" sz="2590"/>
              <a:t>We should use semantics as an intrinsic, active language design principle, not post-mortem</a:t>
            </a:r>
            <a:endParaRPr/>
          </a:p>
        </p:txBody>
      </p:sp>
      <p:sp>
        <p:nvSpPr>
          <p:cNvPr id="486" name="Google Shape;486;p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487" name="Google Shape;487;p39"/>
          <p:cNvSpPr txBox="1">
            <a:spLocks noGrp="1"/>
          </p:cNvSpPr>
          <p:nvPr>
            <p:ph type="title"/>
          </p:nvPr>
        </p:nvSpPr>
        <p:spPr>
          <a:xfrm>
            <a:off x="1222948" y="344774"/>
            <a:ext cx="6018551"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600"/>
              <a:t>  A New Virtual Machine (and Language) for the Blockchain</a:t>
            </a:r>
            <a:endParaRPr sz="3600"/>
          </a:p>
        </p:txBody>
      </p:sp>
      <p:sp>
        <p:nvSpPr>
          <p:cNvPr id="488" name="Google Shape;488;p39"/>
          <p:cNvSpPr/>
          <p:nvPr/>
        </p:nvSpPr>
        <p:spPr>
          <a:xfrm>
            <a:off x="381000" y="392244"/>
            <a:ext cx="8610624" cy="6324588"/>
          </a:xfrm>
          <a:prstGeom prst="irregularSeal1">
            <a:avLst/>
          </a:pr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Calibri"/>
                <a:ea typeface="Calibri"/>
                <a:cs typeface="Calibri"/>
                <a:sym typeface="Calibri"/>
              </a:rPr>
              <a:t>IELE testnet (with IOHK):</a:t>
            </a:r>
            <a:endParaRPr/>
          </a:p>
          <a:p>
            <a:pPr marL="571500" marR="0" lvl="0" indent="-571500" algn="l" rtl="0">
              <a:spcBef>
                <a:spcPts val="0"/>
              </a:spcBef>
              <a:spcAft>
                <a:spcPts val="0"/>
              </a:spcAft>
              <a:buClr>
                <a:srgbClr val="000000"/>
              </a:buClr>
              <a:buSzPts val="3600"/>
              <a:buFont typeface="Arial"/>
              <a:buChar char="•"/>
            </a:pPr>
            <a:r>
              <a:rPr lang="en-US" sz="3600">
                <a:solidFill>
                  <a:srgbClr val="000000"/>
                </a:solidFill>
                <a:latin typeface="Calibri"/>
                <a:ea typeface="Calibri"/>
                <a:cs typeface="Calibri"/>
                <a:sym typeface="Calibri"/>
              </a:rPr>
              <a:t>End of July’18</a:t>
            </a:r>
            <a:endParaRPr/>
          </a:p>
          <a:p>
            <a:pPr marL="571500" marR="0" lvl="0" indent="-571500" algn="l" rtl="0">
              <a:spcBef>
                <a:spcPts val="0"/>
              </a:spcBef>
              <a:spcAft>
                <a:spcPts val="0"/>
              </a:spcAft>
              <a:buClr>
                <a:srgbClr val="000000"/>
              </a:buClr>
              <a:buSzPts val="3600"/>
              <a:buFont typeface="Arial"/>
              <a:buChar char="•"/>
            </a:pPr>
            <a:r>
              <a:rPr lang="en-US" sz="3600">
                <a:solidFill>
                  <a:srgbClr val="000000"/>
                </a:solidFill>
                <a:latin typeface="Calibri"/>
                <a:ea typeface="Calibri"/>
                <a:cs typeface="Calibri"/>
                <a:sym typeface="Calibri"/>
              </a:rPr>
              <a:t>With tool ecosystem</a:t>
            </a: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 calcmode="lin" valueType="num">
                                      <p:cBhvr additive="base">
                                        <p:cTn id="7" dur="500"/>
                                        <p:tgtEl>
                                          <p:spTgt spid="488"/>
                                        </p:tgtEl>
                                        <p:attrNameLst>
                                          <p:attrName>ppt_w</p:attrName>
                                        </p:attrNameLst>
                                      </p:cBhvr>
                                      <p:tavLst>
                                        <p:tav tm="0">
                                          <p:val>
                                            <p:strVal val="0"/>
                                          </p:val>
                                        </p:tav>
                                        <p:tav tm="100000">
                                          <p:val>
                                            <p:strVal val="#ppt_w"/>
                                          </p:val>
                                        </p:tav>
                                      </p:tavLst>
                                    </p:anim>
                                    <p:anim calcmode="lin" valueType="num">
                                      <p:cBhvr additive="base">
                                        <p:cTn id="8" dur="500"/>
                                        <p:tgtEl>
                                          <p:spTgt spid="4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K Semantics of Other</a:t>
            </a:r>
            <a:br>
              <a:rPr lang="en-US"/>
            </a:br>
            <a:r>
              <a:rPr lang="en-US"/>
              <a:t>Blockchain Languages</a:t>
            </a:r>
            <a:endParaRPr/>
          </a:p>
        </p:txBody>
      </p:sp>
      <p:sp>
        <p:nvSpPr>
          <p:cNvPr id="494" name="Google Shape;494;p40"/>
          <p:cNvSpPr txBox="1">
            <a:spLocks noGrp="1"/>
          </p:cNvSpPr>
          <p:nvPr>
            <p:ph type="body" idx="1"/>
          </p:nvPr>
        </p:nvSpPr>
        <p:spPr>
          <a:xfrm>
            <a:off x="457200" y="2057400"/>
            <a:ext cx="8229600" cy="4664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0C0"/>
              </a:buClr>
              <a:buSzPts val="2960"/>
              <a:buChar char="•"/>
            </a:pPr>
            <a:r>
              <a:rPr lang="en-US" sz="2960">
                <a:solidFill>
                  <a:srgbClr val="0070C0"/>
                </a:solidFill>
              </a:rPr>
              <a:t>WASM</a:t>
            </a:r>
            <a:r>
              <a:rPr lang="en-US" sz="2960"/>
              <a:t> (web assembly) – in progress, by the Ethereum Foundation</a:t>
            </a:r>
            <a:endParaRPr/>
          </a:p>
          <a:p>
            <a:pPr marL="342900" lvl="0" indent="-342900" algn="l" rtl="0">
              <a:spcBef>
                <a:spcPts val="592"/>
              </a:spcBef>
              <a:spcAft>
                <a:spcPts val="0"/>
              </a:spcAft>
              <a:buClr>
                <a:srgbClr val="0070C0"/>
              </a:buClr>
              <a:buSzPts val="2960"/>
              <a:buChar char="•"/>
            </a:pPr>
            <a:r>
              <a:rPr lang="en-US" sz="2960">
                <a:solidFill>
                  <a:srgbClr val="0070C0"/>
                </a:solidFill>
              </a:rPr>
              <a:t>Solidity</a:t>
            </a:r>
            <a:r>
              <a:rPr lang="en-US" sz="2960"/>
              <a:t> – in progress, collaboration between RV and Sun Jun’s group in Singapore</a:t>
            </a:r>
            <a:endParaRPr/>
          </a:p>
          <a:p>
            <a:pPr marL="342900" lvl="0" indent="-342900" algn="l" rtl="0">
              <a:spcBef>
                <a:spcPts val="592"/>
              </a:spcBef>
              <a:spcAft>
                <a:spcPts val="0"/>
              </a:spcAft>
              <a:buClr>
                <a:srgbClr val="0070C0"/>
              </a:buClr>
              <a:buSzPts val="2960"/>
              <a:buChar char="•"/>
            </a:pPr>
            <a:r>
              <a:rPr lang="en-US" sz="2960">
                <a:solidFill>
                  <a:srgbClr val="0070C0"/>
                </a:solidFill>
              </a:rPr>
              <a:t>Plutus</a:t>
            </a:r>
            <a:r>
              <a:rPr lang="en-US" sz="2960"/>
              <a:t> (functional) – in progress, by RV following Phil Wadler’s (@IOHK) design of the language</a:t>
            </a:r>
            <a:endParaRPr/>
          </a:p>
          <a:p>
            <a:pPr marL="342900" lvl="0" indent="-342900" algn="l" rtl="0">
              <a:spcBef>
                <a:spcPts val="592"/>
              </a:spcBef>
              <a:spcAft>
                <a:spcPts val="0"/>
              </a:spcAft>
              <a:buClr>
                <a:srgbClr val="0070C0"/>
              </a:buClr>
              <a:buSzPts val="2960"/>
              <a:buChar char="•"/>
            </a:pPr>
            <a:r>
              <a:rPr lang="en-US" sz="2960">
                <a:solidFill>
                  <a:srgbClr val="0070C0"/>
                </a:solidFill>
              </a:rPr>
              <a:t>Vyper</a:t>
            </a:r>
            <a:r>
              <a:rPr lang="en-US" sz="2960"/>
              <a:t> – in progress, by RV in collaboration with the Ethereum Foundation</a:t>
            </a:r>
            <a:endParaRPr/>
          </a:p>
          <a:p>
            <a:pPr marL="342900" lvl="0" indent="-342900" algn="l" rtl="0">
              <a:spcBef>
                <a:spcPts val="592"/>
              </a:spcBef>
              <a:spcAft>
                <a:spcPts val="0"/>
              </a:spcAft>
              <a:buClr>
                <a:schemeClr val="dk1"/>
              </a:buClr>
              <a:buSzPts val="2960"/>
              <a:buChar char="•"/>
            </a:pPr>
            <a:r>
              <a:rPr lang="en-US" sz="2960"/>
              <a:t>…</a:t>
            </a:r>
            <a:endParaRPr/>
          </a:p>
        </p:txBody>
      </p:sp>
      <p:sp>
        <p:nvSpPr>
          <p:cNvPr id="495" name="Google Shape;495;p4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1"/>
          <p:cNvSpPr txBox="1">
            <a:spLocks noGrp="1"/>
          </p:cNvSpPr>
          <p:nvPr>
            <p:ph type="title"/>
          </p:nvPr>
        </p:nvSpPr>
        <p:spPr>
          <a:xfrm>
            <a:off x="457200" y="-27432"/>
            <a:ext cx="8229600" cy="865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Conclusion: This Can Be Done.</a:t>
            </a:r>
            <a:endParaRPr/>
          </a:p>
        </p:txBody>
      </p:sp>
      <p:grpSp>
        <p:nvGrpSpPr>
          <p:cNvPr id="502" name="Google Shape;502;p41"/>
          <p:cNvGrpSpPr/>
          <p:nvPr/>
        </p:nvGrpSpPr>
        <p:grpSpPr>
          <a:xfrm>
            <a:off x="5180900" y="990600"/>
            <a:ext cx="3353500" cy="2836084"/>
            <a:chOff x="5180900" y="990600"/>
            <a:chExt cx="3353500" cy="2836084"/>
          </a:xfrm>
        </p:grpSpPr>
        <p:sp>
          <p:nvSpPr>
            <p:cNvPr id="503" name="Google Shape;503;p41"/>
            <p:cNvSpPr/>
            <p:nvPr/>
          </p:nvSpPr>
          <p:spPr>
            <a:xfrm>
              <a:off x="6629400" y="990600"/>
              <a:ext cx="1905000" cy="1447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Deductive program verifier</a:t>
              </a:r>
              <a:endParaRPr sz="3200">
                <a:solidFill>
                  <a:schemeClr val="dk1"/>
                </a:solidFill>
                <a:latin typeface="Calibri"/>
                <a:ea typeface="Calibri"/>
                <a:cs typeface="Calibri"/>
                <a:sym typeface="Calibri"/>
              </a:endParaRPr>
            </a:p>
          </p:txBody>
        </p:sp>
        <p:sp>
          <p:nvSpPr>
            <p:cNvPr id="504" name="Google Shape;504;p41"/>
            <p:cNvSpPr/>
            <p:nvPr/>
          </p:nvSpPr>
          <p:spPr>
            <a:xfrm rot="-2592914">
              <a:off x="5096496" y="2775918"/>
              <a:ext cx="1845808" cy="4845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05" name="Google Shape;505;p41"/>
          <p:cNvGrpSpPr/>
          <p:nvPr/>
        </p:nvGrpSpPr>
        <p:grpSpPr>
          <a:xfrm>
            <a:off x="1219200" y="1499177"/>
            <a:ext cx="2362223" cy="2057400"/>
            <a:chOff x="2133600" y="1524000"/>
            <a:chExt cx="2362223" cy="2057400"/>
          </a:xfrm>
        </p:grpSpPr>
        <p:sp>
          <p:nvSpPr>
            <p:cNvPr id="506" name="Google Shape;506;p41"/>
            <p:cNvSpPr/>
            <p:nvPr/>
          </p:nvSpPr>
          <p:spPr>
            <a:xfrm>
              <a:off x="2133600" y="1524000"/>
              <a:ext cx="1219200" cy="9144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Parser</a:t>
              </a:r>
              <a:endParaRPr sz="3200">
                <a:solidFill>
                  <a:schemeClr val="dk1"/>
                </a:solidFill>
                <a:latin typeface="Calibri"/>
                <a:ea typeface="Calibri"/>
                <a:cs typeface="Calibri"/>
                <a:sym typeface="Calibri"/>
              </a:endParaRPr>
            </a:p>
          </p:txBody>
        </p:sp>
        <p:sp>
          <p:nvSpPr>
            <p:cNvPr id="507" name="Google Shape;507;p41"/>
            <p:cNvSpPr/>
            <p:nvPr/>
          </p:nvSpPr>
          <p:spPr>
            <a:xfrm rot="-8043214">
              <a:off x="3156840" y="2676862"/>
              <a:ext cx="1374167" cy="484577"/>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08" name="Google Shape;508;p41"/>
          <p:cNvGrpSpPr/>
          <p:nvPr/>
        </p:nvGrpSpPr>
        <p:grpSpPr>
          <a:xfrm>
            <a:off x="67377" y="3048000"/>
            <a:ext cx="3326715" cy="1066800"/>
            <a:chOff x="67377" y="3048000"/>
            <a:chExt cx="3326715" cy="1066800"/>
          </a:xfrm>
        </p:grpSpPr>
        <p:sp>
          <p:nvSpPr>
            <p:cNvPr id="509" name="Google Shape;509;p41"/>
            <p:cNvSpPr/>
            <p:nvPr/>
          </p:nvSpPr>
          <p:spPr>
            <a:xfrm>
              <a:off x="67377" y="3048000"/>
              <a:ext cx="1960323" cy="1066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Calibri"/>
                  <a:ea typeface="Calibri"/>
                  <a:cs typeface="Calibri"/>
                  <a:sym typeface="Calibri"/>
                </a:rPr>
                <a:t>Interpreter</a:t>
              </a:r>
              <a:endParaRPr sz="3200" dirty="0">
                <a:solidFill>
                  <a:schemeClr val="dk1"/>
                </a:solidFill>
                <a:latin typeface="Calibri"/>
                <a:ea typeface="Calibri"/>
                <a:cs typeface="Calibri"/>
                <a:sym typeface="Calibri"/>
              </a:endParaRPr>
            </a:p>
          </p:txBody>
        </p:sp>
        <p:sp>
          <p:nvSpPr>
            <p:cNvPr id="510" name="Google Shape;510;p41"/>
            <p:cNvSpPr/>
            <p:nvPr/>
          </p:nvSpPr>
          <p:spPr>
            <a:xfrm rot="-10590223">
              <a:off x="2041274" y="3393713"/>
              <a:ext cx="1352818" cy="484493"/>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11" name="Google Shape;511;p41"/>
          <p:cNvGrpSpPr/>
          <p:nvPr/>
        </p:nvGrpSpPr>
        <p:grpSpPr>
          <a:xfrm>
            <a:off x="381000" y="4267228"/>
            <a:ext cx="2980039" cy="1600172"/>
            <a:chOff x="381000" y="4267228"/>
            <a:chExt cx="2980039" cy="1600172"/>
          </a:xfrm>
        </p:grpSpPr>
        <p:sp>
          <p:nvSpPr>
            <p:cNvPr id="512" name="Google Shape;512;p41"/>
            <p:cNvSpPr/>
            <p:nvPr/>
          </p:nvSpPr>
          <p:spPr>
            <a:xfrm>
              <a:off x="381000" y="4800600"/>
              <a:ext cx="1600200" cy="1066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Compiler</a:t>
              </a:r>
              <a:endParaRPr sz="3200">
                <a:solidFill>
                  <a:schemeClr val="dk1"/>
                </a:solidFill>
                <a:latin typeface="Calibri"/>
                <a:ea typeface="Calibri"/>
                <a:cs typeface="Calibri"/>
                <a:sym typeface="Calibri"/>
              </a:endParaRPr>
            </a:p>
          </p:txBody>
        </p:sp>
        <p:sp>
          <p:nvSpPr>
            <p:cNvPr id="513" name="Google Shape;513;p41"/>
            <p:cNvSpPr/>
            <p:nvPr/>
          </p:nvSpPr>
          <p:spPr>
            <a:xfrm rot="9498466">
              <a:off x="1946034" y="4504023"/>
              <a:ext cx="1374111" cy="48461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14" name="Google Shape;514;p41"/>
          <p:cNvGrpSpPr/>
          <p:nvPr/>
        </p:nvGrpSpPr>
        <p:grpSpPr>
          <a:xfrm>
            <a:off x="3200400" y="4264578"/>
            <a:ext cx="1828800" cy="2441022"/>
            <a:chOff x="3200400" y="4264578"/>
            <a:chExt cx="1828800" cy="2441022"/>
          </a:xfrm>
        </p:grpSpPr>
        <p:sp>
          <p:nvSpPr>
            <p:cNvPr id="515" name="Google Shape;515;p41"/>
            <p:cNvSpPr/>
            <p:nvPr/>
          </p:nvSpPr>
          <p:spPr>
            <a:xfrm>
              <a:off x="3200400" y="5638800"/>
              <a:ext cx="1828800" cy="1066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(semantic) Debugger</a:t>
              </a:r>
              <a:endParaRPr sz="3200">
                <a:solidFill>
                  <a:schemeClr val="dk1"/>
                </a:solidFill>
                <a:latin typeface="Calibri"/>
                <a:ea typeface="Calibri"/>
                <a:cs typeface="Calibri"/>
                <a:sym typeface="Calibri"/>
              </a:endParaRPr>
            </a:p>
          </p:txBody>
        </p:sp>
        <p:sp>
          <p:nvSpPr>
            <p:cNvPr id="516" name="Google Shape;516;p41"/>
            <p:cNvSpPr/>
            <p:nvPr/>
          </p:nvSpPr>
          <p:spPr>
            <a:xfrm rot="5400000">
              <a:off x="3490200" y="4709478"/>
              <a:ext cx="1374300" cy="4845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17" name="Google Shape;517;p41"/>
          <p:cNvGrpSpPr/>
          <p:nvPr/>
        </p:nvGrpSpPr>
        <p:grpSpPr>
          <a:xfrm>
            <a:off x="5867282" y="4029238"/>
            <a:ext cx="2209918" cy="2447762"/>
            <a:chOff x="5867282" y="4029238"/>
            <a:chExt cx="2209918" cy="2447762"/>
          </a:xfrm>
        </p:grpSpPr>
        <p:sp>
          <p:nvSpPr>
            <p:cNvPr id="518" name="Google Shape;518;p41"/>
            <p:cNvSpPr/>
            <p:nvPr/>
          </p:nvSpPr>
          <p:spPr>
            <a:xfrm>
              <a:off x="6324600" y="5410200"/>
              <a:ext cx="1752600" cy="1066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Symbolic execution</a:t>
              </a:r>
              <a:endParaRPr sz="3200">
                <a:solidFill>
                  <a:schemeClr val="dk1"/>
                </a:solidFill>
                <a:latin typeface="Calibri"/>
                <a:ea typeface="Calibri"/>
                <a:cs typeface="Calibri"/>
                <a:sym typeface="Calibri"/>
              </a:endParaRPr>
            </a:p>
          </p:txBody>
        </p:sp>
        <p:sp>
          <p:nvSpPr>
            <p:cNvPr id="519" name="Google Shape;519;p41"/>
            <p:cNvSpPr/>
            <p:nvPr/>
          </p:nvSpPr>
          <p:spPr>
            <a:xfrm rot="4248335">
              <a:off x="5634986" y="4515426"/>
              <a:ext cx="1374194" cy="484724"/>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20" name="Google Shape;520;p41"/>
          <p:cNvGrpSpPr/>
          <p:nvPr/>
        </p:nvGrpSpPr>
        <p:grpSpPr>
          <a:xfrm>
            <a:off x="6172200" y="3505200"/>
            <a:ext cx="2819400" cy="1066800"/>
            <a:chOff x="6172200" y="3505200"/>
            <a:chExt cx="2819400" cy="1066800"/>
          </a:xfrm>
        </p:grpSpPr>
        <p:sp>
          <p:nvSpPr>
            <p:cNvPr id="521" name="Google Shape;521;p41"/>
            <p:cNvSpPr/>
            <p:nvPr/>
          </p:nvSpPr>
          <p:spPr>
            <a:xfrm>
              <a:off x="7543800" y="3505200"/>
              <a:ext cx="1447800" cy="1066800"/>
            </a:xfrm>
            <a:prstGeom prst="roundRect">
              <a:avLst>
                <a:gd name="adj" fmla="val 16667"/>
              </a:avLst>
            </a:prstGeom>
            <a:solidFill>
              <a:schemeClr val="accent1">
                <a:alpha val="4784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Model checker</a:t>
              </a:r>
              <a:endParaRPr sz="3200">
                <a:solidFill>
                  <a:schemeClr val="dk1"/>
                </a:solidFill>
                <a:latin typeface="Calibri"/>
                <a:ea typeface="Calibri"/>
                <a:cs typeface="Calibri"/>
                <a:sym typeface="Calibri"/>
              </a:endParaRPr>
            </a:p>
          </p:txBody>
        </p:sp>
        <p:sp>
          <p:nvSpPr>
            <p:cNvPr id="522" name="Google Shape;522;p41"/>
            <p:cNvSpPr/>
            <p:nvPr/>
          </p:nvSpPr>
          <p:spPr>
            <a:xfrm>
              <a:off x="6172200" y="3782568"/>
              <a:ext cx="1374300" cy="4845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3" name="Google Shape;523;p41"/>
          <p:cNvSpPr/>
          <p:nvPr/>
        </p:nvSpPr>
        <p:spPr>
          <a:xfrm>
            <a:off x="2743200" y="3276600"/>
            <a:ext cx="4191000" cy="1524000"/>
          </a:xfrm>
          <a:prstGeom prst="foldedCorner">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Formal Language Definition </a:t>
            </a:r>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(Syntax and Semantics)</a:t>
            </a:r>
            <a:endParaRPr/>
          </a:p>
        </p:txBody>
      </p:sp>
      <p:sp>
        <p:nvSpPr>
          <p:cNvPr id="524" name="Google Shape;524;p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grpSp>
        <p:nvGrpSpPr>
          <p:cNvPr id="525" name="Google Shape;525;p41"/>
          <p:cNvGrpSpPr/>
          <p:nvPr/>
        </p:nvGrpSpPr>
        <p:grpSpPr>
          <a:xfrm>
            <a:off x="4223543" y="563940"/>
            <a:ext cx="1034400" cy="2941259"/>
            <a:chOff x="4223543" y="563940"/>
            <a:chExt cx="1034400" cy="2941259"/>
          </a:xfrm>
        </p:grpSpPr>
        <p:sp>
          <p:nvSpPr>
            <p:cNvPr id="526" name="Google Shape;526;p41"/>
            <p:cNvSpPr txBox="1"/>
            <p:nvPr/>
          </p:nvSpPr>
          <p:spPr>
            <a:xfrm>
              <a:off x="4223543" y="563940"/>
              <a:ext cx="10344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chemeClr val="dk1"/>
                  </a:solidFill>
                  <a:latin typeface="Calibri"/>
                  <a:ea typeface="Calibri"/>
                  <a:cs typeface="Calibri"/>
                  <a:sym typeface="Calibri"/>
                </a:rPr>
                <a:t>…</a:t>
              </a:r>
              <a:endParaRPr/>
            </a:p>
          </p:txBody>
        </p:sp>
        <p:sp>
          <p:nvSpPr>
            <p:cNvPr id="527" name="Google Shape;527;p41"/>
            <p:cNvSpPr/>
            <p:nvPr/>
          </p:nvSpPr>
          <p:spPr>
            <a:xfrm rot="-5400000">
              <a:off x="4014151" y="2539049"/>
              <a:ext cx="1447800" cy="4845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8" name="Google Shape;528;p41"/>
          <p:cNvSpPr/>
          <p:nvPr/>
        </p:nvSpPr>
        <p:spPr>
          <a:xfrm rot="1436385">
            <a:off x="2760892" y="3193467"/>
            <a:ext cx="4021855" cy="1416289"/>
          </a:xfrm>
          <a:prstGeom prst="flowChartProcess">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Blockchain Languages Definition</a:t>
            </a:r>
            <a:endParaRPr sz="3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457200" y="-17563"/>
            <a:ext cx="8229600" cy="807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Attacks Happened.  Many.</a:t>
            </a:r>
            <a:endParaRPr/>
          </a:p>
        </p:txBody>
      </p:sp>
      <p:sp>
        <p:nvSpPr>
          <p:cNvPr id="110" name="Google Shape;110;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1" name="Google Shape;111;p15"/>
          <p:cNvPicPr preferRelativeResize="0"/>
          <p:nvPr/>
        </p:nvPicPr>
        <p:blipFill rotWithShape="1">
          <a:blip r:embed="rId3">
            <a:alphaModFix/>
          </a:blip>
          <a:srcRect/>
          <a:stretch/>
        </p:blipFill>
        <p:spPr>
          <a:xfrm>
            <a:off x="228600" y="842726"/>
            <a:ext cx="4744533" cy="5887459"/>
          </a:xfrm>
          <a:prstGeom prst="rect">
            <a:avLst/>
          </a:prstGeom>
          <a:noFill/>
          <a:ln>
            <a:noFill/>
          </a:ln>
        </p:spPr>
      </p:pic>
      <p:pic>
        <p:nvPicPr>
          <p:cNvPr id="112" name="Google Shape;112;p15" descr="https://cdn-images-1.medium.com/max/2000/0*MZnv5M0iCeQ7eCGp.png"/>
          <p:cNvPicPr preferRelativeResize="0"/>
          <p:nvPr/>
        </p:nvPicPr>
        <p:blipFill rotWithShape="1">
          <a:blip r:embed="rId4">
            <a:alphaModFix/>
          </a:blip>
          <a:srcRect/>
          <a:stretch/>
        </p:blipFill>
        <p:spPr>
          <a:xfrm>
            <a:off x="457200" y="2920870"/>
            <a:ext cx="8686800" cy="2404588"/>
          </a:xfrm>
          <a:prstGeom prst="rect">
            <a:avLst/>
          </a:prstGeom>
          <a:noFill/>
          <a:ln>
            <a:noFill/>
          </a:ln>
        </p:spPr>
      </p:pic>
      <p:grpSp>
        <p:nvGrpSpPr>
          <p:cNvPr id="113" name="Google Shape;113;p15"/>
          <p:cNvGrpSpPr/>
          <p:nvPr/>
        </p:nvGrpSpPr>
        <p:grpSpPr>
          <a:xfrm>
            <a:off x="891206" y="5943600"/>
            <a:ext cx="8024188" cy="825300"/>
            <a:chOff x="2478156" y="3773117"/>
            <a:chExt cx="8024188" cy="825300"/>
          </a:xfrm>
        </p:grpSpPr>
        <p:sp>
          <p:nvSpPr>
            <p:cNvPr id="114" name="Google Shape;114;p15"/>
            <p:cNvSpPr/>
            <p:nvPr/>
          </p:nvSpPr>
          <p:spPr>
            <a:xfrm>
              <a:off x="6722944" y="3773117"/>
              <a:ext cx="3779400" cy="717600"/>
            </a:xfrm>
            <a:prstGeom prst="wedgeRoundRectCallout">
              <a:avLst>
                <a:gd name="adj1" fmla="val -69058"/>
                <a:gd name="adj2" fmla="val 40051"/>
                <a:gd name="adj3" fmla="val 16667"/>
              </a:avLst>
            </a:prstGeom>
            <a:solidFill>
              <a:srgbClr val="E5B8B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That’s larger than $10</a:t>
              </a:r>
              <a:r>
                <a:rPr lang="en-US" sz="2800" baseline="30000">
                  <a:solidFill>
                    <a:schemeClr val="dk1"/>
                  </a:solidFill>
                  <a:latin typeface="Calibri"/>
                  <a:ea typeface="Calibri"/>
                  <a:cs typeface="Calibri"/>
                  <a:sym typeface="Calibri"/>
                </a:rPr>
                <a:t>70</a:t>
              </a:r>
              <a:r>
                <a:rPr lang="en-US" sz="2800">
                  <a:solidFill>
                    <a:schemeClr val="dk1"/>
                  </a:solidFill>
                  <a:latin typeface="Calibri"/>
                  <a:ea typeface="Calibri"/>
                  <a:cs typeface="Calibri"/>
                  <a:sym typeface="Calibri"/>
                </a:rPr>
                <a:t>!</a:t>
              </a:r>
              <a:endParaRPr/>
            </a:p>
          </p:txBody>
        </p:sp>
        <p:sp>
          <p:nvSpPr>
            <p:cNvPr id="115" name="Google Shape;115;p15"/>
            <p:cNvSpPr/>
            <p:nvPr/>
          </p:nvSpPr>
          <p:spPr>
            <a:xfrm>
              <a:off x="2478156" y="4382717"/>
              <a:ext cx="3604500" cy="215700"/>
            </a:xfrm>
            <a:prstGeom prst="roundRect">
              <a:avLst>
                <a:gd name="adj" fmla="val 16667"/>
              </a:avLst>
            </a:prstGeom>
            <a:noFill/>
            <a:ln w="635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6" name="Google Shape;116;p15"/>
          <p:cNvGrpSpPr/>
          <p:nvPr/>
        </p:nvGrpSpPr>
        <p:grpSpPr>
          <a:xfrm>
            <a:off x="2157425" y="1107991"/>
            <a:ext cx="6881294" cy="5650697"/>
            <a:chOff x="2157425" y="1107991"/>
            <a:chExt cx="6881294" cy="5650697"/>
          </a:xfrm>
        </p:grpSpPr>
        <p:pic>
          <p:nvPicPr>
            <p:cNvPr id="117" name="Google Shape;117;p15"/>
            <p:cNvPicPr preferRelativeResize="0"/>
            <p:nvPr/>
          </p:nvPicPr>
          <p:blipFill rotWithShape="1">
            <a:blip r:embed="rId5">
              <a:alphaModFix/>
            </a:blip>
            <a:srcRect/>
            <a:stretch/>
          </p:blipFill>
          <p:spPr>
            <a:xfrm>
              <a:off x="2157425" y="1107991"/>
              <a:ext cx="6881294" cy="5650697"/>
            </a:xfrm>
            <a:prstGeom prst="rect">
              <a:avLst/>
            </a:prstGeom>
            <a:noFill/>
            <a:ln>
              <a:noFill/>
            </a:ln>
            <a:effectLst>
              <a:outerShdw blurRad="241300" dist="38100" dir="2700000" sx="103000" sy="103000" algn="tl" rotWithShape="0">
                <a:srgbClr val="000000">
                  <a:alpha val="40000"/>
                </a:srgbClr>
              </a:outerShdw>
            </a:effectLst>
          </p:spPr>
        </p:pic>
        <p:sp>
          <p:nvSpPr>
            <p:cNvPr id="118" name="Google Shape;118;p15"/>
            <p:cNvSpPr/>
            <p:nvPr/>
          </p:nvSpPr>
          <p:spPr>
            <a:xfrm>
              <a:off x="6291726" y="4724400"/>
              <a:ext cx="718800" cy="304800"/>
            </a:xfrm>
            <a:prstGeom prst="roundRect">
              <a:avLst>
                <a:gd name="adj" fmla="val 16667"/>
              </a:avLst>
            </a:prstGeom>
            <a:noFill/>
            <a:ln w="635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9" name="Google Shape;119;p15"/>
          <p:cNvGrpSpPr/>
          <p:nvPr/>
        </p:nvGrpSpPr>
        <p:grpSpPr>
          <a:xfrm>
            <a:off x="167348" y="555471"/>
            <a:ext cx="9747537" cy="6043473"/>
            <a:chOff x="853539" y="659150"/>
            <a:chExt cx="9747537" cy="6043473"/>
          </a:xfrm>
        </p:grpSpPr>
        <p:pic>
          <p:nvPicPr>
            <p:cNvPr id="120" name="Google Shape;120;p15"/>
            <p:cNvPicPr preferRelativeResize="0"/>
            <p:nvPr/>
          </p:nvPicPr>
          <p:blipFill rotWithShape="1">
            <a:blip r:embed="rId6">
              <a:alphaModFix/>
            </a:blip>
            <a:srcRect/>
            <a:stretch/>
          </p:blipFill>
          <p:spPr>
            <a:xfrm rot="514579">
              <a:off x="1155308" y="1314495"/>
              <a:ext cx="9143999" cy="4732782"/>
            </a:xfrm>
            <a:prstGeom prst="rect">
              <a:avLst/>
            </a:prstGeom>
            <a:noFill/>
            <a:ln>
              <a:noFill/>
            </a:ln>
            <a:effectLst>
              <a:outerShdw blurRad="393700" dist="165100" dir="10980000" sx="105999" sy="105999" algn="tl" rotWithShape="0">
                <a:srgbClr val="000000">
                  <a:alpha val="40000"/>
                </a:srgbClr>
              </a:outerShdw>
            </a:effectLst>
          </p:spPr>
        </p:pic>
        <p:sp>
          <p:nvSpPr>
            <p:cNvPr id="121" name="Google Shape;121;p15"/>
            <p:cNvSpPr/>
            <p:nvPr/>
          </p:nvSpPr>
          <p:spPr>
            <a:xfrm rot="563632">
              <a:off x="4548152" y="4319910"/>
              <a:ext cx="990685" cy="393769"/>
            </a:xfrm>
            <a:prstGeom prst="roundRect">
              <a:avLst>
                <a:gd name="adj" fmla="val 16667"/>
              </a:avLst>
            </a:prstGeom>
            <a:noFill/>
            <a:ln w="635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2" name="Google Shape;122;p15"/>
          <p:cNvGrpSpPr/>
          <p:nvPr/>
        </p:nvGrpSpPr>
        <p:grpSpPr>
          <a:xfrm>
            <a:off x="754290" y="-373717"/>
            <a:ext cx="8335279" cy="7260560"/>
            <a:chOff x="754290" y="-373717"/>
            <a:chExt cx="8335279" cy="7260560"/>
          </a:xfrm>
        </p:grpSpPr>
        <p:pic>
          <p:nvPicPr>
            <p:cNvPr id="123" name="Google Shape;123;p15"/>
            <p:cNvPicPr preferRelativeResize="0"/>
            <p:nvPr/>
          </p:nvPicPr>
          <p:blipFill rotWithShape="1">
            <a:blip r:embed="rId7">
              <a:alphaModFix/>
            </a:blip>
            <a:srcRect/>
            <a:stretch/>
          </p:blipFill>
          <p:spPr>
            <a:xfrm rot="-507421">
              <a:off x="1171258" y="144040"/>
              <a:ext cx="7501344" cy="6225045"/>
            </a:xfrm>
            <a:prstGeom prst="rect">
              <a:avLst/>
            </a:prstGeom>
            <a:noFill/>
            <a:ln>
              <a:noFill/>
            </a:ln>
            <a:effectLst>
              <a:outerShdw blurRad="444500" dist="88900" dir="8100000" sx="107000" sy="107000" algn="tl" rotWithShape="0">
                <a:srgbClr val="000000">
                  <a:alpha val="40000"/>
                </a:srgbClr>
              </a:outerShdw>
            </a:effectLst>
          </p:spPr>
        </p:pic>
        <p:sp>
          <p:nvSpPr>
            <p:cNvPr id="124" name="Google Shape;124;p15"/>
            <p:cNvSpPr/>
            <p:nvPr/>
          </p:nvSpPr>
          <p:spPr>
            <a:xfrm rot="-463937">
              <a:off x="2228100" y="3294987"/>
              <a:ext cx="800478" cy="341796"/>
            </a:xfrm>
            <a:prstGeom prst="roundRect">
              <a:avLst>
                <a:gd name="adj" fmla="val 16667"/>
              </a:avLst>
            </a:prstGeom>
            <a:noFill/>
            <a:ln w="635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439944" y="-4720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dirty="0"/>
              <a:t>What Can </a:t>
            </a:r>
            <a:r>
              <a:rPr lang="en-US" u="sng" dirty="0"/>
              <a:t>We</a:t>
            </a:r>
            <a:r>
              <a:rPr lang="en-US" dirty="0"/>
              <a:t> Do About It?</a:t>
            </a:r>
            <a:endParaRPr dirty="0"/>
          </a:p>
        </p:txBody>
      </p:sp>
      <p:sp>
        <p:nvSpPr>
          <p:cNvPr id="130" name="Google Shape;13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pSp>
        <p:nvGrpSpPr>
          <p:cNvPr id="131" name="Google Shape;131;p16"/>
          <p:cNvGrpSpPr/>
          <p:nvPr/>
        </p:nvGrpSpPr>
        <p:grpSpPr>
          <a:xfrm>
            <a:off x="279478" y="1738895"/>
            <a:ext cx="3128813" cy="4844467"/>
            <a:chOff x="457200" y="3604116"/>
            <a:chExt cx="7183124" cy="2979246"/>
          </a:xfrm>
        </p:grpSpPr>
        <p:sp>
          <p:nvSpPr>
            <p:cNvPr id="132" name="Google Shape;132;p16"/>
            <p:cNvSpPr/>
            <p:nvPr/>
          </p:nvSpPr>
          <p:spPr>
            <a:xfrm>
              <a:off x="1949959" y="5677353"/>
              <a:ext cx="4580381" cy="906009"/>
            </a:xfrm>
            <a:prstGeom prst="roundRect">
              <a:avLst>
                <a:gd name="adj" fmla="val 16667"/>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Consensus algorithms and protocols</a:t>
              </a:r>
              <a:endParaRPr sz="1600">
                <a:solidFill>
                  <a:schemeClr val="dk1"/>
                </a:solidFill>
                <a:latin typeface="Calibri"/>
                <a:ea typeface="Calibri"/>
                <a:cs typeface="Calibri"/>
                <a:sym typeface="Calibri"/>
              </a:endParaRPr>
            </a:p>
          </p:txBody>
        </p:sp>
        <p:sp>
          <p:nvSpPr>
            <p:cNvPr id="133" name="Google Shape;133;p16"/>
            <p:cNvSpPr/>
            <p:nvPr/>
          </p:nvSpPr>
          <p:spPr>
            <a:xfrm>
              <a:off x="2209800" y="4529454"/>
              <a:ext cx="3763967" cy="744521"/>
            </a:xfrm>
            <a:prstGeom prst="roundRect">
              <a:avLst>
                <a:gd name="adj"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Smart contracts running on VMs</a:t>
              </a:r>
              <a:endParaRPr sz="1600">
                <a:solidFill>
                  <a:schemeClr val="dk1"/>
                </a:solidFill>
                <a:latin typeface="Calibri"/>
                <a:ea typeface="Calibri"/>
                <a:cs typeface="Calibri"/>
                <a:sym typeface="Calibri"/>
              </a:endParaRPr>
            </a:p>
          </p:txBody>
        </p:sp>
        <p:sp>
          <p:nvSpPr>
            <p:cNvPr id="134" name="Google Shape;134;p16"/>
            <p:cNvSpPr/>
            <p:nvPr/>
          </p:nvSpPr>
          <p:spPr>
            <a:xfrm>
              <a:off x="457200" y="3651255"/>
              <a:ext cx="3174391" cy="674264"/>
            </a:xfrm>
            <a:prstGeom prst="wedgeRectCallout">
              <a:avLst>
                <a:gd name="adj1" fmla="val 26878"/>
                <a:gd name="adj2" fmla="val 107717"/>
              </a:avLst>
            </a:prstGeom>
            <a:solidFill>
              <a:schemeClr val="accent6">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Written in high-level languages (Solidity, Vyper, etc.)</a:t>
              </a:r>
              <a:endParaRPr sz="1400">
                <a:solidFill>
                  <a:schemeClr val="dk1"/>
                </a:solidFill>
                <a:latin typeface="Calibri"/>
                <a:ea typeface="Calibri"/>
                <a:cs typeface="Calibri"/>
                <a:sym typeface="Calibri"/>
              </a:endParaRPr>
            </a:p>
          </p:txBody>
        </p:sp>
        <p:sp>
          <p:nvSpPr>
            <p:cNvPr id="135" name="Google Shape;135;p16"/>
            <p:cNvSpPr/>
            <p:nvPr/>
          </p:nvSpPr>
          <p:spPr>
            <a:xfrm>
              <a:off x="1419003" y="4721010"/>
              <a:ext cx="302003" cy="1409347"/>
            </a:xfrm>
            <a:prstGeom prst="leftBrace">
              <a:avLst>
                <a:gd name="adj1" fmla="val 8333"/>
                <a:gd name="adj2" fmla="val 50000"/>
              </a:avLst>
            </a:prstGeom>
            <a:noFill/>
            <a:ln w="3810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dk1"/>
                </a:solidFill>
                <a:latin typeface="Calibri"/>
                <a:ea typeface="Calibri"/>
                <a:cs typeface="Calibri"/>
                <a:sym typeface="Calibri"/>
              </a:endParaRPr>
            </a:p>
          </p:txBody>
        </p:sp>
        <p:sp>
          <p:nvSpPr>
            <p:cNvPr id="136" name="Google Shape;136;p16"/>
            <p:cNvSpPr/>
            <p:nvPr/>
          </p:nvSpPr>
          <p:spPr>
            <a:xfrm rot="-5400000">
              <a:off x="-123564" y="5149936"/>
              <a:ext cx="1898324" cy="551495"/>
            </a:xfrm>
            <a:prstGeom prst="roundRect">
              <a:avLst>
                <a:gd name="adj" fmla="val 16667"/>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Blockchain clients</a:t>
              </a:r>
              <a:endParaRPr sz="1600">
                <a:solidFill>
                  <a:schemeClr val="dk1"/>
                </a:solidFill>
                <a:latin typeface="Calibri"/>
                <a:ea typeface="Calibri"/>
                <a:cs typeface="Calibri"/>
                <a:sym typeface="Calibri"/>
              </a:endParaRPr>
            </a:p>
          </p:txBody>
        </p:sp>
        <p:sp>
          <p:nvSpPr>
            <p:cNvPr id="137" name="Google Shape;137;p16"/>
            <p:cNvSpPr/>
            <p:nvPr/>
          </p:nvSpPr>
          <p:spPr>
            <a:xfrm>
              <a:off x="2362199" y="5413782"/>
              <a:ext cx="805342" cy="201336"/>
            </a:xfrm>
            <a:prstGeom prst="upArrow">
              <a:avLst>
                <a:gd name="adj1" fmla="val 50000"/>
                <a:gd name="adj2" fmla="val 50000"/>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138" name="Google Shape;138;p16"/>
            <p:cNvSpPr/>
            <p:nvPr/>
          </p:nvSpPr>
          <p:spPr>
            <a:xfrm rot="10800000">
              <a:off x="4953000" y="5413782"/>
              <a:ext cx="805342" cy="201336"/>
            </a:xfrm>
            <a:prstGeom prst="upArrow">
              <a:avLst>
                <a:gd name="adj1" fmla="val 50000"/>
                <a:gd name="adj2" fmla="val 50000"/>
              </a:avLst>
            </a:prstGeom>
            <a:solidFill>
              <a:schemeClr val="accent3">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139" name="Google Shape;139;p16"/>
            <p:cNvSpPr/>
            <p:nvPr/>
          </p:nvSpPr>
          <p:spPr>
            <a:xfrm>
              <a:off x="3876358" y="3604116"/>
              <a:ext cx="3763966" cy="674264"/>
            </a:xfrm>
            <a:prstGeom prst="cloud">
              <a:avLst/>
            </a:prstGeom>
            <a:solidFill>
              <a:schemeClr val="accent4">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Informal smart contract standards</a:t>
              </a:r>
              <a:endParaRPr sz="1200">
                <a:solidFill>
                  <a:schemeClr val="dk1"/>
                </a:solidFill>
                <a:latin typeface="Calibri"/>
                <a:ea typeface="Calibri"/>
                <a:cs typeface="Calibri"/>
                <a:sym typeface="Calibri"/>
              </a:endParaRPr>
            </a:p>
          </p:txBody>
        </p:sp>
      </p:grpSp>
      <p:sp>
        <p:nvSpPr>
          <p:cNvPr id="140" name="Google Shape;140;p16"/>
          <p:cNvSpPr txBox="1">
            <a:spLocks noGrp="1"/>
          </p:cNvSpPr>
          <p:nvPr>
            <p:ph type="body" idx="1"/>
          </p:nvPr>
        </p:nvSpPr>
        <p:spPr>
          <a:xfrm>
            <a:off x="3530108" y="1018244"/>
            <a:ext cx="5863038" cy="5073600"/>
          </a:xfrm>
          <a:prstGeom prst="rect">
            <a:avLst/>
          </a:prstGeom>
          <a:noFill/>
          <a:ln>
            <a:noFill/>
          </a:ln>
        </p:spPr>
        <p:txBody>
          <a:bodyPr spcFirstLastPara="1" wrap="square" lIns="91425" tIns="45700" rIns="91425" bIns="45700" anchor="t" anchorCtr="0">
            <a:noAutofit/>
          </a:bodyPr>
          <a:lstStyle/>
          <a:p>
            <a:pPr marL="342900" lvl="0" indent="-365760" algn="l" rtl="0">
              <a:lnSpc>
                <a:spcPct val="80000"/>
              </a:lnSpc>
              <a:spcBef>
                <a:spcPts val="0"/>
              </a:spcBef>
              <a:spcAft>
                <a:spcPts val="0"/>
              </a:spcAft>
              <a:buClr>
                <a:schemeClr val="dk1"/>
              </a:buClr>
              <a:buSzPts val="2400"/>
              <a:buChar char="•"/>
            </a:pPr>
            <a:r>
              <a:rPr lang="en-US" sz="2800" dirty="0"/>
              <a:t>What can we do about </a:t>
            </a:r>
            <a:r>
              <a:rPr lang="en-US" sz="2800" dirty="0">
                <a:solidFill>
                  <a:srgbClr val="0070C0"/>
                </a:solidFill>
              </a:rPr>
              <a:t>execution environment</a:t>
            </a:r>
            <a:r>
              <a:rPr lang="en-US" sz="2800" dirty="0"/>
              <a:t> to increase security?</a:t>
            </a:r>
            <a:endParaRPr sz="2800" dirty="0"/>
          </a:p>
          <a:p>
            <a:pPr marL="742950" lvl="1" indent="-330200" algn="l" rtl="0">
              <a:lnSpc>
                <a:spcPct val="80000"/>
              </a:lnSpc>
              <a:spcBef>
                <a:spcPts val="340"/>
              </a:spcBef>
              <a:spcAft>
                <a:spcPts val="0"/>
              </a:spcAft>
              <a:buClr>
                <a:schemeClr val="dk1"/>
              </a:buClr>
              <a:buSzPts val="2400"/>
              <a:buChar char="–"/>
            </a:pPr>
            <a:r>
              <a:rPr lang="en-US" sz="2400" dirty="0"/>
              <a:t>Unacceptable to build this complex potentially disruptive technology on top of poorly designed VMs and </a:t>
            </a:r>
            <a:r>
              <a:rPr lang="en-US" sz="2400" dirty="0" err="1"/>
              <a:t>PLs.</a:t>
            </a:r>
            <a:endParaRPr sz="2400" dirty="0"/>
          </a:p>
          <a:p>
            <a:pPr marL="0" lvl="0" indent="0" algn="l" rtl="0">
              <a:lnSpc>
                <a:spcPct val="80000"/>
              </a:lnSpc>
              <a:spcBef>
                <a:spcPts val="408"/>
              </a:spcBef>
              <a:spcAft>
                <a:spcPts val="0"/>
              </a:spcAft>
              <a:buClr>
                <a:srgbClr val="0070C0"/>
              </a:buClr>
              <a:buSzPts val="2040"/>
              <a:buNone/>
            </a:pPr>
            <a:r>
              <a:rPr lang="en-US" sz="2800" i="1" dirty="0">
                <a:solidFill>
                  <a:srgbClr val="0070C0"/>
                </a:solidFill>
              </a:rPr>
              <a:t>Ideal scenario feasible,</a:t>
            </a:r>
          </a:p>
          <a:p>
            <a:pPr marL="0" lvl="0" indent="0" algn="l" rtl="0">
              <a:lnSpc>
                <a:spcPct val="80000"/>
              </a:lnSpc>
              <a:spcBef>
                <a:spcPts val="408"/>
              </a:spcBef>
              <a:spcAft>
                <a:spcPts val="0"/>
              </a:spcAft>
              <a:buClr>
                <a:srgbClr val="0070C0"/>
              </a:buClr>
              <a:buSzPts val="2040"/>
              <a:buNone/>
            </a:pPr>
            <a:r>
              <a:rPr lang="en-US" sz="2800" i="1" dirty="0">
                <a:solidFill>
                  <a:srgbClr val="0070C0"/>
                </a:solidFill>
              </a:rPr>
              <a:t>stop compromising!</a:t>
            </a:r>
            <a:endParaRPr sz="2800" dirty="0"/>
          </a:p>
          <a:p>
            <a:pPr marL="342900" lvl="0" indent="-365760" algn="l" rtl="0">
              <a:lnSpc>
                <a:spcPct val="80000"/>
              </a:lnSpc>
              <a:spcBef>
                <a:spcPts val="408"/>
              </a:spcBef>
              <a:spcAft>
                <a:spcPts val="0"/>
              </a:spcAft>
              <a:buClr>
                <a:schemeClr val="dk1"/>
              </a:buClr>
              <a:buSzPts val="2400"/>
              <a:buChar char="•"/>
            </a:pPr>
            <a:r>
              <a:rPr lang="en-US" sz="2800" dirty="0"/>
              <a:t>Everything must be rigorously designed, using formal methods. Implementations </a:t>
            </a:r>
            <a:r>
              <a:rPr lang="en-US" sz="2800" dirty="0">
                <a:solidFill>
                  <a:srgbClr val="0070C0"/>
                </a:solidFill>
              </a:rPr>
              <a:t>provably correct</a:t>
            </a:r>
            <a:r>
              <a:rPr lang="en-US" sz="2800" dirty="0"/>
              <a:t>!</a:t>
            </a:r>
            <a:endParaRPr sz="2800" dirty="0"/>
          </a:p>
          <a:p>
            <a:pPr marL="742950" lvl="1" indent="-330200" algn="l" rtl="0">
              <a:lnSpc>
                <a:spcPct val="80000"/>
              </a:lnSpc>
              <a:spcBef>
                <a:spcPts val="340"/>
              </a:spcBef>
              <a:spcAft>
                <a:spcPts val="0"/>
              </a:spcAft>
              <a:buClr>
                <a:schemeClr val="dk1"/>
              </a:buClr>
              <a:buSzPts val="2400"/>
              <a:buChar char="–"/>
            </a:pPr>
            <a:r>
              <a:rPr lang="en-US" dirty="0"/>
              <a:t>Clients: </a:t>
            </a:r>
            <a:r>
              <a:rPr lang="en-US" dirty="0">
                <a:solidFill>
                  <a:srgbClr val="0070C0"/>
                </a:solidFill>
              </a:rPr>
              <a:t>provably correct</a:t>
            </a:r>
            <a:r>
              <a:rPr lang="en-US" dirty="0"/>
              <a:t> VMs</a:t>
            </a:r>
            <a:endParaRPr dirty="0"/>
          </a:p>
          <a:p>
            <a:pPr marL="742950" lvl="1" indent="-330200" algn="l" rtl="0">
              <a:lnSpc>
                <a:spcPct val="80000"/>
              </a:lnSpc>
              <a:spcBef>
                <a:spcPts val="340"/>
              </a:spcBef>
              <a:spcAft>
                <a:spcPts val="0"/>
              </a:spcAft>
              <a:buClr>
                <a:schemeClr val="dk1"/>
              </a:buClr>
              <a:buSzPts val="2400"/>
              <a:buChar char="–"/>
            </a:pPr>
            <a:r>
              <a:rPr lang="en-US" dirty="0"/>
              <a:t>Smart contracts: well-designed PLs, with </a:t>
            </a:r>
            <a:r>
              <a:rPr lang="en-US" dirty="0">
                <a:solidFill>
                  <a:srgbClr val="0070C0"/>
                </a:solidFill>
              </a:rPr>
              <a:t>provably correct</a:t>
            </a:r>
            <a:r>
              <a:rPr lang="en-US" dirty="0"/>
              <a:t> compilers or interpreters</a:t>
            </a:r>
            <a:endParaRPr dirty="0"/>
          </a:p>
          <a:p>
            <a:pPr marL="742950" lvl="1" indent="-330200" algn="l" rtl="0">
              <a:lnSpc>
                <a:spcPct val="80000"/>
              </a:lnSpc>
              <a:spcBef>
                <a:spcPts val="340"/>
              </a:spcBef>
              <a:spcAft>
                <a:spcPts val="0"/>
              </a:spcAft>
              <a:buClr>
                <a:schemeClr val="dk1"/>
              </a:buClr>
              <a:buSzPts val="2400"/>
              <a:buChar char="–"/>
            </a:pPr>
            <a:r>
              <a:rPr lang="en-US" dirty="0"/>
              <a:t>Verification: smart contracts </a:t>
            </a:r>
            <a:r>
              <a:rPr lang="en-US" dirty="0">
                <a:solidFill>
                  <a:srgbClr val="0070C0"/>
                </a:solidFill>
              </a:rPr>
              <a:t>provably correct </a:t>
            </a:r>
            <a:r>
              <a:rPr lang="en-US" dirty="0" err="1"/>
              <a:t>wrt</a:t>
            </a:r>
            <a:r>
              <a:rPr lang="en-US" dirty="0"/>
              <a:t> their specs.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500"/>
                                        <p:tgtEl>
                                          <p:spTgt spid="1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0">
                                            <p:txEl>
                                              <p:pRg st="1" end="1"/>
                                            </p:txEl>
                                          </p:spTgt>
                                        </p:tgtEl>
                                        <p:attrNameLst>
                                          <p:attrName>style.visibility</p:attrName>
                                        </p:attrNameLst>
                                      </p:cBhvr>
                                      <p:to>
                                        <p:strVal val="visible"/>
                                      </p:to>
                                    </p:set>
                                    <p:animEffect transition="in" filter="fade">
                                      <p:cBhvr>
                                        <p:cTn id="10" dur="500"/>
                                        <p:tgtEl>
                                          <p:spTgt spid="14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animEffect transition="in" filter="fade">
                                      <p:cBhvr>
                                        <p:cTn id="15" dur="500"/>
                                        <p:tgtEl>
                                          <p:spTgt spid="14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0">
                                            <p:txEl>
                                              <p:pRg st="3" end="3"/>
                                            </p:txEl>
                                          </p:spTgt>
                                        </p:tgtEl>
                                        <p:attrNameLst>
                                          <p:attrName>style.visibility</p:attrName>
                                        </p:attrNameLst>
                                      </p:cBhvr>
                                      <p:to>
                                        <p:strVal val="visible"/>
                                      </p:to>
                                    </p:set>
                                    <p:animEffect transition="in" filter="fade">
                                      <p:cBhvr>
                                        <p:cTn id="18" dur="500"/>
                                        <p:tgtEl>
                                          <p:spTgt spid="14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0">
                                            <p:txEl>
                                              <p:pRg st="4" end="4"/>
                                            </p:txEl>
                                          </p:spTgt>
                                        </p:tgtEl>
                                        <p:attrNameLst>
                                          <p:attrName>style.visibility</p:attrName>
                                        </p:attrNameLst>
                                      </p:cBhvr>
                                      <p:to>
                                        <p:strVal val="visible"/>
                                      </p:to>
                                    </p:set>
                                    <p:animEffect transition="in" filter="fade">
                                      <p:cBhvr>
                                        <p:cTn id="23" dur="500"/>
                                        <p:tgtEl>
                                          <p:spTgt spid="140">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0">
                                            <p:txEl>
                                              <p:pRg st="5" end="5"/>
                                            </p:txEl>
                                          </p:spTgt>
                                        </p:tgtEl>
                                        <p:attrNameLst>
                                          <p:attrName>style.visibility</p:attrName>
                                        </p:attrNameLst>
                                      </p:cBhvr>
                                      <p:to>
                                        <p:strVal val="visible"/>
                                      </p:to>
                                    </p:set>
                                    <p:animEffect transition="in" filter="fade">
                                      <p:cBhvr>
                                        <p:cTn id="26" dur="500"/>
                                        <p:tgtEl>
                                          <p:spTgt spid="140">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40">
                                            <p:txEl>
                                              <p:pRg st="6" end="6"/>
                                            </p:txEl>
                                          </p:spTgt>
                                        </p:tgtEl>
                                        <p:attrNameLst>
                                          <p:attrName>style.visibility</p:attrName>
                                        </p:attrNameLst>
                                      </p:cBhvr>
                                      <p:to>
                                        <p:strVal val="visible"/>
                                      </p:to>
                                    </p:set>
                                    <p:animEffect transition="in" filter="fade">
                                      <p:cBhvr>
                                        <p:cTn id="29" dur="500"/>
                                        <p:tgtEl>
                                          <p:spTgt spid="140">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0">
                                            <p:txEl>
                                              <p:pRg st="7" end="7"/>
                                            </p:txEl>
                                          </p:spTgt>
                                        </p:tgtEl>
                                        <p:attrNameLst>
                                          <p:attrName>style.visibility</p:attrName>
                                        </p:attrNameLst>
                                      </p:cBhvr>
                                      <p:to>
                                        <p:strVal val="visible"/>
                                      </p:to>
                                    </p:set>
                                    <p:animEffect transition="in" filter="fade">
                                      <p:cBhvr>
                                        <p:cTn id="32" dur="500"/>
                                        <p:tgtEl>
                                          <p:spTgt spid="1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7"/>
          <p:cNvSpPr txBox="1">
            <a:spLocks noGrp="1"/>
          </p:cNvSpPr>
          <p:nvPr>
            <p:ph type="title"/>
          </p:nvPr>
        </p:nvSpPr>
        <p:spPr>
          <a:xfrm>
            <a:off x="457200" y="-27432"/>
            <a:ext cx="8229600" cy="8656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Ideal language framework vision</a:t>
            </a:r>
            <a:endParaRPr/>
          </a:p>
        </p:txBody>
      </p:sp>
      <p:grpSp>
        <p:nvGrpSpPr>
          <p:cNvPr id="147" name="Google Shape;147;p17"/>
          <p:cNvGrpSpPr/>
          <p:nvPr/>
        </p:nvGrpSpPr>
        <p:grpSpPr>
          <a:xfrm>
            <a:off x="5180900" y="990600"/>
            <a:ext cx="3353500" cy="2836202"/>
            <a:chOff x="5180900" y="990600"/>
            <a:chExt cx="3353500" cy="2836202"/>
          </a:xfrm>
        </p:grpSpPr>
        <p:sp>
          <p:nvSpPr>
            <p:cNvPr id="148" name="Google Shape;148;p17"/>
            <p:cNvSpPr/>
            <p:nvPr/>
          </p:nvSpPr>
          <p:spPr>
            <a:xfrm>
              <a:off x="6629400" y="990600"/>
              <a:ext cx="1905000" cy="14478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Deductive program verifier</a:t>
              </a:r>
              <a:endParaRPr sz="3200">
                <a:solidFill>
                  <a:schemeClr val="dk1"/>
                </a:solidFill>
                <a:latin typeface="Calibri"/>
                <a:ea typeface="Calibri"/>
                <a:cs typeface="Calibri"/>
                <a:sym typeface="Calibri"/>
              </a:endParaRPr>
            </a:p>
          </p:txBody>
        </p:sp>
        <p:sp>
          <p:nvSpPr>
            <p:cNvPr id="149" name="Google Shape;149;p17"/>
            <p:cNvSpPr/>
            <p:nvPr/>
          </p:nvSpPr>
          <p:spPr>
            <a:xfrm rot="-2592655">
              <a:off x="5096557" y="2775985"/>
              <a:ext cx="1845785"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50" name="Google Shape;150;p17"/>
          <p:cNvGrpSpPr/>
          <p:nvPr/>
        </p:nvGrpSpPr>
        <p:grpSpPr>
          <a:xfrm>
            <a:off x="1219200" y="1499177"/>
            <a:ext cx="2362200" cy="2057400"/>
            <a:chOff x="2133600" y="1524000"/>
            <a:chExt cx="2362200" cy="2057400"/>
          </a:xfrm>
        </p:grpSpPr>
        <p:sp>
          <p:nvSpPr>
            <p:cNvPr id="151" name="Google Shape;151;p17"/>
            <p:cNvSpPr/>
            <p:nvPr/>
          </p:nvSpPr>
          <p:spPr>
            <a:xfrm>
              <a:off x="2133600" y="1524000"/>
              <a:ext cx="1219200" cy="9144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Parser</a:t>
              </a:r>
              <a:endParaRPr sz="3200">
                <a:solidFill>
                  <a:schemeClr val="dk1"/>
                </a:solidFill>
                <a:latin typeface="Calibri"/>
                <a:ea typeface="Calibri"/>
                <a:cs typeface="Calibri"/>
                <a:sym typeface="Calibri"/>
              </a:endParaRPr>
            </a:p>
          </p:txBody>
        </p:sp>
        <p:sp>
          <p:nvSpPr>
            <p:cNvPr id="152" name="Google Shape;152;p17"/>
            <p:cNvSpPr/>
            <p:nvPr/>
          </p:nvSpPr>
          <p:spPr>
            <a:xfrm rot="-8043460">
              <a:off x="3156746" y="2676796"/>
              <a:ext cx="1374222"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53" name="Google Shape;153;p17"/>
          <p:cNvGrpSpPr/>
          <p:nvPr/>
        </p:nvGrpSpPr>
        <p:grpSpPr>
          <a:xfrm>
            <a:off x="152399" y="3048000"/>
            <a:ext cx="3241682" cy="1066800"/>
            <a:chOff x="152399" y="3048000"/>
            <a:chExt cx="3241682" cy="1066800"/>
          </a:xfrm>
        </p:grpSpPr>
        <p:sp>
          <p:nvSpPr>
            <p:cNvPr id="154" name="Google Shape;154;p17"/>
            <p:cNvSpPr/>
            <p:nvPr/>
          </p:nvSpPr>
          <p:spPr>
            <a:xfrm>
              <a:off x="152399" y="3048000"/>
              <a:ext cx="1981201" cy="10668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Calibri"/>
                  <a:ea typeface="Calibri"/>
                  <a:cs typeface="Calibri"/>
                  <a:sym typeface="Calibri"/>
                </a:rPr>
                <a:t>Interpreter</a:t>
              </a:r>
              <a:endParaRPr sz="3200" dirty="0">
                <a:solidFill>
                  <a:schemeClr val="dk1"/>
                </a:solidFill>
                <a:latin typeface="Calibri"/>
                <a:ea typeface="Calibri"/>
                <a:cs typeface="Calibri"/>
                <a:sym typeface="Calibri"/>
              </a:endParaRPr>
            </a:p>
          </p:txBody>
        </p:sp>
        <p:sp>
          <p:nvSpPr>
            <p:cNvPr id="155" name="Google Shape;155;p17"/>
            <p:cNvSpPr/>
            <p:nvPr/>
          </p:nvSpPr>
          <p:spPr>
            <a:xfrm rot="11009716">
              <a:off x="2129767" y="3396288"/>
              <a:ext cx="1264314"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56" name="Google Shape;156;p17"/>
          <p:cNvGrpSpPr/>
          <p:nvPr/>
        </p:nvGrpSpPr>
        <p:grpSpPr>
          <a:xfrm>
            <a:off x="381000" y="4267200"/>
            <a:ext cx="2980039" cy="1600200"/>
            <a:chOff x="381000" y="4267200"/>
            <a:chExt cx="2980039" cy="1600200"/>
          </a:xfrm>
        </p:grpSpPr>
        <p:sp>
          <p:nvSpPr>
            <p:cNvPr id="157" name="Google Shape;157;p17"/>
            <p:cNvSpPr/>
            <p:nvPr/>
          </p:nvSpPr>
          <p:spPr>
            <a:xfrm>
              <a:off x="381000" y="4800600"/>
              <a:ext cx="1600200" cy="10668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Compiler</a:t>
              </a:r>
              <a:endParaRPr sz="3200">
                <a:solidFill>
                  <a:schemeClr val="dk1"/>
                </a:solidFill>
                <a:latin typeface="Calibri"/>
                <a:ea typeface="Calibri"/>
                <a:cs typeface="Calibri"/>
                <a:sym typeface="Calibri"/>
              </a:endParaRPr>
            </a:p>
          </p:txBody>
        </p:sp>
        <p:sp>
          <p:nvSpPr>
            <p:cNvPr id="158" name="Google Shape;158;p17"/>
            <p:cNvSpPr/>
            <p:nvPr/>
          </p:nvSpPr>
          <p:spPr>
            <a:xfrm rot="9498770">
              <a:off x="1945909" y="4503962"/>
              <a:ext cx="1374222"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59" name="Google Shape;159;p17"/>
          <p:cNvGrpSpPr/>
          <p:nvPr/>
        </p:nvGrpSpPr>
        <p:grpSpPr>
          <a:xfrm>
            <a:off x="3200400" y="4264578"/>
            <a:ext cx="1828800" cy="2441022"/>
            <a:chOff x="3200400" y="4264578"/>
            <a:chExt cx="1828800" cy="2441022"/>
          </a:xfrm>
        </p:grpSpPr>
        <p:sp>
          <p:nvSpPr>
            <p:cNvPr id="160" name="Google Shape;160;p17"/>
            <p:cNvSpPr/>
            <p:nvPr/>
          </p:nvSpPr>
          <p:spPr>
            <a:xfrm>
              <a:off x="3200400" y="5638800"/>
              <a:ext cx="1828800" cy="10668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(semantic) Debugger</a:t>
              </a:r>
              <a:endParaRPr sz="3200">
                <a:solidFill>
                  <a:schemeClr val="dk1"/>
                </a:solidFill>
                <a:latin typeface="Calibri"/>
                <a:ea typeface="Calibri"/>
                <a:cs typeface="Calibri"/>
                <a:sym typeface="Calibri"/>
              </a:endParaRPr>
            </a:p>
          </p:txBody>
        </p:sp>
        <p:sp>
          <p:nvSpPr>
            <p:cNvPr id="161" name="Google Shape;161;p17"/>
            <p:cNvSpPr/>
            <p:nvPr/>
          </p:nvSpPr>
          <p:spPr>
            <a:xfrm rot="5400000">
              <a:off x="3490173" y="4709373"/>
              <a:ext cx="1374222"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2" name="Google Shape;162;p17"/>
          <p:cNvGrpSpPr/>
          <p:nvPr/>
        </p:nvGrpSpPr>
        <p:grpSpPr>
          <a:xfrm>
            <a:off x="5867400" y="4029238"/>
            <a:ext cx="2209800" cy="2447762"/>
            <a:chOff x="5867400" y="4029238"/>
            <a:chExt cx="2209800" cy="2447762"/>
          </a:xfrm>
        </p:grpSpPr>
        <p:sp>
          <p:nvSpPr>
            <p:cNvPr id="163" name="Google Shape;163;p17"/>
            <p:cNvSpPr/>
            <p:nvPr/>
          </p:nvSpPr>
          <p:spPr>
            <a:xfrm>
              <a:off x="6324600" y="5410200"/>
              <a:ext cx="1752600" cy="10668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Symbolic execution</a:t>
              </a:r>
              <a:endParaRPr sz="3200">
                <a:solidFill>
                  <a:schemeClr val="dk1"/>
                </a:solidFill>
                <a:latin typeface="Calibri"/>
                <a:ea typeface="Calibri"/>
                <a:cs typeface="Calibri"/>
                <a:sym typeface="Calibri"/>
              </a:endParaRPr>
            </a:p>
          </p:txBody>
        </p:sp>
        <p:sp>
          <p:nvSpPr>
            <p:cNvPr id="164" name="Google Shape;164;p17"/>
            <p:cNvSpPr/>
            <p:nvPr/>
          </p:nvSpPr>
          <p:spPr>
            <a:xfrm rot="4248154">
              <a:off x="5635069" y="4515503"/>
              <a:ext cx="1374222"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5" name="Google Shape;165;p17"/>
          <p:cNvGrpSpPr/>
          <p:nvPr/>
        </p:nvGrpSpPr>
        <p:grpSpPr>
          <a:xfrm>
            <a:off x="6172200" y="3505200"/>
            <a:ext cx="2819400" cy="1066800"/>
            <a:chOff x="6172200" y="3505200"/>
            <a:chExt cx="2819400" cy="1066800"/>
          </a:xfrm>
        </p:grpSpPr>
        <p:sp>
          <p:nvSpPr>
            <p:cNvPr id="166" name="Google Shape;166;p17"/>
            <p:cNvSpPr/>
            <p:nvPr/>
          </p:nvSpPr>
          <p:spPr>
            <a:xfrm>
              <a:off x="7543800" y="3505200"/>
              <a:ext cx="1447800" cy="1066800"/>
            </a:xfrm>
            <a:prstGeom prst="roundRect">
              <a:avLst>
                <a:gd name="adj" fmla="val 16667"/>
              </a:avLst>
            </a:prstGeom>
            <a:solidFill>
              <a:schemeClr val="accent1">
                <a:alpha val="4784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Model checker</a:t>
              </a:r>
              <a:endParaRPr sz="3200">
                <a:solidFill>
                  <a:schemeClr val="dk1"/>
                </a:solidFill>
                <a:latin typeface="Calibri"/>
                <a:ea typeface="Calibri"/>
                <a:cs typeface="Calibri"/>
                <a:sym typeface="Calibri"/>
              </a:endParaRPr>
            </a:p>
          </p:txBody>
        </p:sp>
        <p:sp>
          <p:nvSpPr>
            <p:cNvPr id="167" name="Google Shape;167;p17"/>
            <p:cNvSpPr/>
            <p:nvPr/>
          </p:nvSpPr>
          <p:spPr>
            <a:xfrm>
              <a:off x="6172200" y="3782568"/>
              <a:ext cx="1374222"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8" name="Google Shape;168;p17"/>
          <p:cNvSpPr/>
          <p:nvPr/>
        </p:nvSpPr>
        <p:spPr>
          <a:xfrm>
            <a:off x="2743200" y="3276600"/>
            <a:ext cx="4191000" cy="1524000"/>
          </a:xfrm>
          <a:prstGeom prst="foldedCorner">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Formal Language Definition </a:t>
            </a:r>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(Syntax and Semantics)</a:t>
            </a:r>
            <a:endParaRPr/>
          </a:p>
        </p:txBody>
      </p:sp>
      <p:sp>
        <p:nvSpPr>
          <p:cNvPr id="169" name="Google Shape;16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grpSp>
        <p:nvGrpSpPr>
          <p:cNvPr id="170" name="Google Shape;170;p17"/>
          <p:cNvGrpSpPr/>
          <p:nvPr/>
        </p:nvGrpSpPr>
        <p:grpSpPr>
          <a:xfrm>
            <a:off x="4223543" y="563940"/>
            <a:ext cx="1034257" cy="2941259"/>
            <a:chOff x="4223543" y="563940"/>
            <a:chExt cx="1034257" cy="2941259"/>
          </a:xfrm>
        </p:grpSpPr>
        <p:sp>
          <p:nvSpPr>
            <p:cNvPr id="171" name="Google Shape;171;p17"/>
            <p:cNvSpPr txBox="1"/>
            <p:nvPr/>
          </p:nvSpPr>
          <p:spPr>
            <a:xfrm>
              <a:off x="4223543" y="563940"/>
              <a:ext cx="1034257"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chemeClr val="dk1"/>
                  </a:solidFill>
                  <a:latin typeface="Calibri"/>
                  <a:ea typeface="Calibri"/>
                  <a:cs typeface="Calibri"/>
                  <a:sym typeface="Calibri"/>
                </a:rPr>
                <a:t>…</a:t>
              </a:r>
              <a:endParaRPr/>
            </a:p>
          </p:txBody>
        </p:sp>
        <p:sp>
          <p:nvSpPr>
            <p:cNvPr id="172" name="Google Shape;172;p17"/>
            <p:cNvSpPr/>
            <p:nvPr/>
          </p:nvSpPr>
          <p:spPr>
            <a:xfrm rot="-5400000">
              <a:off x="4014217" y="2538983"/>
              <a:ext cx="1447800" cy="484632"/>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fade">
                                      <p:cBhvr>
                                        <p:cTn id="11" dur="1000"/>
                                        <p:tgtEl>
                                          <p:spTgt spid="15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1000"/>
                                        <p:tgtEl>
                                          <p:spTgt spid="15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9"/>
                                        </p:tgtEl>
                                        <p:attrNameLst>
                                          <p:attrName>style.visibility</p:attrName>
                                        </p:attrNameLst>
                                      </p:cBhvr>
                                      <p:to>
                                        <p:strVal val="visible"/>
                                      </p:to>
                                    </p:set>
                                    <p:animEffect transition="in" filter="fade">
                                      <p:cBhvr>
                                        <p:cTn id="19" dur="1000"/>
                                        <p:tgtEl>
                                          <p:spTgt spid="15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fade">
                                      <p:cBhvr>
                                        <p:cTn id="23" dur="1000"/>
                                        <p:tgtEl>
                                          <p:spTgt spid="16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65"/>
                                        </p:tgtEl>
                                        <p:attrNameLst>
                                          <p:attrName>style.visibility</p:attrName>
                                        </p:attrNameLst>
                                      </p:cBhvr>
                                      <p:to>
                                        <p:strVal val="visible"/>
                                      </p:to>
                                    </p:set>
                                    <p:animEffect transition="in" filter="fade">
                                      <p:cBhvr>
                                        <p:cTn id="27" dur="1000"/>
                                        <p:tgtEl>
                                          <p:spTgt spid="165"/>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fade">
                                      <p:cBhvr>
                                        <p:cTn id="31" dur="1000"/>
                                        <p:tgtEl>
                                          <p:spTgt spid="147"/>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70"/>
                                        </p:tgtEl>
                                        <p:attrNameLst>
                                          <p:attrName>style.visibility</p:attrName>
                                        </p:attrNameLst>
                                      </p:cBhvr>
                                      <p:to>
                                        <p:strVal val="visible"/>
                                      </p:to>
                                    </p:set>
                                    <p:animEffect transition="in" filter="fade">
                                      <p:cBhvr>
                                        <p:cTn id="3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Our Attempt: the K Framework</a:t>
            </a:r>
            <a:br>
              <a:rPr lang="en-US" sz="3959"/>
            </a:br>
            <a:r>
              <a:rPr lang="en-US" sz="3959" u="sng">
                <a:solidFill>
                  <a:schemeClr val="hlink"/>
                </a:solidFill>
                <a:hlinkClick r:id="rId3"/>
              </a:rPr>
              <a:t>http://kframework.org</a:t>
            </a:r>
            <a:r>
              <a:rPr lang="en-US" sz="3959"/>
              <a:t> </a:t>
            </a:r>
            <a:endParaRPr/>
          </a:p>
        </p:txBody>
      </p:sp>
      <p:sp>
        <p:nvSpPr>
          <p:cNvPr id="178" name="Google Shape;178;p18"/>
          <p:cNvSpPr txBox="1">
            <a:spLocks noGrp="1"/>
          </p:cNvSpPr>
          <p:nvPr>
            <p:ph type="body" idx="1"/>
          </p:nvPr>
        </p:nvSpPr>
        <p:spPr>
          <a:xfrm>
            <a:off x="152400" y="1752600"/>
            <a:ext cx="8915400" cy="480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We tried various semantic styles, for ~15y</a:t>
            </a:r>
            <a:endParaRPr/>
          </a:p>
          <a:p>
            <a:pPr marL="742950" lvl="1" indent="-285750" algn="l" rtl="0">
              <a:spcBef>
                <a:spcPts val="560"/>
              </a:spcBef>
              <a:spcAft>
                <a:spcPts val="0"/>
              </a:spcAft>
              <a:buClr>
                <a:schemeClr val="dk1"/>
              </a:buClr>
              <a:buSzPts val="2800"/>
              <a:buChar char="–"/>
            </a:pPr>
            <a:r>
              <a:rPr lang="en-US"/>
              <a:t>Small-/big-step SOS; Evaluation contexts; Abstract machines (CC, CK, CEK, SECD, …); Chemical abstract machine; Axiomatic; Continuations;  Denotational;…</a:t>
            </a:r>
            <a:endParaRPr/>
          </a:p>
          <a:p>
            <a:pPr marL="342900" lvl="0" indent="-342900" algn="l" rtl="0">
              <a:spcBef>
                <a:spcPts val="640"/>
              </a:spcBef>
              <a:spcAft>
                <a:spcPts val="0"/>
              </a:spcAft>
              <a:buClr>
                <a:schemeClr val="dk1"/>
              </a:buClr>
              <a:buSzPts val="3200"/>
              <a:buChar char="•"/>
            </a:pPr>
            <a:r>
              <a:rPr lang="en-US"/>
              <a:t>But each of the above had limitations</a:t>
            </a:r>
            <a:endParaRPr/>
          </a:p>
          <a:p>
            <a:pPr marL="742950" lvl="1" indent="-285750" algn="l" rtl="0">
              <a:spcBef>
                <a:spcPts val="560"/>
              </a:spcBef>
              <a:spcAft>
                <a:spcPts val="0"/>
              </a:spcAft>
              <a:buClr>
                <a:schemeClr val="dk1"/>
              </a:buClr>
              <a:buSzPts val="2800"/>
              <a:buChar char="–"/>
            </a:pPr>
            <a:r>
              <a:rPr lang="en-US"/>
              <a:t>Especially related to modularity, notation, verification</a:t>
            </a:r>
            <a:endParaRPr/>
          </a:p>
          <a:p>
            <a:pPr marL="342900" lvl="0" indent="-342900" algn="l" rtl="0">
              <a:spcBef>
                <a:spcPts val="640"/>
              </a:spcBef>
              <a:spcAft>
                <a:spcPts val="0"/>
              </a:spcAft>
              <a:buClr>
                <a:schemeClr val="dk1"/>
              </a:buClr>
              <a:buSzPts val="3200"/>
              <a:buChar char="•"/>
            </a:pPr>
            <a:r>
              <a:rPr lang="en-US"/>
              <a:t>K framework initially </a:t>
            </a:r>
            <a:r>
              <a:rPr lang="en-US" i="1"/>
              <a:t>engineered</a:t>
            </a:r>
            <a:r>
              <a:rPr lang="en-US"/>
              <a:t>: keep advantages and avoid limitations of various semantic styles</a:t>
            </a:r>
            <a:endParaRPr/>
          </a:p>
          <a:p>
            <a:pPr marL="742950" lvl="1" indent="-285750" algn="l" rtl="0">
              <a:spcBef>
                <a:spcPts val="560"/>
              </a:spcBef>
              <a:spcAft>
                <a:spcPts val="0"/>
              </a:spcAft>
              <a:buClr>
                <a:schemeClr val="dk1"/>
              </a:buClr>
              <a:buSzPts val="2800"/>
              <a:buChar char="–"/>
            </a:pPr>
            <a:r>
              <a:rPr lang="en-US"/>
              <a:t>Then theory came</a:t>
            </a:r>
            <a:endParaRPr/>
          </a:p>
        </p:txBody>
      </p:sp>
      <p:sp>
        <p:nvSpPr>
          <p:cNvPr id="179" name="Google Shape;17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Complete K definition of KernelC</a:t>
            </a:r>
            <a:endParaRPr/>
          </a:p>
        </p:txBody>
      </p:sp>
      <p:grpSp>
        <p:nvGrpSpPr>
          <p:cNvPr id="186" name="Google Shape;186;p19"/>
          <p:cNvGrpSpPr/>
          <p:nvPr/>
        </p:nvGrpSpPr>
        <p:grpSpPr>
          <a:xfrm>
            <a:off x="739781" y="1371600"/>
            <a:ext cx="7658475" cy="5486400"/>
            <a:chOff x="739781" y="1371600"/>
            <a:chExt cx="7658475" cy="5486400"/>
          </a:xfrm>
        </p:grpSpPr>
        <p:pic>
          <p:nvPicPr>
            <p:cNvPr id="187" name="Google Shape;187;p19"/>
            <p:cNvPicPr preferRelativeResize="0"/>
            <p:nvPr/>
          </p:nvPicPr>
          <p:blipFill rotWithShape="1">
            <a:blip r:embed="rId3">
              <a:alphaModFix/>
            </a:blip>
            <a:srcRect/>
            <a:stretch/>
          </p:blipFill>
          <p:spPr>
            <a:xfrm>
              <a:off x="739781" y="1371600"/>
              <a:ext cx="1698619" cy="5486400"/>
            </a:xfrm>
            <a:prstGeom prst="rect">
              <a:avLst/>
            </a:prstGeom>
            <a:noFill/>
            <a:ln>
              <a:noFill/>
            </a:ln>
          </p:spPr>
        </p:pic>
        <p:pic>
          <p:nvPicPr>
            <p:cNvPr id="188" name="Google Shape;188;p19"/>
            <p:cNvPicPr preferRelativeResize="0"/>
            <p:nvPr/>
          </p:nvPicPr>
          <p:blipFill rotWithShape="1">
            <a:blip r:embed="rId4">
              <a:alphaModFix/>
            </a:blip>
            <a:srcRect/>
            <a:stretch/>
          </p:blipFill>
          <p:spPr>
            <a:xfrm>
              <a:off x="3574288" y="1371600"/>
              <a:ext cx="2293112" cy="5103114"/>
            </a:xfrm>
            <a:prstGeom prst="rect">
              <a:avLst/>
            </a:prstGeom>
            <a:noFill/>
            <a:ln>
              <a:noFill/>
            </a:ln>
          </p:spPr>
        </p:pic>
        <p:pic>
          <p:nvPicPr>
            <p:cNvPr id="189" name="Google Shape;189;p19"/>
            <p:cNvPicPr preferRelativeResize="0"/>
            <p:nvPr/>
          </p:nvPicPr>
          <p:blipFill rotWithShape="1">
            <a:blip r:embed="rId5">
              <a:alphaModFix/>
            </a:blip>
            <a:srcRect/>
            <a:stretch/>
          </p:blipFill>
          <p:spPr>
            <a:xfrm>
              <a:off x="6781800" y="1371600"/>
              <a:ext cx="1616456" cy="4990338"/>
            </a:xfrm>
            <a:prstGeom prst="rect">
              <a:avLst/>
            </a:prstGeom>
            <a:noFill/>
            <a:ln>
              <a:noFill/>
            </a:ln>
          </p:spPr>
        </p:pic>
      </p:grpSp>
      <p:sp>
        <p:nvSpPr>
          <p:cNvPr id="190" name="Google Shape;19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Complete K definition of KernelC</a:t>
            </a:r>
            <a:endParaRPr/>
          </a:p>
        </p:txBody>
      </p:sp>
      <p:grpSp>
        <p:nvGrpSpPr>
          <p:cNvPr id="197" name="Google Shape;197;p20"/>
          <p:cNvGrpSpPr/>
          <p:nvPr/>
        </p:nvGrpSpPr>
        <p:grpSpPr>
          <a:xfrm>
            <a:off x="739781" y="1371600"/>
            <a:ext cx="7658475" cy="5486400"/>
            <a:chOff x="739781" y="1371600"/>
            <a:chExt cx="7658475" cy="5486400"/>
          </a:xfrm>
        </p:grpSpPr>
        <p:pic>
          <p:nvPicPr>
            <p:cNvPr id="198" name="Google Shape;198;p20"/>
            <p:cNvPicPr preferRelativeResize="0"/>
            <p:nvPr/>
          </p:nvPicPr>
          <p:blipFill rotWithShape="1">
            <a:blip r:embed="rId3">
              <a:alphaModFix/>
            </a:blip>
            <a:srcRect/>
            <a:stretch/>
          </p:blipFill>
          <p:spPr>
            <a:xfrm>
              <a:off x="739781" y="1371600"/>
              <a:ext cx="1698619" cy="5486400"/>
            </a:xfrm>
            <a:prstGeom prst="rect">
              <a:avLst/>
            </a:prstGeom>
            <a:noFill/>
            <a:ln>
              <a:noFill/>
            </a:ln>
          </p:spPr>
        </p:pic>
        <p:pic>
          <p:nvPicPr>
            <p:cNvPr id="199" name="Google Shape;199;p20"/>
            <p:cNvPicPr preferRelativeResize="0"/>
            <p:nvPr/>
          </p:nvPicPr>
          <p:blipFill rotWithShape="1">
            <a:blip r:embed="rId4">
              <a:alphaModFix/>
            </a:blip>
            <a:srcRect/>
            <a:stretch/>
          </p:blipFill>
          <p:spPr>
            <a:xfrm>
              <a:off x="3574288" y="1371600"/>
              <a:ext cx="2293112" cy="5103114"/>
            </a:xfrm>
            <a:prstGeom prst="rect">
              <a:avLst/>
            </a:prstGeom>
            <a:noFill/>
            <a:ln>
              <a:noFill/>
            </a:ln>
          </p:spPr>
        </p:pic>
        <p:pic>
          <p:nvPicPr>
            <p:cNvPr id="200" name="Google Shape;200;p20"/>
            <p:cNvPicPr preferRelativeResize="0"/>
            <p:nvPr/>
          </p:nvPicPr>
          <p:blipFill rotWithShape="1">
            <a:blip r:embed="rId5">
              <a:alphaModFix/>
            </a:blip>
            <a:srcRect/>
            <a:stretch/>
          </p:blipFill>
          <p:spPr>
            <a:xfrm>
              <a:off x="6781800" y="1371600"/>
              <a:ext cx="1616456" cy="4990338"/>
            </a:xfrm>
            <a:prstGeom prst="rect">
              <a:avLst/>
            </a:prstGeom>
            <a:noFill/>
            <a:ln>
              <a:noFill/>
            </a:ln>
          </p:spPr>
        </p:pic>
      </p:grpSp>
      <p:grpSp>
        <p:nvGrpSpPr>
          <p:cNvPr id="201" name="Google Shape;201;p20"/>
          <p:cNvGrpSpPr/>
          <p:nvPr/>
        </p:nvGrpSpPr>
        <p:grpSpPr>
          <a:xfrm>
            <a:off x="1124712" y="2590800"/>
            <a:ext cx="6723888" cy="1752600"/>
            <a:chOff x="1124712" y="2590800"/>
            <a:chExt cx="6723888" cy="1752600"/>
          </a:xfrm>
        </p:grpSpPr>
        <p:sp>
          <p:nvSpPr>
            <p:cNvPr id="202" name="Google Shape;202;p20"/>
            <p:cNvSpPr/>
            <p:nvPr/>
          </p:nvSpPr>
          <p:spPr>
            <a:xfrm>
              <a:off x="1124712" y="2834640"/>
              <a:ext cx="457200" cy="7620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20"/>
            <p:cNvSpPr/>
            <p:nvPr/>
          </p:nvSpPr>
          <p:spPr>
            <a:xfrm>
              <a:off x="2362200" y="2590800"/>
              <a:ext cx="5486400" cy="1752600"/>
            </a:xfrm>
            <a:prstGeom prst="wedgeRoundRectCallout">
              <a:avLst>
                <a:gd name="adj1" fmla="val -64169"/>
                <a:gd name="adj2" fmla="val -34179"/>
                <a:gd name="adj3" fmla="val 16667"/>
              </a:avLst>
            </a:prstGeom>
            <a:solidFill>
              <a:schemeClr val="lt1"/>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20"/>
            <p:cNvSpPr txBox="1"/>
            <p:nvPr/>
          </p:nvSpPr>
          <p:spPr>
            <a:xfrm>
              <a:off x="2438400" y="2743200"/>
              <a:ext cx="488133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Syntax declared using annotated BNF </a:t>
              </a:r>
              <a:endParaRPr/>
            </a:p>
          </p:txBody>
        </p:sp>
        <p:pic>
          <p:nvPicPr>
            <p:cNvPr id="205" name="Google Shape;205;p20"/>
            <p:cNvPicPr preferRelativeResize="0"/>
            <p:nvPr/>
          </p:nvPicPr>
          <p:blipFill rotWithShape="1">
            <a:blip r:embed="rId6">
              <a:alphaModFix/>
            </a:blip>
            <a:srcRect/>
            <a:stretch/>
          </p:blipFill>
          <p:spPr>
            <a:xfrm>
              <a:off x="2438400" y="3276600"/>
              <a:ext cx="2571750" cy="381000"/>
            </a:xfrm>
            <a:prstGeom prst="rect">
              <a:avLst/>
            </a:prstGeom>
            <a:noFill/>
            <a:ln>
              <a:noFill/>
            </a:ln>
          </p:spPr>
        </p:pic>
        <p:pic>
          <p:nvPicPr>
            <p:cNvPr id="206" name="Google Shape;206;p20"/>
            <p:cNvPicPr preferRelativeResize="0"/>
            <p:nvPr/>
          </p:nvPicPr>
          <p:blipFill rotWithShape="1">
            <a:blip r:embed="rId7">
              <a:alphaModFix/>
            </a:blip>
            <a:srcRect/>
            <a:stretch/>
          </p:blipFill>
          <p:spPr>
            <a:xfrm>
              <a:off x="4775200" y="3657600"/>
              <a:ext cx="2921000" cy="381000"/>
            </a:xfrm>
            <a:prstGeom prst="rect">
              <a:avLst/>
            </a:prstGeom>
            <a:noFill/>
            <a:ln>
              <a:noFill/>
            </a:ln>
          </p:spPr>
        </p:pic>
      </p:grpSp>
      <p:sp>
        <p:nvSpPr>
          <p:cNvPr id="207" name="Google Shape;207;p20"/>
          <p:cNvSpPr txBox="1"/>
          <p:nvPr/>
        </p:nvSpPr>
        <p:spPr>
          <a:xfrm>
            <a:off x="5069958" y="2992213"/>
            <a:ext cx="53340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a:t>
            </a:r>
            <a:endParaRPr/>
          </a:p>
        </p:txBody>
      </p:sp>
      <p:sp>
        <p:nvSpPr>
          <p:cNvPr id="208" name="Google Shape;20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2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Complete K definition of KernelC</a:t>
            </a:r>
            <a:endParaRPr/>
          </a:p>
        </p:txBody>
      </p:sp>
      <p:grpSp>
        <p:nvGrpSpPr>
          <p:cNvPr id="215" name="Google Shape;215;p21"/>
          <p:cNvGrpSpPr/>
          <p:nvPr/>
        </p:nvGrpSpPr>
        <p:grpSpPr>
          <a:xfrm>
            <a:off x="739781" y="1371600"/>
            <a:ext cx="7658475" cy="5486400"/>
            <a:chOff x="739781" y="1371600"/>
            <a:chExt cx="7658475" cy="5486400"/>
          </a:xfrm>
        </p:grpSpPr>
        <p:pic>
          <p:nvPicPr>
            <p:cNvPr id="216" name="Google Shape;216;p21"/>
            <p:cNvPicPr preferRelativeResize="0"/>
            <p:nvPr/>
          </p:nvPicPr>
          <p:blipFill rotWithShape="1">
            <a:blip r:embed="rId3">
              <a:alphaModFix/>
            </a:blip>
            <a:srcRect/>
            <a:stretch/>
          </p:blipFill>
          <p:spPr>
            <a:xfrm>
              <a:off x="739781" y="1371600"/>
              <a:ext cx="1698619" cy="5486400"/>
            </a:xfrm>
            <a:prstGeom prst="rect">
              <a:avLst/>
            </a:prstGeom>
            <a:noFill/>
            <a:ln>
              <a:noFill/>
            </a:ln>
          </p:spPr>
        </p:pic>
        <p:pic>
          <p:nvPicPr>
            <p:cNvPr id="217" name="Google Shape;217;p21"/>
            <p:cNvPicPr preferRelativeResize="0"/>
            <p:nvPr/>
          </p:nvPicPr>
          <p:blipFill rotWithShape="1">
            <a:blip r:embed="rId4">
              <a:alphaModFix/>
            </a:blip>
            <a:srcRect/>
            <a:stretch/>
          </p:blipFill>
          <p:spPr>
            <a:xfrm>
              <a:off x="3574288" y="1371600"/>
              <a:ext cx="2293112" cy="5103114"/>
            </a:xfrm>
            <a:prstGeom prst="rect">
              <a:avLst/>
            </a:prstGeom>
            <a:noFill/>
            <a:ln>
              <a:noFill/>
            </a:ln>
          </p:spPr>
        </p:pic>
        <p:pic>
          <p:nvPicPr>
            <p:cNvPr id="218" name="Google Shape;218;p21"/>
            <p:cNvPicPr preferRelativeResize="0"/>
            <p:nvPr/>
          </p:nvPicPr>
          <p:blipFill rotWithShape="1">
            <a:blip r:embed="rId5">
              <a:alphaModFix/>
            </a:blip>
            <a:srcRect/>
            <a:stretch/>
          </p:blipFill>
          <p:spPr>
            <a:xfrm>
              <a:off x="6781800" y="1371600"/>
              <a:ext cx="1616456" cy="4990338"/>
            </a:xfrm>
            <a:prstGeom prst="rect">
              <a:avLst/>
            </a:prstGeom>
            <a:noFill/>
            <a:ln>
              <a:noFill/>
            </a:ln>
          </p:spPr>
        </p:pic>
      </p:grpSp>
      <p:grpSp>
        <p:nvGrpSpPr>
          <p:cNvPr id="219" name="Google Shape;219;p21"/>
          <p:cNvGrpSpPr/>
          <p:nvPr/>
        </p:nvGrpSpPr>
        <p:grpSpPr>
          <a:xfrm>
            <a:off x="990600" y="1609344"/>
            <a:ext cx="7772400" cy="4562856"/>
            <a:chOff x="990600" y="1609344"/>
            <a:chExt cx="7772400" cy="4562856"/>
          </a:xfrm>
        </p:grpSpPr>
        <p:sp>
          <p:nvSpPr>
            <p:cNvPr id="220" name="Google Shape;220;p21"/>
            <p:cNvSpPr/>
            <p:nvPr/>
          </p:nvSpPr>
          <p:spPr>
            <a:xfrm>
              <a:off x="3657600" y="1609344"/>
              <a:ext cx="1828800" cy="533400"/>
            </a:xfrm>
            <a:prstGeom prst="roundRect">
              <a:avLst>
                <a:gd name="adj" fmla="val 16667"/>
              </a:avLst>
            </a:prstGeom>
            <a:no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21"/>
            <p:cNvSpPr/>
            <p:nvPr/>
          </p:nvSpPr>
          <p:spPr>
            <a:xfrm>
              <a:off x="990600" y="2590800"/>
              <a:ext cx="7772400" cy="3581400"/>
            </a:xfrm>
            <a:prstGeom prst="wedgeRoundRectCallout">
              <a:avLst>
                <a:gd name="adj1" fmla="val -9319"/>
                <a:gd name="adj2" fmla="val -62325"/>
                <a:gd name="adj3" fmla="val 16667"/>
              </a:avLst>
            </a:prstGeom>
            <a:solidFill>
              <a:schemeClr val="lt1"/>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21"/>
            <p:cNvSpPr txBox="1"/>
            <p:nvPr/>
          </p:nvSpPr>
          <p:spPr>
            <a:xfrm>
              <a:off x="1600200" y="2902803"/>
              <a:ext cx="6487225"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Configuration  given as a nested cell structure.</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Leaves can be sets, multisets, lists, maps, or syntax</a:t>
              </a:r>
              <a:endParaRPr/>
            </a:p>
          </p:txBody>
        </p:sp>
        <p:pic>
          <p:nvPicPr>
            <p:cNvPr id="223" name="Google Shape;223;p21"/>
            <p:cNvPicPr preferRelativeResize="0"/>
            <p:nvPr/>
          </p:nvPicPr>
          <p:blipFill rotWithShape="1">
            <a:blip r:embed="rId6">
              <a:alphaModFix/>
            </a:blip>
            <a:srcRect/>
            <a:stretch/>
          </p:blipFill>
          <p:spPr>
            <a:xfrm>
              <a:off x="1066800" y="3823716"/>
              <a:ext cx="7528560" cy="2119884"/>
            </a:xfrm>
            <a:prstGeom prst="rect">
              <a:avLst/>
            </a:prstGeom>
            <a:noFill/>
            <a:ln>
              <a:noFill/>
            </a:ln>
          </p:spPr>
        </p:pic>
      </p:grpSp>
      <p:sp>
        <p:nvSpPr>
          <p:cNvPr id="224" name="Google Shape;22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2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2509</Words>
  <Application>Microsoft Office PowerPoint</Application>
  <PresentationFormat>On-screen Show (4:3)</PresentationFormat>
  <Paragraphs>330</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 Language-Independent Approach To Smart Contract Verification</vt:lpstr>
      <vt:lpstr>Smart Contract Snippet (ERC20) (one of the ~40,000 Ethereum ERC20s)</vt:lpstr>
      <vt:lpstr>Attacks Happened.  Many.</vt:lpstr>
      <vt:lpstr>What Can We Do About It?</vt:lpstr>
      <vt:lpstr>Ideal language framework vision</vt:lpstr>
      <vt:lpstr>Our Attempt: the K Framework http://kframework.org </vt:lpstr>
      <vt:lpstr>Complete K definition of KernelC</vt:lpstr>
      <vt:lpstr>Complete K definition of KernelC</vt:lpstr>
      <vt:lpstr>Complete K definition of KernelC</vt:lpstr>
      <vt:lpstr>Complete K definition of KernelC</vt:lpstr>
      <vt:lpstr>K scales</vt:lpstr>
      <vt:lpstr>Ideal Language Framework Vision [K]</vt:lpstr>
      <vt:lpstr>State-of-the-Art</vt:lpstr>
      <vt:lpstr>What We Want</vt:lpstr>
      <vt:lpstr>Matching Logic</vt:lpstr>
      <vt:lpstr>Matching Logic Models</vt:lpstr>
      <vt:lpstr>Matching Logic Proof System</vt:lpstr>
      <vt:lpstr>Expressiveness</vt:lpstr>
      <vt:lpstr>Reachability Logic (Semantics of K) [LICS’13, RTA’14, RTA’15,OOPLSA’16]</vt:lpstr>
      <vt:lpstr>K = (Best Effort) Implementation of RL</vt:lpstr>
      <vt:lpstr>K framework vision</vt:lpstr>
      <vt:lpstr>KEVM: formal executable semantics of  the Ethereum VM</vt:lpstr>
      <vt:lpstr>What Can We Do with KEVM?</vt:lpstr>
      <vt:lpstr>What Can We Do with KEVM?</vt:lpstr>
      <vt:lpstr>Smart contract verification workflow</vt:lpstr>
      <vt:lpstr>EVM Not Human Readable (among other nuisences)</vt:lpstr>
      <vt:lpstr>  A New Virtual Machine (and Language) for the Blockchain</vt:lpstr>
      <vt:lpstr>K Semantics of Other Blockchain Languages</vt:lpstr>
      <vt:lpstr>Conclusion: This Can Be Done.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Language-Independent Approach To Smart Contract Verification</dc:title>
  <cp:lastModifiedBy>Grigore Rosu</cp:lastModifiedBy>
  <cp:revision>62</cp:revision>
  <dcterms:modified xsi:type="dcterms:W3CDTF">2018-11-05T11:43:43Z</dcterms:modified>
</cp:coreProperties>
</file>