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3"/>
  </p:notesMasterIdLst>
  <p:sldIdLst>
    <p:sldId id="256" r:id="rId2"/>
    <p:sldId id="518" r:id="rId3"/>
    <p:sldId id="257" r:id="rId4"/>
    <p:sldId id="483" r:id="rId5"/>
    <p:sldId id="259" r:id="rId6"/>
    <p:sldId id="258" r:id="rId7"/>
    <p:sldId id="261" r:id="rId8"/>
    <p:sldId id="266" r:id="rId9"/>
    <p:sldId id="267" r:id="rId10"/>
    <p:sldId id="268" r:id="rId11"/>
    <p:sldId id="270" r:id="rId12"/>
    <p:sldId id="271" r:id="rId13"/>
    <p:sldId id="279" r:id="rId14"/>
    <p:sldId id="272" r:id="rId15"/>
    <p:sldId id="273" r:id="rId16"/>
    <p:sldId id="484" r:id="rId17"/>
    <p:sldId id="274" r:id="rId18"/>
    <p:sldId id="275" r:id="rId19"/>
    <p:sldId id="276" r:id="rId20"/>
    <p:sldId id="284" r:id="rId21"/>
    <p:sldId id="485" r:id="rId22"/>
    <p:sldId id="292" r:id="rId23"/>
    <p:sldId id="298" r:id="rId24"/>
    <p:sldId id="487" r:id="rId25"/>
    <p:sldId id="490" r:id="rId26"/>
    <p:sldId id="492" r:id="rId27"/>
    <p:sldId id="491" r:id="rId28"/>
    <p:sldId id="493" r:id="rId29"/>
    <p:sldId id="301" r:id="rId30"/>
    <p:sldId id="494" r:id="rId31"/>
    <p:sldId id="303" r:id="rId32"/>
    <p:sldId id="305" r:id="rId33"/>
    <p:sldId id="302" r:id="rId34"/>
    <p:sldId id="307" r:id="rId35"/>
    <p:sldId id="308" r:id="rId36"/>
    <p:sldId id="309" r:id="rId37"/>
    <p:sldId id="310" r:id="rId38"/>
    <p:sldId id="311" r:id="rId39"/>
    <p:sldId id="312" r:id="rId40"/>
    <p:sldId id="314" r:id="rId41"/>
    <p:sldId id="318" r:id="rId42"/>
    <p:sldId id="495" r:id="rId43"/>
    <p:sldId id="496" r:id="rId44"/>
    <p:sldId id="327" r:id="rId45"/>
    <p:sldId id="328" r:id="rId46"/>
    <p:sldId id="330" r:id="rId47"/>
    <p:sldId id="338" r:id="rId48"/>
    <p:sldId id="497" r:id="rId49"/>
    <p:sldId id="498" r:id="rId50"/>
    <p:sldId id="499" r:id="rId51"/>
    <p:sldId id="340" r:id="rId52"/>
    <p:sldId id="341" r:id="rId53"/>
    <p:sldId id="343" r:id="rId54"/>
    <p:sldId id="510" r:id="rId55"/>
    <p:sldId id="511" r:id="rId56"/>
    <p:sldId id="512" r:id="rId57"/>
    <p:sldId id="513" r:id="rId58"/>
    <p:sldId id="350" r:id="rId59"/>
    <p:sldId id="367" r:id="rId60"/>
    <p:sldId id="368" r:id="rId61"/>
    <p:sldId id="369" r:id="rId62"/>
    <p:sldId id="384" r:id="rId63"/>
    <p:sldId id="500" r:id="rId64"/>
    <p:sldId id="501" r:id="rId65"/>
    <p:sldId id="502" r:id="rId66"/>
    <p:sldId id="380" r:id="rId67"/>
    <p:sldId id="379" r:id="rId68"/>
    <p:sldId id="382" r:id="rId69"/>
    <p:sldId id="385" r:id="rId70"/>
    <p:sldId id="386" r:id="rId71"/>
    <p:sldId id="387" r:id="rId72"/>
    <p:sldId id="388" r:id="rId73"/>
    <p:sldId id="389" r:id="rId74"/>
    <p:sldId id="390" r:id="rId75"/>
    <p:sldId id="392" r:id="rId76"/>
    <p:sldId id="393" r:id="rId77"/>
    <p:sldId id="397" r:id="rId78"/>
    <p:sldId id="404" r:id="rId79"/>
    <p:sldId id="408" r:id="rId80"/>
    <p:sldId id="410" r:id="rId81"/>
    <p:sldId id="412" r:id="rId82"/>
    <p:sldId id="416" r:id="rId83"/>
    <p:sldId id="419" r:id="rId84"/>
    <p:sldId id="503" r:id="rId85"/>
    <p:sldId id="504" r:id="rId86"/>
    <p:sldId id="424" r:id="rId87"/>
    <p:sldId id="463" r:id="rId88"/>
    <p:sldId id="425" r:id="rId89"/>
    <p:sldId id="505" r:id="rId90"/>
    <p:sldId id="465" r:id="rId91"/>
    <p:sldId id="466" r:id="rId92"/>
    <p:sldId id="467" r:id="rId93"/>
    <p:sldId id="468" r:id="rId94"/>
    <p:sldId id="471" r:id="rId95"/>
    <p:sldId id="509" r:id="rId96"/>
    <p:sldId id="507" r:id="rId97"/>
    <p:sldId id="508" r:id="rId98"/>
    <p:sldId id="514" r:id="rId99"/>
    <p:sldId id="515" r:id="rId100"/>
    <p:sldId id="516" r:id="rId101"/>
    <p:sldId id="517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7A809"/>
    <a:srgbClr val="E531B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D6DDB-6220-45CF-96A3-3F588D4C4FC0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C6A3-B280-4167-934F-D3CA61F94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C6A3-B280-4167-934F-D3CA61F941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1A451D-D3F1-4C80-AA76-11B22C43E1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69DC31-46FA-437C-9ECB-B7DDBE442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78DEE0-BD29-4A66-B969-62513FA63C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B9A98-18F3-4B25-B9E1-660D33B820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Notare che e’ una oredred pair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7E8A2-2C73-4CA8-BEB6-19C3D23587E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F1C85-063C-49E1-8DC3-3F308E40E99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4C4CD-9C62-4B1B-81C0-4DC6204E44D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Rileggere bene perche’ si ferma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FD051-C192-49D9-B944-45BADE1AB7C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CDAB0-3A96-423B-89C3-204EB9DB8DE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254BA-738A-4DCA-A280-4BBA7880874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93197-4792-49BB-9BF0-1B2452CDF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CDAB0-3A96-423B-89C3-204EB9DB8DE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9F6A3-53F0-4580-97DC-C5A1B523EE6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4C4CD-9C62-4B1B-81C0-4DC6204E44D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CAAF0-811C-42F5-A5AC-580A7F97372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CAAF0-811C-42F5-A5AC-580A7F97372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5B450-7975-48BF-AAB4-223BC70EAAE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9EEDC-5449-43A4-B104-CE22CFC5300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0CA92-F41D-45D0-8DC9-441F950F6F0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A9D07-38E1-4587-9CDD-78D37946CD3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F01CC-B24D-4904-AC4A-B8254EF7FE9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FB3A1C-45F8-44FD-948D-357DA75114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27023-72DC-4526-8628-A97D3EA60F2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C6A3-B280-4167-934F-D3CA61F9419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C6A3-B280-4167-934F-D3CA61F94196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0DD6A-316B-40A7-9A4A-A9B793EE98B9}" type="slidenum">
              <a:rPr lang="en-US"/>
              <a:pPr/>
              <a:t>77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37298-9CE4-4712-8310-4A8D695BCC71}" type="slidenum">
              <a:rPr lang="en-US"/>
              <a:pPr/>
              <a:t>84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32080-F6FE-4C04-B2D0-B9A95747CA78}" type="slidenum">
              <a:rPr lang="en-US"/>
              <a:pPr/>
              <a:t>85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11F95-E890-4A10-8C5C-2E21B9B21578}" type="slidenum">
              <a:rPr lang="en-US"/>
              <a:pPr/>
              <a:t>87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F5649-0594-4897-ACE5-F67ED984EDE2}" type="slidenum">
              <a:rPr lang="en-US"/>
              <a:pPr/>
              <a:t>89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8E8DD-98CB-437B-A06C-B2319AFF861B}" type="slidenum">
              <a:rPr lang="en-US"/>
              <a:pPr/>
              <a:t>90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3FF3C-59A7-43A5-B2DA-D1F42ED23645}" type="slidenum">
              <a:rPr lang="en-US"/>
              <a:pPr/>
              <a:t>91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679C9C-46BF-4A49-8CF8-ADCB7221BC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2B000-F7EA-47D0-A807-139F67C6FE4D}" type="slidenum">
              <a:rPr lang="en-US"/>
              <a:pPr/>
              <a:t>92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D5CEC-E21E-4B2D-B49D-6AB73A52BBB9}" type="slidenum">
              <a:rPr lang="en-US"/>
              <a:pPr/>
              <a:t>93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D4EBB-F634-47C2-B853-AB91DF09E4AC}" type="slidenum">
              <a:rPr lang="en-US"/>
              <a:pPr/>
              <a:t>94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7E9A2A-1D94-435D-AB7C-630A234C54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FB08BD-265E-44CA-A9BB-F8F26627E7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29E9B-B87D-4369-A6BA-B1CD4A4D19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B0767-1BCA-4145-993B-24EEA51BEB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Il per e’ min compongo con min e confronto con max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A04F1-1599-4CA9-B2AE-C300882FD322}" type="slidenum">
              <a:rPr lang="it-IT"/>
              <a:pPr/>
              <a:t>16</a:t>
            </a:fld>
            <a:endParaRPr lang="it-IT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0B560C-2972-4BF1-B662-30DCD3F2DF9D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Il per e’ min compongo con min e confronto con max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F9FA-1F9F-4E1C-BE6D-2320F36B5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49B0-F3B1-4999-95B7-73AE4207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451A-5F68-4DF7-AA1C-5B8C0635C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992D1-6EF8-48E2-98C1-7FD01AF3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temporal preferences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Brent Venable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83868"/>
            <a:ext cx="219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University of </a:t>
            </a:r>
            <a:r>
              <a:rPr lang="en-US" b="1" dirty="0" err="1" smtClean="0">
                <a:solidFill>
                  <a:schemeClr val="bg1"/>
                </a:solidFill>
              </a:rPr>
              <a:t>Padova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          Italy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0149"/>
            <a:ext cx="2209800" cy="230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175"/>
            <a:ext cx="9372600" cy="1139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900" dirty="0" smtClean="0"/>
              <a:t>The </a:t>
            </a:r>
            <a:r>
              <a:rPr lang="en-US" sz="4900" dirty="0"/>
              <a:t>c</a:t>
            </a:r>
            <a:r>
              <a:rPr lang="en-US" sz="4900" dirty="0" smtClean="0"/>
              <a:t>-</a:t>
            </a:r>
            <a:r>
              <a:rPr lang="en-US" sz="4900" dirty="0" err="1" smtClean="0"/>
              <a:t>semiring</a:t>
            </a:r>
            <a:r>
              <a:rPr lang="en-US" sz="4900" dirty="0" smtClean="0"/>
              <a:t> framework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800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               </a:t>
            </a:r>
            <a:endParaRPr lang="en-US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5410200"/>
          </a:xfrm>
        </p:spPr>
        <p:txBody>
          <a:bodyPr/>
          <a:lstStyle/>
          <a:p>
            <a:r>
              <a:rPr lang="en-US" sz="2800" dirty="0" smtClean="0">
                <a:solidFill>
                  <a:srgbClr val="FF6600"/>
                </a:solidFill>
              </a:rPr>
              <a:t>Variables</a:t>
            </a:r>
            <a:r>
              <a:rPr lang="en-US" sz="2800" dirty="0" smtClean="0"/>
              <a:t> </a:t>
            </a:r>
            <a:r>
              <a:rPr lang="en-US" sz="2800" i="1" dirty="0" smtClean="0"/>
              <a:t>{X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,…,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}=X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Domains </a:t>
            </a:r>
            <a:r>
              <a:rPr lang="en-US" sz="2800" i="1" dirty="0" smtClean="0"/>
              <a:t>{D(X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),…,D(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)}=D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C-</a:t>
            </a:r>
            <a:r>
              <a:rPr lang="en-US" sz="2800" dirty="0" err="1" smtClean="0">
                <a:solidFill>
                  <a:srgbClr val="FF6600"/>
                </a:solidFill>
              </a:rPr>
              <a:t>semiring</a:t>
            </a:r>
            <a:r>
              <a:rPr lang="en-US" sz="2800" dirty="0" smtClean="0"/>
              <a:t> </a:t>
            </a:r>
            <a:r>
              <a:rPr lang="en-US" sz="2800" i="1" dirty="0" smtClean="0"/>
              <a:t>&lt;A,+,x,</a:t>
            </a:r>
            <a:r>
              <a:rPr lang="en-US" sz="2800" b="1" i="1" dirty="0" smtClean="0"/>
              <a:t>0</a:t>
            </a:r>
            <a:r>
              <a:rPr lang="en-US" sz="2800" i="1" dirty="0" smtClean="0"/>
              <a:t>,</a:t>
            </a:r>
            <a:r>
              <a:rPr lang="en-US" sz="2800" b="1" i="1" dirty="0" smtClean="0"/>
              <a:t>1</a:t>
            </a:r>
            <a:r>
              <a:rPr lang="en-US" sz="2800" i="1" dirty="0" smtClean="0"/>
              <a:t>&gt;:</a:t>
            </a:r>
          </a:p>
          <a:p>
            <a:pPr marL="669925" lvl="1" indent="-325438"/>
            <a:r>
              <a:rPr lang="en-US" sz="2400" b="1" dirty="0" smtClean="0"/>
              <a:t>A </a:t>
            </a:r>
            <a:r>
              <a:rPr lang="en-US" sz="2400" dirty="0" smtClean="0"/>
              <a:t>set of preferences</a:t>
            </a:r>
          </a:p>
          <a:p>
            <a:pPr marL="669925" lvl="1" indent="-325438"/>
            <a:r>
              <a:rPr lang="en-US" sz="2400" b="1" dirty="0" smtClean="0">
                <a:solidFill>
                  <a:schemeClr val="folHlink"/>
                </a:solidFill>
              </a:rPr>
              <a:t>+</a:t>
            </a:r>
            <a:r>
              <a:rPr lang="en-US" sz="2400" dirty="0" smtClean="0"/>
              <a:t> additive operator, inducing the ordering: </a:t>
            </a:r>
            <a:r>
              <a:rPr lang="en-US" sz="2400" b="1" dirty="0" err="1" smtClean="0">
                <a:solidFill>
                  <a:srgbClr val="FF6600"/>
                </a:solidFill>
              </a:rPr>
              <a:t>a</a:t>
            </a:r>
            <a:r>
              <a:rPr lang="en-US" sz="2400" b="1" dirty="0" err="1" smtClean="0">
                <a:solidFill>
                  <a:srgbClr val="FF6600"/>
                </a:solidFill>
                <a:cs typeface="Arial" pitchFamily="34" charset="0"/>
              </a:rPr>
              <a:t>≥b</a:t>
            </a: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cs typeface="Arial" pitchFamily="34" charset="0"/>
              </a:rPr>
              <a:t>iff</a:t>
            </a:r>
            <a:r>
              <a:rPr lang="en-US" sz="2400" b="1" dirty="0" smtClean="0">
                <a:solidFill>
                  <a:schemeClr val="folHlink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folHlink"/>
                </a:solidFill>
                <a:cs typeface="Arial" pitchFamily="34" charset="0"/>
              </a:rPr>
              <a:t>a+b</a:t>
            </a:r>
            <a:r>
              <a:rPr lang="en-US" sz="2400" b="1" dirty="0" smtClean="0">
                <a:solidFill>
                  <a:schemeClr val="folHlink"/>
                </a:solidFill>
                <a:cs typeface="Arial" pitchFamily="34" charset="0"/>
              </a:rPr>
              <a:t>=a</a:t>
            </a:r>
            <a:r>
              <a:rPr lang="en-US" sz="2400" dirty="0" smtClean="0"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cs typeface="Arial" pitchFamily="34" charset="0"/>
              </a:rPr>
              <a:t>idempotent</a:t>
            </a:r>
            <a:r>
              <a:rPr lang="en-US" sz="2400" dirty="0" smtClean="0">
                <a:cs typeface="Arial" pitchFamily="34" charset="0"/>
              </a:rPr>
              <a:t>, commutative, associative, unit element 0);</a:t>
            </a:r>
          </a:p>
          <a:p>
            <a:pPr marL="669925" lvl="1" indent="-325438"/>
            <a:r>
              <a:rPr lang="en-US" sz="2400" b="1" dirty="0" smtClean="0">
                <a:solidFill>
                  <a:schemeClr val="folHlink"/>
                </a:solidFill>
                <a:cs typeface="Arial" pitchFamily="34" charset="0"/>
              </a:rPr>
              <a:t>x</a:t>
            </a:r>
            <a:r>
              <a:rPr lang="en-US" sz="2400" dirty="0" smtClean="0">
                <a:cs typeface="Arial" pitchFamily="34" charset="0"/>
              </a:rPr>
              <a:t> multiplicative operator: combines preferences (</a:t>
            </a:r>
            <a:r>
              <a:rPr lang="en-US" sz="2400" dirty="0" smtClean="0">
                <a:solidFill>
                  <a:schemeClr val="accent1"/>
                </a:solidFill>
                <a:cs typeface="Arial" pitchFamily="34" charset="0"/>
              </a:rPr>
              <a:t>commutative</a:t>
            </a:r>
            <a:r>
              <a:rPr lang="en-US" sz="2400" dirty="0" smtClean="0">
                <a:cs typeface="Arial" pitchFamily="34" charset="0"/>
              </a:rPr>
              <a:t>, associative, unit element 1, absorbing element 0)</a:t>
            </a:r>
          </a:p>
          <a:p>
            <a:pPr marL="669925" lvl="1" indent="-325438"/>
            <a:r>
              <a:rPr lang="en-US" sz="2400" b="1" dirty="0" smtClean="0"/>
              <a:t>0</a:t>
            </a:r>
            <a:r>
              <a:rPr lang="en-US" sz="2400" dirty="0" smtClean="0"/>
              <a:t>,</a:t>
            </a:r>
            <a:r>
              <a:rPr lang="en-US" sz="2400" b="1" dirty="0" smtClean="0"/>
              <a:t>1</a:t>
            </a:r>
            <a:r>
              <a:rPr lang="en-US" sz="2400" dirty="0" smtClean="0"/>
              <a:t> respect. bottom and top element</a:t>
            </a:r>
          </a:p>
          <a:p>
            <a:pPr marL="669925" lvl="1" indent="-325438"/>
            <a:r>
              <a:rPr lang="en-US" sz="2400" dirty="0" smtClean="0"/>
              <a:t>x distributes over +</a:t>
            </a:r>
            <a:endParaRPr lang="en-US" sz="2400" dirty="0" smtClean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 </a:t>
            </a:r>
            <a:endParaRPr lang="en-US" sz="2800" dirty="0" smtClean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3246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Bistarelli</a:t>
            </a:r>
            <a:r>
              <a:rPr lang="en-US" b="1" dirty="0" smtClean="0">
                <a:latin typeface="Garamond" pitchFamily="18" charset="0"/>
              </a:rPr>
              <a:t>, </a:t>
            </a:r>
            <a:r>
              <a:rPr lang="en-US" b="1" dirty="0" err="1" smtClean="0">
                <a:latin typeface="Garamond" pitchFamily="18" charset="0"/>
              </a:rPr>
              <a:t>Montanari</a:t>
            </a:r>
            <a:r>
              <a:rPr lang="en-US" b="1" dirty="0" smtClean="0">
                <a:latin typeface="Garamond" pitchFamily="18" charset="0"/>
              </a:rPr>
              <a:t>, Rossi 1997]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mmapunti.png"/>
          <p:cNvPicPr>
            <a:picLocks noChangeAspect="1"/>
          </p:cNvPicPr>
          <p:nvPr/>
        </p:nvPicPr>
        <p:blipFill>
          <a:blip r:embed="rId2"/>
          <a:srcRect l="20000" t="1087" r="20000" b="17392"/>
          <a:stretch>
            <a:fillRect/>
          </a:stretch>
        </p:blipFill>
        <p:spPr>
          <a:xfrm>
            <a:off x="0" y="41275"/>
            <a:ext cx="9144000" cy="681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s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4560"/>
          </a:xfrm>
        </p:spPr>
      </p:pic>
      <p:sp>
        <p:nvSpPr>
          <p:cNvPr id="5" name="TextBox 4"/>
          <p:cNvSpPr txBox="1"/>
          <p:nvPr/>
        </p:nvSpPr>
        <p:spPr>
          <a:xfrm>
            <a:off x="505487" y="6172200"/>
            <a:ext cx="7957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…it’s </a:t>
            </a:r>
            <a:r>
              <a:rPr lang="en-US" sz="3600" dirty="0" smtClean="0"/>
              <a:t>probably time for </a:t>
            </a:r>
            <a:r>
              <a:rPr lang="en-US" sz="3600" dirty="0" err="1" smtClean="0"/>
              <a:t>TIMEs’</a:t>
            </a:r>
            <a:r>
              <a:rPr lang="en-US" sz="3600" dirty="0" smtClean="0"/>
              <a:t> coffee time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5575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Soft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Soft constraint</a:t>
            </a:r>
            <a:r>
              <a:rPr lang="en-US" dirty="0" smtClean="0"/>
              <a:t>: a pair c=&lt;</a:t>
            </a:r>
            <a:r>
              <a:rPr lang="en-US" dirty="0" err="1" smtClean="0"/>
              <a:t>f,con</a:t>
            </a:r>
            <a:r>
              <a:rPr lang="en-US" dirty="0" smtClean="0"/>
              <a:t>&gt; where:</a:t>
            </a:r>
          </a:p>
          <a:p>
            <a:pPr lvl="1"/>
            <a:r>
              <a:rPr lang="en-US" dirty="0" smtClean="0"/>
              <a:t>Scope: con={X</a:t>
            </a:r>
            <a:r>
              <a:rPr lang="en-US" baseline="30000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dirty="0" err="1" smtClean="0"/>
              <a:t>X</a:t>
            </a:r>
            <a:r>
              <a:rPr lang="en-US" baseline="30000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} subset of X</a:t>
            </a:r>
          </a:p>
          <a:p>
            <a:pPr lvl="1"/>
            <a:r>
              <a:rPr lang="en-US" dirty="0" smtClean="0"/>
              <a:t>Preference function :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 </a:t>
            </a:r>
            <a:r>
              <a:rPr lang="en-US" i="1" dirty="0" smtClean="0"/>
              <a:t>f:    D(X</a:t>
            </a:r>
            <a:r>
              <a:rPr lang="en-US" i="1" baseline="30000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)x…</a:t>
            </a:r>
            <a:r>
              <a:rPr lang="en-US" i="1" dirty="0" err="1" smtClean="0"/>
              <a:t>xD</a:t>
            </a:r>
            <a:r>
              <a:rPr lang="en-US" i="1" dirty="0" smtClean="0"/>
              <a:t>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 </a:t>
            </a:r>
            <a:r>
              <a:rPr lang="en-US" i="1" dirty="0" smtClean="0">
                <a:cs typeface="Arial" pitchFamily="34" charset="0"/>
              </a:rPr>
              <a:t>→ A</a:t>
            </a:r>
          </a:p>
          <a:p>
            <a:pPr lvl="1">
              <a:buFont typeface="Wingdings" pitchFamily="2" charset="2"/>
              <a:buNone/>
            </a:pPr>
            <a:r>
              <a:rPr lang="en-US" i="1" dirty="0" smtClean="0">
                <a:solidFill>
                  <a:srgbClr val="FF6600"/>
                </a:solidFill>
                <a:cs typeface="Arial" pitchFamily="34" charset="0"/>
              </a:rPr>
              <a:t>            </a:t>
            </a:r>
            <a:r>
              <a:rPr lang="en-US" i="1" dirty="0" err="1" smtClean="0">
                <a:solidFill>
                  <a:srgbClr val="FF6600"/>
                </a:solidFill>
                <a:cs typeface="Arial" pitchFamily="34" charset="0"/>
              </a:rPr>
              <a:t>tuple</a:t>
            </a:r>
            <a:r>
              <a:rPr lang="en-US" i="1" dirty="0" smtClean="0">
                <a:solidFill>
                  <a:srgbClr val="FF6600"/>
                </a:solidFill>
                <a:cs typeface="Arial" pitchFamily="34" charset="0"/>
              </a:rPr>
              <a:t>   </a:t>
            </a:r>
            <a:r>
              <a:rPr lang="en-US" i="1" dirty="0" smtClean="0">
                <a:cs typeface="Arial" pitchFamily="34" charset="0"/>
              </a:rPr>
              <a:t>(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r>
              <a:rPr lang="en-US" dirty="0" smtClean="0">
                <a:cs typeface="Arial" pitchFamily="34" charset="0"/>
              </a:rPr>
              <a:t>→ p  </a:t>
            </a:r>
            <a:r>
              <a:rPr lang="en-US" i="1" dirty="0" smtClean="0">
                <a:solidFill>
                  <a:srgbClr val="FF6600"/>
                </a:solidFill>
                <a:cs typeface="Arial" pitchFamily="34" charset="0"/>
              </a:rPr>
              <a:t>preference</a:t>
            </a:r>
          </a:p>
          <a:p>
            <a:r>
              <a:rPr lang="en-US" dirty="0" smtClean="0">
                <a:solidFill>
                  <a:srgbClr val="FF6600"/>
                </a:solidFill>
                <a:cs typeface="Arial" pitchFamily="34" charset="0"/>
              </a:rPr>
              <a:t>Hard constraint</a:t>
            </a:r>
            <a:r>
              <a:rPr lang="en-US" dirty="0" smtClean="0">
                <a:cs typeface="Arial" pitchFamily="34" charset="0"/>
              </a:rPr>
              <a:t>: a soft constraint where for each </a:t>
            </a:r>
            <a:r>
              <a:rPr lang="en-US" dirty="0" err="1" smtClean="0">
                <a:cs typeface="Arial" pitchFamily="34" charset="0"/>
              </a:rPr>
              <a:t>tuple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endParaRPr lang="en-US" dirty="0" smtClean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i="1" dirty="0" smtClean="0">
                <a:cs typeface="Arial" pitchFamily="34" charset="0"/>
              </a:rPr>
              <a:t>    f (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)=1   the </a:t>
            </a:r>
            <a:r>
              <a:rPr lang="en-US" dirty="0" err="1" smtClean="0"/>
              <a:t>tuple</a:t>
            </a:r>
            <a:r>
              <a:rPr lang="en-US" dirty="0" smtClean="0"/>
              <a:t> is allowed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f </a:t>
            </a:r>
            <a:r>
              <a:rPr lang="en-US" i="1" dirty="0" smtClean="0">
                <a:cs typeface="Arial" pitchFamily="34" charset="0"/>
              </a:rPr>
              <a:t>(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)=0   the </a:t>
            </a:r>
            <a:r>
              <a:rPr lang="en-US" dirty="0" err="1" smtClean="0"/>
              <a:t>tuple</a:t>
            </a:r>
            <a:r>
              <a:rPr lang="en-US" dirty="0" smtClean="0"/>
              <a:t> is forbidden</a:t>
            </a:r>
            <a:r>
              <a:rPr lang="en-US" i="1" dirty="0" smtClean="0">
                <a:cs typeface="Arial" pitchFamily="34" charset="0"/>
              </a:rPr>
              <a:t> </a:t>
            </a:r>
          </a:p>
          <a:p>
            <a:endParaRPr lang="en-US" i="1" baseline="-25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2">
                    <a:satMod val="130000"/>
                  </a:schemeClr>
                </a:solidFill>
              </a:rPr>
              <a:t>Complete assignments and their evaluation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Complete assignment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/>
              <a:t>one value for each variable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Global evaluation</a:t>
            </a:r>
            <a:r>
              <a:rPr lang="en-US" dirty="0" smtClean="0"/>
              <a:t>: preference associated to a complete assignment </a:t>
            </a:r>
          </a:p>
          <a:p>
            <a:r>
              <a:rPr lang="en-US" dirty="0" smtClean="0"/>
              <a:t>How to obtain a global evaluation? 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FF6600"/>
                </a:solidFill>
              </a:rPr>
              <a:t>combining</a:t>
            </a:r>
            <a:r>
              <a:rPr lang="en-US" dirty="0" smtClean="0"/>
              <a:t> (via x) the preferences of the partial assignments given by the constraints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Solution ordering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soft CSP induces an ordering over the solutions, from the ordering of the </a:t>
            </a:r>
            <a:r>
              <a:rPr lang="en-US" dirty="0" err="1" smtClean="0"/>
              <a:t>semiring</a:t>
            </a:r>
            <a:endParaRPr lang="en-US" dirty="0" smtClean="0"/>
          </a:p>
          <a:p>
            <a:r>
              <a:rPr lang="en-US" dirty="0" smtClean="0"/>
              <a:t>Totally ordered </a:t>
            </a:r>
            <a:r>
              <a:rPr lang="en-US" dirty="0" err="1" smtClean="0"/>
              <a:t>semiring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6600"/>
                </a:solidFill>
                <a:sym typeface="Wingdings" pitchFamily="2" charset="2"/>
              </a:rPr>
              <a:t>total order </a:t>
            </a:r>
            <a:r>
              <a:rPr lang="en-US" dirty="0" smtClean="0">
                <a:sym typeface="Wingdings" pitchFamily="2" charset="2"/>
              </a:rPr>
              <a:t>over solutions (possibly with ties) </a:t>
            </a:r>
          </a:p>
          <a:p>
            <a:r>
              <a:rPr lang="en-US" dirty="0" smtClean="0">
                <a:sym typeface="Wingdings" pitchFamily="2" charset="2"/>
              </a:rPr>
              <a:t>Partially ordered </a:t>
            </a:r>
            <a:r>
              <a:rPr lang="en-US" dirty="0" err="1" smtClean="0">
                <a:sym typeface="Wingdings" pitchFamily="2" charset="2"/>
              </a:rPr>
              <a:t>semiring</a:t>
            </a:r>
            <a:r>
              <a:rPr lang="en-US" dirty="0" smtClean="0">
                <a:sym typeface="Wingdings" pitchFamily="2" charset="2"/>
              </a:rPr>
              <a:t>  </a:t>
            </a:r>
            <a:r>
              <a:rPr lang="en-US" dirty="0" smtClean="0">
                <a:solidFill>
                  <a:srgbClr val="FF6600"/>
                </a:solidFill>
                <a:sym typeface="Wingdings" pitchFamily="2" charset="2"/>
              </a:rPr>
              <a:t>partial </a:t>
            </a:r>
            <a:r>
              <a:rPr lang="en-US" dirty="0" smtClean="0">
                <a:solidFill>
                  <a:srgbClr val="FF6600"/>
                </a:solidFill>
              </a:rPr>
              <a:t>order </a:t>
            </a:r>
            <a:r>
              <a:rPr lang="en-US" dirty="0" smtClean="0"/>
              <a:t>over solutions  (possibly with ties)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Any ordering can be obtained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7975"/>
            <a:ext cx="9372600" cy="1139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Fuzzy constraint problems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 smtClean="0"/>
              <a:t>c-</a:t>
            </a:r>
            <a:r>
              <a:rPr lang="en-US" sz="2800" i="1" dirty="0" err="1" smtClean="0"/>
              <a:t>semiring</a:t>
            </a:r>
            <a:r>
              <a:rPr lang="en-US" sz="2800" i="1" dirty="0" smtClean="0"/>
              <a:t> : &lt;A = </a:t>
            </a:r>
            <a:r>
              <a:rPr lang="en-US" sz="2800" i="1" dirty="0" smtClean="0">
                <a:solidFill>
                  <a:schemeClr val="tx2"/>
                </a:solidFill>
              </a:rPr>
              <a:t>[0,1]</a:t>
            </a:r>
            <a:r>
              <a:rPr lang="en-US" sz="2800" i="1" dirty="0" smtClean="0"/>
              <a:t>,+ = </a:t>
            </a:r>
            <a:r>
              <a:rPr lang="en-US" sz="2800" i="1" dirty="0" err="1" smtClean="0">
                <a:solidFill>
                  <a:schemeClr val="tx2"/>
                </a:solidFill>
              </a:rPr>
              <a:t>max</a:t>
            </a:r>
            <a:r>
              <a:rPr lang="en-US" sz="2800" i="1" dirty="0" err="1" smtClean="0"/>
              <a:t>,x</a:t>
            </a:r>
            <a:r>
              <a:rPr lang="en-US" sz="2800" i="1" dirty="0" smtClean="0"/>
              <a:t> = </a:t>
            </a:r>
            <a:r>
              <a:rPr lang="en-US" sz="2800" i="1" dirty="0" smtClean="0">
                <a:solidFill>
                  <a:schemeClr val="tx2"/>
                </a:solidFill>
              </a:rPr>
              <a:t>min</a:t>
            </a:r>
            <a:r>
              <a:rPr lang="en-US" sz="2800" i="1" dirty="0" smtClean="0"/>
              <a:t>,</a:t>
            </a:r>
            <a:r>
              <a:rPr lang="en-US" sz="2800" b="1" i="1" dirty="0" smtClean="0"/>
              <a:t>0 </a:t>
            </a:r>
            <a:r>
              <a:rPr lang="en-US" sz="2800" i="1" dirty="0" smtClean="0"/>
              <a:t>= </a:t>
            </a:r>
            <a:r>
              <a:rPr lang="en-US" sz="2800" i="1" dirty="0" smtClean="0">
                <a:solidFill>
                  <a:schemeClr val="tx2"/>
                </a:solidFill>
              </a:rPr>
              <a:t>0</a:t>
            </a:r>
            <a:r>
              <a:rPr lang="en-US" sz="2800" i="1" dirty="0" smtClean="0"/>
              <a:t>,</a:t>
            </a:r>
            <a:r>
              <a:rPr lang="en-US" sz="2800" b="1" i="1" dirty="0" smtClean="0"/>
              <a:t>1</a:t>
            </a:r>
            <a:r>
              <a:rPr lang="en-US" sz="2800" i="1" dirty="0" smtClean="0"/>
              <a:t> = </a:t>
            </a:r>
            <a:r>
              <a:rPr lang="en-US" sz="2800" i="1" dirty="0" smtClean="0">
                <a:solidFill>
                  <a:schemeClr val="tx2"/>
                </a:solidFill>
              </a:rPr>
              <a:t>1</a:t>
            </a:r>
            <a:r>
              <a:rPr lang="en-US" sz="2800" i="1" dirty="0" smtClean="0"/>
              <a:t>&gt;: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Preferences between 0 and 1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Higher values denote better preferences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0 is the worst preference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1 is the best preference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Combination is taking the smallest value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FF6600"/>
                </a:solidFill>
              </a:rPr>
              <a:t> </a:t>
            </a:r>
            <a:r>
              <a:rPr lang="en-US" sz="2600" dirty="0" smtClean="0">
                <a:solidFill>
                  <a:srgbClr val="FF6600"/>
                </a:solidFill>
                <a:sym typeface="Wingdings" pitchFamily="2" charset="2"/>
              </a:rPr>
              <a:t> optimization criterion = maximize the minimum preference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>
              <a:solidFill>
                <a:srgbClr val="FF660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ym typeface="Wingdings" pitchFamily="2" charset="2"/>
              </a:rPr>
              <a:t>    Pessimistic approach, useful in critical application (</a:t>
            </a:r>
            <a:r>
              <a:rPr lang="en-US" sz="2600" dirty="0" err="1" smtClean="0">
                <a:sym typeface="Wingdings" pitchFamily="2" charset="2"/>
              </a:rPr>
              <a:t>eg</a:t>
            </a:r>
            <a:r>
              <a:rPr lang="en-US" sz="2600" dirty="0" smtClean="0">
                <a:sym typeface="Wingdings" pitchFamily="2" charset="2"/>
              </a:rPr>
              <a:t>.,   space and medical settings)</a:t>
            </a:r>
            <a:endParaRPr lang="en-US" sz="2600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63703" y="6336268"/>
            <a:ext cx="24516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Schiex</a:t>
            </a:r>
            <a:r>
              <a:rPr lang="en-US" b="1" dirty="0" smtClean="0">
                <a:latin typeface="Garamond" pitchFamily="18" charset="0"/>
              </a:rPr>
              <a:t> 92</a:t>
            </a:r>
            <a:r>
              <a:rPr lang="en-US" b="1" dirty="0">
                <a:latin typeface="Garamond" pitchFamily="18" charset="0"/>
              </a:rPr>
              <a:t>, </a:t>
            </a:r>
            <a:r>
              <a:rPr lang="en-US" b="1" dirty="0" err="1">
                <a:latin typeface="Garamond" pitchFamily="18" charset="0"/>
              </a:rPr>
              <a:t>Ruttkay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94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228600"/>
            <a:ext cx="8686800" cy="1311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2">
                    <a:satMod val="130000"/>
                  </a:schemeClr>
                </a:solidFill>
              </a:rPr>
              <a:t>Example of fuzzy SCSP</a:t>
            </a:r>
            <a:endParaRPr lang="en-US" sz="3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4090987"/>
            <a:ext cx="1243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12 pm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endParaRPr lang="en-US">
              <a:latin typeface="Gill Sans MT" pitchFamily="34" charset="0"/>
            </a:endParaRPr>
          </a:p>
          <a:p>
            <a:pPr eaLnBrk="0" hangingPunct="0"/>
            <a:r>
              <a:rPr lang="en-US">
                <a:latin typeface="Gill Sans MT" pitchFamily="34" charset="0"/>
              </a:rPr>
              <a:t>1 pm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endParaRPr lang="en-US">
              <a:latin typeface="Gill Sans MT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57600" y="4090987"/>
            <a:ext cx="119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2 pm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endParaRPr lang="en-US">
              <a:latin typeface="Gill Sans MT" pitchFamily="34" charset="0"/>
            </a:endParaRPr>
          </a:p>
          <a:p>
            <a:pPr eaLnBrk="0" hangingPunct="0"/>
            <a:r>
              <a:rPr lang="en-US">
                <a:latin typeface="Gill Sans MT" pitchFamily="34" charset="0"/>
              </a:rPr>
              <a:t> 3 pm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endParaRPr lang="en-US">
              <a:latin typeface="Gill Sans MT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4548187"/>
            <a:ext cx="4357688" cy="1624013"/>
            <a:chOff x="1680" y="2088"/>
            <a:chExt cx="2745" cy="1023"/>
          </a:xfrm>
        </p:grpSpPr>
        <p:sp>
          <p:nvSpPr>
            <p:cNvPr id="18472" name="Oval 6"/>
            <p:cNvSpPr>
              <a:spLocks noChangeArrowheads="1"/>
            </p:cNvSpPr>
            <p:nvPr/>
          </p:nvSpPr>
          <p:spPr bwMode="auto">
            <a:xfrm>
              <a:off x="1680" y="2088"/>
              <a:ext cx="576" cy="528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Gill Sans MT" pitchFamily="34" charset="0"/>
                </a:rPr>
                <a:t>Lunch </a:t>
              </a:r>
            </a:p>
          </p:txBody>
        </p:sp>
        <p:sp>
          <p:nvSpPr>
            <p:cNvPr id="18473" name="Oval 7"/>
            <p:cNvSpPr>
              <a:spLocks noChangeArrowheads="1"/>
            </p:cNvSpPr>
            <p:nvPr/>
          </p:nvSpPr>
          <p:spPr bwMode="auto">
            <a:xfrm>
              <a:off x="3408" y="2088"/>
              <a:ext cx="576" cy="528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Gill Sans MT" pitchFamily="34" charset="0"/>
                </a:rPr>
                <a:t>Swim</a:t>
              </a:r>
            </a:p>
          </p:txBody>
        </p:sp>
        <p:sp>
          <p:nvSpPr>
            <p:cNvPr id="18474" name="Line 8"/>
            <p:cNvSpPr>
              <a:spLocks noChangeShapeType="1"/>
            </p:cNvSpPr>
            <p:nvPr/>
          </p:nvSpPr>
          <p:spPr bwMode="auto">
            <a:xfrm>
              <a:off x="2256" y="2352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9"/>
            <p:cNvSpPr txBox="1">
              <a:spLocks noChangeArrowheads="1"/>
            </p:cNvSpPr>
            <p:nvPr/>
          </p:nvSpPr>
          <p:spPr bwMode="auto">
            <a:xfrm>
              <a:off x="1776" y="2880"/>
              <a:ext cx="1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(12 pm, 3 pm)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1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18476" name="Text Box 10"/>
            <p:cNvSpPr txBox="1">
              <a:spLocks noChangeArrowheads="1"/>
            </p:cNvSpPr>
            <p:nvPr/>
          </p:nvSpPr>
          <p:spPr bwMode="auto">
            <a:xfrm>
              <a:off x="1776" y="2640"/>
              <a:ext cx="1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(12 pm, 2 pm)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1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18477" name="Text Box 11"/>
            <p:cNvSpPr txBox="1">
              <a:spLocks noChangeArrowheads="1"/>
            </p:cNvSpPr>
            <p:nvPr/>
          </p:nvSpPr>
          <p:spPr bwMode="auto">
            <a:xfrm>
              <a:off x="3072" y="2616"/>
              <a:ext cx="1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  (1 pm, 2 pm)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0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18478" name="Text Box 12"/>
            <p:cNvSpPr txBox="1">
              <a:spLocks noChangeArrowheads="1"/>
            </p:cNvSpPr>
            <p:nvPr/>
          </p:nvSpPr>
          <p:spPr bwMode="auto">
            <a:xfrm>
              <a:off x="3072" y="2880"/>
              <a:ext cx="13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  (1 pm , 3 pm)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1</a:t>
              </a:r>
              <a:endParaRPr lang="en-US">
                <a:latin typeface="Gill Sans MT" pitchFamily="34" charset="0"/>
              </a:endParaRPr>
            </a:p>
          </p:txBody>
        </p:sp>
      </p:grp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914400" y="1500187"/>
            <a:ext cx="105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Fish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endParaRPr lang="en-US">
              <a:latin typeface="Gill Sans MT" pitchFamily="34" charset="0"/>
            </a:endParaRPr>
          </a:p>
          <a:p>
            <a:pPr eaLnBrk="0" hangingPunct="0"/>
            <a:r>
              <a:rPr lang="en-US">
                <a:latin typeface="Gill Sans MT" pitchFamily="34" charset="0"/>
              </a:rPr>
              <a:t>Meat </a:t>
            </a:r>
            <a:r>
              <a:rPr lang="en-US">
                <a:latin typeface="Gill Sans MT" pitchFamily="34" charset="0"/>
                <a:sym typeface="Wingdings" pitchFamily="2" charset="2"/>
              </a:rPr>
              <a:t>1</a:t>
            </a:r>
            <a:endParaRPr lang="en-US">
              <a:latin typeface="Gill Sans MT" pitchFamily="34" charset="0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3657600" y="1576387"/>
            <a:ext cx="1239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white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r>
              <a:rPr lang="en-US">
                <a:latin typeface="Gill Sans MT" pitchFamily="34" charset="0"/>
              </a:rPr>
              <a:t> </a:t>
            </a:r>
          </a:p>
          <a:p>
            <a:pPr eaLnBrk="0" hangingPunct="0"/>
            <a:r>
              <a:rPr lang="en-US">
                <a:latin typeface="Gill Sans MT" pitchFamily="34" charset="0"/>
              </a:rPr>
              <a:t>red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</a:t>
            </a:r>
            <a:endParaRPr lang="en-US">
              <a:latin typeface="Gill Sans MT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2033587"/>
            <a:ext cx="4383088" cy="1624013"/>
            <a:chOff x="1680" y="2088"/>
            <a:chExt cx="2761" cy="1023"/>
          </a:xfrm>
        </p:grpSpPr>
        <p:sp>
          <p:nvSpPr>
            <p:cNvPr id="18465" name="Oval 16"/>
            <p:cNvSpPr>
              <a:spLocks noChangeArrowheads="1"/>
            </p:cNvSpPr>
            <p:nvPr/>
          </p:nvSpPr>
          <p:spPr bwMode="auto">
            <a:xfrm>
              <a:off x="1680" y="2088"/>
              <a:ext cx="576" cy="528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Gill Sans MT" pitchFamily="34" charset="0"/>
                </a:rPr>
                <a:t>Main</a:t>
              </a:r>
            </a:p>
            <a:p>
              <a:pPr algn="ctr" eaLnBrk="0" hangingPunct="0"/>
              <a:r>
                <a:rPr lang="en-US">
                  <a:latin typeface="Gill Sans MT" pitchFamily="34" charset="0"/>
                </a:rPr>
                <a:t>Course</a:t>
              </a:r>
            </a:p>
          </p:txBody>
        </p:sp>
        <p:sp>
          <p:nvSpPr>
            <p:cNvPr id="18466" name="Oval 17"/>
            <p:cNvSpPr>
              <a:spLocks noChangeArrowheads="1"/>
            </p:cNvSpPr>
            <p:nvPr/>
          </p:nvSpPr>
          <p:spPr bwMode="auto">
            <a:xfrm>
              <a:off x="3408" y="2088"/>
              <a:ext cx="576" cy="528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Gill Sans MT" pitchFamily="34" charset="0"/>
                </a:rPr>
                <a:t>Wine</a:t>
              </a:r>
            </a:p>
          </p:txBody>
        </p:sp>
        <p:sp>
          <p:nvSpPr>
            <p:cNvPr id="18467" name="Line 18"/>
            <p:cNvSpPr>
              <a:spLocks noChangeShapeType="1"/>
            </p:cNvSpPr>
            <p:nvPr/>
          </p:nvSpPr>
          <p:spPr bwMode="auto">
            <a:xfrm>
              <a:off x="2256" y="2352"/>
              <a:ext cx="115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Text Box 19"/>
            <p:cNvSpPr txBox="1">
              <a:spLocks noChangeArrowheads="1"/>
            </p:cNvSpPr>
            <p:nvPr/>
          </p:nvSpPr>
          <p:spPr bwMode="auto">
            <a:xfrm>
              <a:off x="1776" y="2880"/>
              <a:ext cx="1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(Fish, red)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0.8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18469" name="Text Box 20"/>
            <p:cNvSpPr txBox="1">
              <a:spLocks noChangeArrowheads="1"/>
            </p:cNvSpPr>
            <p:nvPr/>
          </p:nvSpPr>
          <p:spPr bwMode="auto">
            <a:xfrm>
              <a:off x="1776" y="2640"/>
              <a:ext cx="1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(Fish, white)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1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18470" name="Text Box 21"/>
            <p:cNvSpPr txBox="1">
              <a:spLocks noChangeArrowheads="1"/>
            </p:cNvSpPr>
            <p:nvPr/>
          </p:nvSpPr>
          <p:spPr bwMode="auto">
            <a:xfrm>
              <a:off x="3072" y="2616"/>
              <a:ext cx="13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(Meat, white)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0.3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18471" name="Text Box 22"/>
            <p:cNvSpPr txBox="1">
              <a:spLocks noChangeArrowheads="1"/>
            </p:cNvSpPr>
            <p:nvPr/>
          </p:nvSpPr>
          <p:spPr bwMode="auto">
            <a:xfrm>
              <a:off x="3072" y="2880"/>
              <a:ext cx="1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(Meat, red)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0.7</a:t>
              </a:r>
              <a:endParaRPr lang="en-US">
                <a:latin typeface="Gill Sans MT" pitchFamily="34" charset="0"/>
              </a:endParaRPr>
            </a:p>
          </p:txBody>
        </p:sp>
      </p:grpSp>
      <p:sp>
        <p:nvSpPr>
          <p:cNvPr id="18441" name="Oval 23"/>
          <p:cNvSpPr>
            <a:spLocks noChangeArrowheads="1"/>
          </p:cNvSpPr>
          <p:nvPr/>
        </p:nvSpPr>
        <p:spPr bwMode="auto">
          <a:xfrm>
            <a:off x="4038600" y="2871787"/>
            <a:ext cx="457200" cy="3810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442" name="Oval 24"/>
          <p:cNvSpPr>
            <a:spLocks noChangeArrowheads="1"/>
          </p:cNvSpPr>
          <p:nvPr/>
        </p:nvSpPr>
        <p:spPr bwMode="auto">
          <a:xfrm>
            <a:off x="4114800" y="5386387"/>
            <a:ext cx="457200" cy="3810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562600" y="2057400"/>
            <a:ext cx="2695575" cy="1568450"/>
            <a:chOff x="3072" y="1460"/>
            <a:chExt cx="1698" cy="988"/>
          </a:xfrm>
        </p:grpSpPr>
        <p:sp>
          <p:nvSpPr>
            <p:cNvPr id="18461" name="Text Box 26"/>
            <p:cNvSpPr txBox="1">
              <a:spLocks noChangeArrowheads="1"/>
            </p:cNvSpPr>
            <p:nvPr/>
          </p:nvSpPr>
          <p:spPr bwMode="auto">
            <a:xfrm>
              <a:off x="3072" y="1680"/>
              <a:ext cx="1698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Lunch=       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1 pm</a:t>
              </a:r>
              <a:r>
                <a:rPr lang="en-US">
                  <a:latin typeface="Verdana" pitchFamily="34" charset="0"/>
                </a:rPr>
                <a:t> 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Main course =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meat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Wine=         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white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Swim =       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2 pm</a:t>
              </a:r>
            </a:p>
          </p:txBody>
        </p:sp>
        <p:sp>
          <p:nvSpPr>
            <p:cNvPr id="18462" name="Rectangle 27"/>
            <p:cNvSpPr>
              <a:spLocks noChangeArrowheads="1"/>
            </p:cNvSpPr>
            <p:nvPr/>
          </p:nvSpPr>
          <p:spPr bwMode="auto">
            <a:xfrm>
              <a:off x="3072" y="1680"/>
              <a:ext cx="1680" cy="768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8463" name="Rectangle 28"/>
            <p:cNvSpPr>
              <a:spLocks noChangeArrowheads="1"/>
            </p:cNvSpPr>
            <p:nvPr/>
          </p:nvSpPr>
          <p:spPr bwMode="auto">
            <a:xfrm>
              <a:off x="3072" y="1488"/>
              <a:ext cx="1680" cy="192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8464" name="Text Box 29"/>
            <p:cNvSpPr txBox="1">
              <a:spLocks noChangeArrowheads="1"/>
            </p:cNvSpPr>
            <p:nvPr/>
          </p:nvSpPr>
          <p:spPr bwMode="auto">
            <a:xfrm>
              <a:off x="3158" y="1460"/>
              <a:ext cx="11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Solution </a:t>
              </a:r>
              <a:r>
                <a:rPr lang="en-US" i="1">
                  <a:solidFill>
                    <a:schemeClr val="tx2"/>
                  </a:solidFill>
                  <a:latin typeface="Verdana" pitchFamily="34" charset="0"/>
                </a:rPr>
                <a:t>S</a:t>
              </a:r>
            </a:p>
          </p:txBody>
        </p:sp>
      </p:grpSp>
      <p:sp>
        <p:nvSpPr>
          <p:cNvPr id="18444" name="Text Box 30"/>
          <p:cNvSpPr txBox="1">
            <a:spLocks noChangeArrowheads="1"/>
          </p:cNvSpPr>
          <p:nvPr/>
        </p:nvSpPr>
        <p:spPr bwMode="auto">
          <a:xfrm>
            <a:off x="5562600" y="3657600"/>
            <a:ext cx="2667000" cy="379413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700">
                <a:latin typeface="Verdana" pitchFamily="34" charset="0"/>
              </a:rPr>
              <a:t>pref(S)=min(0.3,0)=0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562600" y="4114800"/>
            <a:ext cx="2841625" cy="1568450"/>
            <a:chOff x="3504" y="2832"/>
            <a:chExt cx="1790" cy="988"/>
          </a:xfrm>
        </p:grpSpPr>
        <p:sp>
          <p:nvSpPr>
            <p:cNvPr id="18457" name="Text Box 32"/>
            <p:cNvSpPr txBox="1">
              <a:spLocks noChangeArrowheads="1"/>
            </p:cNvSpPr>
            <p:nvPr/>
          </p:nvSpPr>
          <p:spPr bwMode="auto">
            <a:xfrm>
              <a:off x="3504" y="3052"/>
              <a:ext cx="1790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Lunch=       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12 pm</a:t>
              </a:r>
              <a:r>
                <a:rPr lang="en-US">
                  <a:latin typeface="Verdana" pitchFamily="34" charset="0"/>
                </a:rPr>
                <a:t> 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Main course =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fish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Wine=         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white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Swim =       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2 pm</a:t>
              </a:r>
            </a:p>
          </p:txBody>
        </p:sp>
        <p:sp>
          <p:nvSpPr>
            <p:cNvPr id="18458" name="Rectangle 33"/>
            <p:cNvSpPr>
              <a:spLocks noChangeArrowheads="1"/>
            </p:cNvSpPr>
            <p:nvPr/>
          </p:nvSpPr>
          <p:spPr bwMode="auto">
            <a:xfrm>
              <a:off x="3504" y="3052"/>
              <a:ext cx="1728" cy="768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8459" name="Rectangle 34"/>
            <p:cNvSpPr>
              <a:spLocks noChangeArrowheads="1"/>
            </p:cNvSpPr>
            <p:nvPr/>
          </p:nvSpPr>
          <p:spPr bwMode="auto">
            <a:xfrm>
              <a:off x="3504" y="2860"/>
              <a:ext cx="1728" cy="192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8460" name="Text Box 35"/>
            <p:cNvSpPr txBox="1">
              <a:spLocks noChangeArrowheads="1"/>
            </p:cNvSpPr>
            <p:nvPr/>
          </p:nvSpPr>
          <p:spPr bwMode="auto">
            <a:xfrm>
              <a:off x="3590" y="2832"/>
              <a:ext cx="11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Solution </a:t>
              </a:r>
              <a:r>
                <a:rPr lang="en-US" i="1">
                  <a:solidFill>
                    <a:schemeClr val="accent2"/>
                  </a:solidFill>
                  <a:latin typeface="Verdana" pitchFamily="34" charset="0"/>
                </a:rPr>
                <a:t>S’</a:t>
              </a:r>
            </a:p>
          </p:txBody>
        </p:sp>
      </p:grpSp>
      <p:sp>
        <p:nvSpPr>
          <p:cNvPr id="18446" name="Text Box 36"/>
          <p:cNvSpPr txBox="1">
            <a:spLocks noChangeArrowheads="1"/>
          </p:cNvSpPr>
          <p:nvPr/>
        </p:nvSpPr>
        <p:spPr bwMode="auto">
          <a:xfrm>
            <a:off x="5562600" y="5715000"/>
            <a:ext cx="2743200" cy="379413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700">
                <a:latin typeface="Verdana" pitchFamily="34" charset="0"/>
              </a:rPr>
              <a:t>pref(S)=min(1,1)=1</a:t>
            </a:r>
          </a:p>
        </p:txBody>
      </p:sp>
      <p:sp>
        <p:nvSpPr>
          <p:cNvPr id="18447" name="Oval 37"/>
          <p:cNvSpPr>
            <a:spLocks noChangeArrowheads="1"/>
          </p:cNvSpPr>
          <p:nvPr/>
        </p:nvSpPr>
        <p:spPr bwMode="auto">
          <a:xfrm>
            <a:off x="1905000" y="2871787"/>
            <a:ext cx="457200" cy="3810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448" name="Oval 38"/>
          <p:cNvSpPr>
            <a:spLocks noChangeArrowheads="1"/>
          </p:cNvSpPr>
          <p:nvPr/>
        </p:nvSpPr>
        <p:spPr bwMode="auto">
          <a:xfrm>
            <a:off x="2057400" y="5386387"/>
            <a:ext cx="457200" cy="3810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410200" y="638175"/>
            <a:ext cx="3435350" cy="1190625"/>
            <a:chOff x="3408" y="864"/>
            <a:chExt cx="2164" cy="750"/>
          </a:xfrm>
        </p:grpSpPr>
        <p:sp>
          <p:nvSpPr>
            <p:cNvPr id="18450" name="Text Box 40"/>
            <p:cNvSpPr txBox="1">
              <a:spLocks noChangeArrowheads="1"/>
            </p:cNvSpPr>
            <p:nvPr/>
          </p:nvSpPr>
          <p:spPr bwMode="auto">
            <a:xfrm>
              <a:off x="3408" y="864"/>
              <a:ext cx="2154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Verdana" pitchFamily="34" charset="0"/>
                </a:rPr>
                <a:t>Fuzzy </a:t>
              </a:r>
              <a:r>
                <a:rPr lang="en-US" dirty="0" err="1">
                  <a:latin typeface="Verdana" pitchFamily="34" charset="0"/>
                </a:rPr>
                <a:t>semiring</a:t>
              </a:r>
              <a:endParaRPr lang="en-US" dirty="0">
                <a:latin typeface="Verdana" pitchFamily="34" charset="0"/>
              </a:endParaRPr>
            </a:p>
            <a:p>
              <a:pPr eaLnBrk="0" hangingPunct="0"/>
              <a:endParaRPr lang="en-US" dirty="0">
                <a:latin typeface="Verdana" pitchFamily="34" charset="0"/>
              </a:endParaRPr>
            </a:p>
            <a:p>
              <a:pPr eaLnBrk="0" hangingPunct="0"/>
              <a:endParaRPr lang="en-US" dirty="0">
                <a:latin typeface="Verdana" pitchFamily="34" charset="0"/>
              </a:endParaRPr>
            </a:p>
            <a:p>
              <a:pPr eaLnBrk="0" hangingPunct="0"/>
              <a:r>
                <a:rPr lang="en-US" i="1" dirty="0">
                  <a:latin typeface="Verdana" pitchFamily="34" charset="0"/>
                </a:rPr>
                <a:t>S</a:t>
              </a:r>
              <a:r>
                <a:rPr lang="en-US" i="1" baseline="-25000" dirty="0">
                  <a:latin typeface="Verdana" pitchFamily="34" charset="0"/>
                </a:rPr>
                <a:t>FCSP</a:t>
              </a:r>
              <a:r>
                <a:rPr lang="en-US" i="1" dirty="0">
                  <a:latin typeface="Verdana" pitchFamily="34" charset="0"/>
                </a:rPr>
                <a:t>=&lt;[0,1],max,min,0,1&gt;</a:t>
              </a:r>
            </a:p>
          </p:txBody>
        </p:sp>
        <p:sp>
          <p:nvSpPr>
            <p:cNvPr id="18451" name="Text Box 41"/>
            <p:cNvSpPr txBox="1">
              <a:spLocks noChangeArrowheads="1"/>
            </p:cNvSpPr>
            <p:nvPr/>
          </p:nvSpPr>
          <p:spPr bwMode="auto">
            <a:xfrm>
              <a:off x="3696" y="1104"/>
              <a:ext cx="18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Verdana" pitchFamily="34" charset="0"/>
                </a:rPr>
                <a:t>S</a:t>
              </a:r>
              <a:r>
                <a:rPr lang="en-US" i="1" baseline="-25000">
                  <a:latin typeface="Verdana" pitchFamily="34" charset="0"/>
                </a:rPr>
                <a:t>    </a:t>
              </a:r>
              <a:r>
                <a:rPr lang="en-US" i="1">
                  <a:latin typeface="Verdana" pitchFamily="34" charset="0"/>
                </a:rPr>
                <a:t>=&lt;A  ,  +  ,  x ,</a:t>
              </a:r>
              <a:r>
                <a:rPr lang="en-US" b="1" i="1">
                  <a:latin typeface="Verdana" pitchFamily="34" charset="0"/>
                </a:rPr>
                <a:t>0</a:t>
              </a:r>
              <a:r>
                <a:rPr lang="en-US" i="1">
                  <a:latin typeface="Verdana" pitchFamily="34" charset="0"/>
                </a:rPr>
                <a:t>,</a:t>
              </a:r>
              <a:r>
                <a:rPr lang="en-US" b="1" i="1">
                  <a:latin typeface="Verdana" pitchFamily="34" charset="0"/>
                </a:rPr>
                <a:t>1</a:t>
              </a:r>
              <a:r>
                <a:rPr lang="en-US" i="1">
                  <a:latin typeface="Verdana" pitchFamily="34" charset="0"/>
                </a:rPr>
                <a:t>&gt;</a:t>
              </a:r>
            </a:p>
          </p:txBody>
        </p:sp>
        <p:sp>
          <p:nvSpPr>
            <p:cNvPr id="18452" name="Line 42"/>
            <p:cNvSpPr>
              <a:spLocks noChangeShapeType="1"/>
            </p:cNvSpPr>
            <p:nvPr/>
          </p:nvSpPr>
          <p:spPr bwMode="auto">
            <a:xfrm>
              <a:off x="4272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43"/>
            <p:cNvSpPr>
              <a:spLocks noChangeShapeType="1"/>
            </p:cNvSpPr>
            <p:nvPr/>
          </p:nvSpPr>
          <p:spPr bwMode="auto">
            <a:xfrm>
              <a:off x="4656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44"/>
            <p:cNvSpPr>
              <a:spLocks noChangeShapeType="1"/>
            </p:cNvSpPr>
            <p:nvPr/>
          </p:nvSpPr>
          <p:spPr bwMode="auto">
            <a:xfrm>
              <a:off x="4992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45"/>
            <p:cNvSpPr>
              <a:spLocks noChangeShapeType="1"/>
            </p:cNvSpPr>
            <p:nvPr/>
          </p:nvSpPr>
          <p:spPr bwMode="auto">
            <a:xfrm>
              <a:off x="5184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46"/>
            <p:cNvSpPr>
              <a:spLocks noChangeShapeType="1"/>
            </p:cNvSpPr>
            <p:nvPr/>
          </p:nvSpPr>
          <p:spPr bwMode="auto">
            <a:xfrm>
              <a:off x="5328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 anchor="ctr"/>
          <a:lstStyle/>
          <a:p>
            <a:r>
              <a:rPr lang="en-US" sz="3000" b="1" dirty="0"/>
              <a:t>Fuzzy-SCSP example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" y="4695329"/>
            <a:ext cx="1066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{12 </a:t>
            </a:r>
            <a:r>
              <a:rPr lang="en-US" sz="1200" dirty="0" smtClean="0">
                <a:latin typeface="Calibri" pitchFamily="34" charset="0"/>
              </a:rPr>
              <a:t>pm, 1 pm</a:t>
            </a:r>
            <a:r>
              <a:rPr lang="en-US" sz="1200" dirty="0">
                <a:latin typeface="Calibri" pitchFamily="34" charset="0"/>
              </a:rPr>
              <a:t>}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48376" y="4695329"/>
            <a:ext cx="845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{2 pm, 3 pm}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094488" y="5030934"/>
            <a:ext cx="649116" cy="682579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Swim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57239" y="5372223"/>
            <a:ext cx="13620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89707" y="6275461"/>
            <a:ext cx="1165807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 dirty="0" smtClean="0">
                <a:latin typeface="Calibri" pitchFamily="34" charset="0"/>
              </a:rPr>
              <a:t>12 pm, </a:t>
            </a:r>
            <a:r>
              <a:rPr lang="en-US" sz="1200" dirty="0">
                <a:latin typeface="Calibri" pitchFamily="34" charset="0"/>
              </a:rPr>
              <a:t>3 pm) </a:t>
            </a:r>
            <a:r>
              <a:rPr lang="en-US" sz="1200" dirty="0">
                <a:latin typeface="Calibri" pitchFamily="34" charset="0"/>
                <a:sym typeface="Wingdings" pitchFamily="2" charset="2"/>
              </a:rPr>
              <a:t> 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89707" y="5898865"/>
            <a:ext cx="1165807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>
                <a:latin typeface="Calibri" pitchFamily="34" charset="0"/>
              </a:rPr>
              <a:t>12 </a:t>
            </a:r>
            <a:r>
              <a:rPr lang="en-US" sz="1200" smtClean="0">
                <a:latin typeface="Calibri" pitchFamily="34" charset="0"/>
              </a:rPr>
              <a:t>pm, </a:t>
            </a:r>
            <a:r>
              <a:rPr lang="en-US" sz="1200" dirty="0">
                <a:latin typeface="Calibri" pitchFamily="34" charset="0"/>
              </a:rPr>
              <a:t>2 pm) </a:t>
            </a:r>
            <a:r>
              <a:rPr lang="en-US" sz="1200" dirty="0">
                <a:latin typeface="Calibri" pitchFamily="34" charset="0"/>
                <a:sym typeface="Wingdings" pitchFamily="2" charset="2"/>
              </a:rPr>
              <a:t> 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675933" y="5861206"/>
            <a:ext cx="1158713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  (1 pm, 2 pm) </a:t>
            </a:r>
            <a:r>
              <a:rPr lang="en-US" sz="1200" dirty="0">
                <a:latin typeface="Calibri" pitchFamily="34" charset="0"/>
                <a:sym typeface="Wingdings" pitchFamily="2" charset="2"/>
              </a:rPr>
              <a:t> 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675933" y="6275461"/>
            <a:ext cx="1189454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  (1 pm , 3 pm) </a:t>
            </a:r>
            <a:r>
              <a:rPr lang="en-US" sz="1200" dirty="0">
                <a:latin typeface="Calibri" pitchFamily="34" charset="0"/>
                <a:sym typeface="Wingdings" pitchFamily="2" charset="2"/>
              </a:rPr>
              <a:t> 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0" y="2465571"/>
            <a:ext cx="798093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{Fish, Meat}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980982" y="2465571"/>
            <a:ext cx="804005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{White, red}</a:t>
            </a: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096853" y="2836317"/>
            <a:ext cx="646751" cy="630797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Calibri" pitchFamily="34" charset="0"/>
              </a:rPr>
              <a:t>Wine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757239" y="3151715"/>
            <a:ext cx="13620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89707" y="3964107"/>
            <a:ext cx="1045206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</a:rPr>
              <a:t>(Fish, red) </a:t>
            </a:r>
            <a:r>
              <a:rPr lang="en-US" sz="1200">
                <a:latin typeface="Calibri" pitchFamily="34" charset="0"/>
                <a:sym typeface="Wingdings" pitchFamily="2" charset="2"/>
              </a:rPr>
              <a:t> 0.8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89707" y="3587511"/>
            <a:ext cx="1068853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</a:rPr>
              <a:t>(Fish, white) </a:t>
            </a:r>
            <a:r>
              <a:rPr lang="en-US" sz="1200">
                <a:latin typeface="Calibri" pitchFamily="34" charset="0"/>
                <a:sym typeface="Wingdings" pitchFamily="2" charset="2"/>
              </a:rPr>
              <a:t> 1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600262" y="3549852"/>
            <a:ext cx="1241478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(Meat, white) </a:t>
            </a:r>
            <a:r>
              <a:rPr lang="en-US" sz="1200" dirty="0">
                <a:latin typeface="Calibri" pitchFamily="34" charset="0"/>
                <a:sym typeface="Wingdings" pitchFamily="2" charset="2"/>
              </a:rPr>
              <a:t> 0.3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675933" y="3964107"/>
            <a:ext cx="1117330" cy="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</a:rPr>
              <a:t>(Meat, red) </a:t>
            </a:r>
            <a:r>
              <a:rPr lang="en-US" sz="1200">
                <a:latin typeface="Calibri" pitchFamily="34" charset="0"/>
                <a:sym typeface="Wingdings" pitchFamily="2" charset="2"/>
              </a:rPr>
              <a:t> 0.7</a:t>
            </a:r>
            <a:endParaRPr lang="en-US" sz="1200">
              <a:latin typeface="Calibri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876801" y="152400"/>
            <a:ext cx="3490913" cy="1190625"/>
            <a:chOff x="3373" y="947"/>
            <a:chExt cx="2199" cy="750"/>
          </a:xfrm>
        </p:grpSpPr>
        <p:sp>
          <p:nvSpPr>
            <p:cNvPr id="20520" name="Text Box 40"/>
            <p:cNvSpPr txBox="1">
              <a:spLocks noChangeArrowheads="1"/>
            </p:cNvSpPr>
            <p:nvPr/>
          </p:nvSpPr>
          <p:spPr bwMode="auto">
            <a:xfrm>
              <a:off x="3373" y="947"/>
              <a:ext cx="2154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accent1"/>
                  </a:solidFill>
                  <a:latin typeface="Verdana" pitchFamily="34" charset="0"/>
                </a:rPr>
                <a:t>Fuzzy </a:t>
              </a:r>
              <a:r>
                <a:rPr lang="en-US" dirty="0" err="1">
                  <a:solidFill>
                    <a:schemeClr val="accent1"/>
                  </a:solidFill>
                  <a:latin typeface="Verdana" pitchFamily="34" charset="0"/>
                </a:rPr>
                <a:t>semiring</a:t>
              </a:r>
              <a:endParaRPr lang="en-US" dirty="0">
                <a:solidFill>
                  <a:schemeClr val="accent1"/>
                </a:solidFill>
                <a:latin typeface="Verdana" pitchFamily="34" charset="0"/>
              </a:endParaRPr>
            </a:p>
            <a:p>
              <a:pPr eaLnBrk="0" hangingPunct="0"/>
              <a:endParaRPr lang="en-US" dirty="0">
                <a:solidFill>
                  <a:schemeClr val="accent1"/>
                </a:solidFill>
                <a:latin typeface="Verdana" pitchFamily="34" charset="0"/>
              </a:endParaRPr>
            </a:p>
            <a:p>
              <a:pPr eaLnBrk="0" hangingPunct="0"/>
              <a:endParaRPr lang="en-US" dirty="0">
                <a:solidFill>
                  <a:schemeClr val="accent1"/>
                </a:solidFill>
                <a:latin typeface="Verdana" pitchFamily="34" charset="0"/>
              </a:endParaRPr>
            </a:p>
            <a:p>
              <a:pPr eaLnBrk="0" hangingPunct="0"/>
              <a:r>
                <a:rPr lang="en-US" i="1" dirty="0">
                  <a:solidFill>
                    <a:schemeClr val="accent1"/>
                  </a:solidFill>
                  <a:latin typeface="Verdana" pitchFamily="34" charset="0"/>
                </a:rPr>
                <a:t>S</a:t>
              </a:r>
              <a:r>
                <a:rPr lang="en-US" i="1" baseline="-25000" dirty="0">
                  <a:solidFill>
                    <a:schemeClr val="accent1"/>
                  </a:solidFill>
                  <a:latin typeface="Verdana" pitchFamily="34" charset="0"/>
                </a:rPr>
                <a:t>FCSP</a:t>
              </a:r>
              <a:r>
                <a:rPr lang="en-US" i="1" dirty="0">
                  <a:solidFill>
                    <a:schemeClr val="accent1"/>
                  </a:solidFill>
                  <a:latin typeface="Verdana" pitchFamily="34" charset="0"/>
                </a:rPr>
                <a:t>=&lt;[0,1],max,min,0,1&gt;</a:t>
              </a:r>
            </a:p>
          </p:txBody>
        </p:sp>
        <p:sp>
          <p:nvSpPr>
            <p:cNvPr id="20521" name="Text Box 41"/>
            <p:cNvSpPr txBox="1">
              <a:spLocks noChangeArrowheads="1"/>
            </p:cNvSpPr>
            <p:nvPr/>
          </p:nvSpPr>
          <p:spPr bwMode="auto">
            <a:xfrm>
              <a:off x="3696" y="1104"/>
              <a:ext cx="18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solidFill>
                    <a:schemeClr val="accent1"/>
                  </a:solidFill>
                  <a:latin typeface="Verdana" pitchFamily="34" charset="0"/>
                </a:rPr>
                <a:t>S</a:t>
              </a:r>
              <a:r>
                <a:rPr lang="en-US" i="1" baseline="-25000" dirty="0">
                  <a:solidFill>
                    <a:schemeClr val="accent1"/>
                  </a:solidFill>
                  <a:latin typeface="Verdana" pitchFamily="34" charset="0"/>
                </a:rPr>
                <a:t>    </a:t>
              </a:r>
              <a:r>
                <a:rPr lang="en-US" i="1" dirty="0">
                  <a:solidFill>
                    <a:schemeClr val="accent1"/>
                  </a:solidFill>
                  <a:latin typeface="Verdana" pitchFamily="34" charset="0"/>
                </a:rPr>
                <a:t>=&lt;A  ,  +  ,  x ,</a:t>
              </a:r>
              <a:r>
                <a:rPr lang="en-US" b="1" i="1" dirty="0">
                  <a:solidFill>
                    <a:schemeClr val="accent1"/>
                  </a:solidFill>
                  <a:latin typeface="Verdana" pitchFamily="34" charset="0"/>
                </a:rPr>
                <a:t>0</a:t>
              </a:r>
              <a:r>
                <a:rPr lang="en-US" i="1" dirty="0">
                  <a:solidFill>
                    <a:schemeClr val="accent1"/>
                  </a:solidFill>
                  <a:latin typeface="Verdana" pitchFamily="34" charset="0"/>
                </a:rPr>
                <a:t>,</a:t>
              </a:r>
              <a:r>
                <a:rPr lang="en-US" b="1" i="1" dirty="0">
                  <a:solidFill>
                    <a:schemeClr val="accent1"/>
                  </a:solidFill>
                  <a:latin typeface="Verdana" pitchFamily="34" charset="0"/>
                </a:rPr>
                <a:t>1</a:t>
              </a:r>
              <a:r>
                <a:rPr lang="en-US" i="1" dirty="0">
                  <a:solidFill>
                    <a:schemeClr val="accent1"/>
                  </a:solidFill>
                  <a:latin typeface="Verdana" pitchFamily="34" charset="0"/>
                </a:rPr>
                <a:t>&gt;</a:t>
              </a:r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272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4656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44"/>
            <p:cNvSpPr>
              <a:spLocks noChangeShapeType="1"/>
            </p:cNvSpPr>
            <p:nvPr/>
          </p:nvSpPr>
          <p:spPr bwMode="auto">
            <a:xfrm>
              <a:off x="4992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45"/>
            <p:cNvSpPr>
              <a:spLocks noChangeShapeType="1"/>
            </p:cNvSpPr>
            <p:nvPr/>
          </p:nvSpPr>
          <p:spPr bwMode="auto">
            <a:xfrm>
              <a:off x="5184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5328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2971800" y="1752600"/>
            <a:ext cx="5644583" cy="276999"/>
            <a:chOff x="3124200" y="1752600"/>
            <a:chExt cx="5644583" cy="276999"/>
          </a:xfrm>
          <a:solidFill>
            <a:schemeClr val="accent1"/>
          </a:solidFill>
        </p:grpSpPr>
        <p:sp>
          <p:nvSpPr>
            <p:cNvPr id="43" name="TextBox 42"/>
            <p:cNvSpPr txBox="1"/>
            <p:nvPr/>
          </p:nvSpPr>
          <p:spPr>
            <a:xfrm>
              <a:off x="3124200" y="1752600"/>
              <a:ext cx="1869423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47451" y="1752600"/>
              <a:ext cx="1821332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 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36627" y="1752600"/>
              <a:ext cx="1867819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3065576" y="2750150"/>
            <a:ext cx="5457032" cy="276999"/>
            <a:chOff x="3124200" y="2237601"/>
            <a:chExt cx="5457032" cy="2769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TextBox 48"/>
            <p:cNvSpPr txBox="1"/>
            <p:nvPr/>
          </p:nvSpPr>
          <p:spPr>
            <a:xfrm>
              <a:off x="3124200" y="2237601"/>
              <a:ext cx="1709122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r</a:t>
              </a:r>
              <a:r>
                <a:rPr lang="en-US" sz="1200" b="1" dirty="0" smtClean="0"/>
                <a:t>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47451" y="2237601"/>
              <a:ext cx="1633781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6627" y="2237601"/>
              <a:ext cx="1710725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3030310" y="3747700"/>
            <a:ext cx="5527564" cy="276999"/>
            <a:chOff x="3124200" y="2847201"/>
            <a:chExt cx="5527564" cy="2769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TextBox 51"/>
            <p:cNvSpPr txBox="1"/>
            <p:nvPr/>
          </p:nvSpPr>
          <p:spPr>
            <a:xfrm>
              <a:off x="3124200" y="2847201"/>
              <a:ext cx="1782860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47451" y="2847201"/>
              <a:ext cx="1704313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36627" y="2847201"/>
              <a:ext cx="1790875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Meat, 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2997449" y="4745250"/>
            <a:ext cx="5593287" cy="276999"/>
            <a:chOff x="3200400" y="3761601"/>
            <a:chExt cx="5593287" cy="276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5" name="TextBox 54"/>
            <p:cNvSpPr txBox="1"/>
            <p:nvPr/>
          </p:nvSpPr>
          <p:spPr>
            <a:xfrm>
              <a:off x="3200400" y="3761601"/>
              <a:ext cx="1848583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23651" y="3761601"/>
              <a:ext cx="1770036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12827" y="3761601"/>
              <a:ext cx="1846980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12PM</a:t>
              </a:r>
              <a:r>
                <a:rPr lang="en-US" sz="1200" dirty="0" smtClean="0"/>
                <a:t>,</a:t>
              </a:r>
              <a:r>
                <a:rPr lang="en-US" sz="1200" b="1" dirty="0" smtClean="0"/>
                <a:t>3PM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3052752" y="5742801"/>
            <a:ext cx="5559624" cy="657999"/>
            <a:chOff x="3192973" y="4800600"/>
            <a:chExt cx="5559624" cy="657999"/>
          </a:xfrm>
        </p:grpSpPr>
        <p:sp>
          <p:nvSpPr>
            <p:cNvPr id="58" name="TextBox 57"/>
            <p:cNvSpPr txBox="1"/>
            <p:nvPr/>
          </p:nvSpPr>
          <p:spPr>
            <a:xfrm>
              <a:off x="3192973" y="4800600"/>
              <a:ext cx="179247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16224" y="4800600"/>
              <a:ext cx="173637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05400" y="4800600"/>
              <a:ext cx="166584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Fish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red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21773" y="5181600"/>
              <a:ext cx="186301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&lt;</a:t>
              </a:r>
              <a:r>
                <a:rPr lang="en-US" sz="1200" b="1" dirty="0" smtClean="0"/>
                <a:t>Meat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white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1PM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2PM</a:t>
              </a:r>
              <a:r>
                <a:rPr lang="en-US" sz="1200" dirty="0" smtClean="0"/>
                <a:t>&gt;</a:t>
              </a:r>
              <a:endParaRPr lang="en-US" sz="12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763000" y="1676400"/>
            <a:ext cx="28886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8661176" y="2709446"/>
            <a:ext cx="48282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0.8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8686800" y="3669268"/>
            <a:ext cx="4635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686800" y="4690646"/>
            <a:ext cx="4379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0.3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8763000" y="5638800"/>
            <a:ext cx="3032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>
            <a:off x="5638800" y="2133600"/>
            <a:ext cx="484632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5638800" y="3124200"/>
            <a:ext cx="484632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5638800" y="4114800"/>
            <a:ext cx="484632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5638800" y="5181600"/>
            <a:ext cx="484632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16"/>
          <p:cNvSpPr>
            <a:spLocks noChangeArrowheads="1"/>
          </p:cNvSpPr>
          <p:nvPr/>
        </p:nvSpPr>
        <p:spPr bwMode="auto">
          <a:xfrm>
            <a:off x="76200" y="2808801"/>
            <a:ext cx="685800" cy="685828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>
                <a:latin typeface="Calibri" pitchFamily="34" charset="0"/>
              </a:rPr>
              <a:t>Main</a:t>
            </a:r>
          </a:p>
          <a:p>
            <a:pPr algn="ctr" eaLnBrk="0" hangingPunct="0"/>
            <a:r>
              <a:rPr lang="en-US" sz="1200" dirty="0">
                <a:latin typeface="Calibri" pitchFamily="34" charset="0"/>
              </a:rPr>
              <a:t>Course</a:t>
            </a: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152400" y="5029309"/>
            <a:ext cx="685800" cy="685828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 smtClean="0">
                <a:latin typeface="Calibri" pitchFamily="34" charset="0"/>
              </a:rPr>
              <a:t>Lunch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9372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tx2">
                    <a:satMod val="130000"/>
                  </a:schemeClr>
                </a:solidFill>
              </a:rPr>
              <a:t>     Weighted constraint problems</a:t>
            </a:r>
            <a:endParaRPr lang="en-US" sz="35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 smtClean="0"/>
              <a:t>c-</a:t>
            </a:r>
            <a:r>
              <a:rPr lang="en-US" sz="2800" i="1" dirty="0" err="1" smtClean="0"/>
              <a:t>semiring</a:t>
            </a:r>
            <a:r>
              <a:rPr lang="en-US" sz="2800" i="1" dirty="0" smtClean="0"/>
              <a:t> : &lt;N,+ = </a:t>
            </a:r>
            <a:r>
              <a:rPr lang="en-US" sz="2800" i="1" dirty="0" smtClean="0">
                <a:solidFill>
                  <a:schemeClr val="tx2"/>
                </a:solidFill>
              </a:rPr>
              <a:t>min</a:t>
            </a:r>
            <a:r>
              <a:rPr lang="en-US" sz="2800" i="1" dirty="0" smtClean="0"/>
              <a:t>, x = </a:t>
            </a:r>
            <a:r>
              <a:rPr lang="en-US" sz="2800" i="1" dirty="0" smtClean="0">
                <a:solidFill>
                  <a:schemeClr val="tx2"/>
                </a:solidFill>
              </a:rPr>
              <a:t>+</a:t>
            </a:r>
            <a:r>
              <a:rPr lang="en-US" sz="2800" i="1" dirty="0" smtClean="0"/>
              <a:t>,</a:t>
            </a:r>
            <a:r>
              <a:rPr lang="en-US" sz="2800" b="1" i="1" dirty="0" smtClean="0"/>
              <a:t>0 </a:t>
            </a:r>
            <a:r>
              <a:rPr lang="en-US" sz="2800" i="1" dirty="0" smtClean="0"/>
              <a:t>= </a:t>
            </a:r>
            <a:r>
              <a:rPr lang="en-US" sz="2800" i="1" dirty="0" smtClean="0">
                <a:solidFill>
                  <a:schemeClr val="tx2"/>
                </a:solidFill>
              </a:rPr>
              <a:t>+</a:t>
            </a:r>
            <a:r>
              <a:rPr lang="en-US" sz="2800" i="1" dirty="0" smtClean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∞</a:t>
            </a:r>
            <a:r>
              <a:rPr lang="en-US" sz="2800" i="1" dirty="0" smtClean="0"/>
              <a:t>,</a:t>
            </a:r>
            <a:r>
              <a:rPr lang="en-US" sz="2800" b="1" i="1" dirty="0" smtClean="0"/>
              <a:t>1</a:t>
            </a:r>
            <a:r>
              <a:rPr lang="en-US" sz="2800" i="1" dirty="0" smtClean="0"/>
              <a:t> = </a:t>
            </a:r>
            <a:r>
              <a:rPr lang="en-US" sz="2800" i="1" dirty="0" smtClean="0">
                <a:solidFill>
                  <a:schemeClr val="tx2"/>
                </a:solidFill>
              </a:rPr>
              <a:t>0</a:t>
            </a:r>
            <a:r>
              <a:rPr lang="en-US" sz="2800" i="1" dirty="0" smtClean="0"/>
              <a:t>&gt;: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Costs between 0 and +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∞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Lower costs are better 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+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∞</a:t>
            </a:r>
            <a:r>
              <a:rPr lang="en-US" sz="2800" dirty="0" smtClean="0"/>
              <a:t> is the worst cost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0 is the best cost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Combination is taking the sum of the costs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FF6600"/>
                </a:solidFill>
              </a:rPr>
              <a:t> </a:t>
            </a:r>
            <a:r>
              <a:rPr lang="en-US" sz="2600" dirty="0" smtClean="0">
                <a:solidFill>
                  <a:srgbClr val="FF6600"/>
                </a:solidFill>
                <a:sym typeface="Wingdings" pitchFamily="2" charset="2"/>
              </a:rPr>
              <a:t> optimization criterion = minimize the sum of costs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>
              <a:solidFill>
                <a:srgbClr val="FF660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ym typeface="Wingdings" pitchFamily="2" charset="2"/>
              </a:rPr>
              <a:t>    Useful  in all settings where costs apply (e.g.  configuration problems where each component has a cost)</a:t>
            </a: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8686800" cy="1311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2">
                    <a:satMod val="130000"/>
                  </a:schemeClr>
                </a:solidFill>
              </a:rPr>
              <a:t>Example of weighted SCSP</a:t>
            </a:r>
            <a:endParaRPr lang="en-US" sz="3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1746250" y="5791200"/>
            <a:ext cx="1066800" cy="990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Gill Sans MT" pitchFamily="34" charset="0"/>
              </a:rPr>
              <a:t>Processing</a:t>
            </a:r>
          </a:p>
          <a:p>
            <a:pPr algn="ctr" eaLnBrk="0" hangingPunct="0"/>
            <a:r>
              <a:rPr lang="en-US">
                <a:latin typeface="Gill Sans MT" pitchFamily="34" charset="0"/>
              </a:rPr>
              <a:t>time 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746250" y="1447800"/>
            <a:ext cx="1511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(b, b)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0 €</a:t>
            </a:r>
          </a:p>
          <a:p>
            <a:pPr eaLnBrk="0" hangingPunct="0"/>
            <a:r>
              <a:rPr lang="en-US">
                <a:latin typeface="Gill Sans MT" pitchFamily="34" charset="0"/>
              </a:rPr>
              <a:t>(h, m)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30 €</a:t>
            </a:r>
          </a:p>
          <a:p>
            <a:pPr eaLnBrk="0" hangingPunct="0"/>
            <a:r>
              <a:rPr lang="en-US">
                <a:latin typeface="Gill Sans MT" pitchFamily="34" charset="0"/>
                <a:sym typeface="Wingdings" pitchFamily="2" charset="2"/>
              </a:rPr>
              <a:t>(h,h)  0 €</a:t>
            </a:r>
          </a:p>
          <a:p>
            <a:pPr eaLnBrk="0" hangingPunct="0"/>
            <a:endParaRPr lang="en-US">
              <a:latin typeface="Gill Sans MT" pitchFamily="34" charset="0"/>
              <a:sym typeface="Wingdings" pitchFamily="2" charset="2"/>
            </a:endParaRPr>
          </a:p>
          <a:p>
            <a:pPr eaLnBrk="0" hangingPunct="0"/>
            <a:endParaRPr lang="en-US">
              <a:latin typeface="Gill Sans MT" pitchFamily="34" charset="0"/>
            </a:endParaRPr>
          </a:p>
        </p:txBody>
      </p:sp>
      <p:sp>
        <p:nvSpPr>
          <p:cNvPr id="20485" name="Oval 16"/>
          <p:cNvSpPr>
            <a:spLocks noChangeArrowheads="1"/>
          </p:cNvSpPr>
          <p:nvPr/>
        </p:nvSpPr>
        <p:spPr bwMode="auto">
          <a:xfrm>
            <a:off x="374650" y="2057400"/>
            <a:ext cx="914400" cy="8382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Gill Sans MT" pitchFamily="34" charset="0"/>
              </a:rPr>
              <a:t>Iron</a:t>
            </a:r>
          </a:p>
          <a:p>
            <a:pPr algn="ctr" eaLnBrk="0" hangingPunct="0"/>
            <a:r>
              <a:rPr lang="en-US">
                <a:latin typeface="Gill Sans MT" pitchFamily="34" charset="0"/>
              </a:rPr>
              <a:t>quality</a:t>
            </a:r>
          </a:p>
        </p:txBody>
      </p:sp>
      <p:sp>
        <p:nvSpPr>
          <p:cNvPr id="20486" name="Oval 17"/>
          <p:cNvSpPr>
            <a:spLocks noChangeArrowheads="1"/>
          </p:cNvSpPr>
          <p:nvPr/>
        </p:nvSpPr>
        <p:spPr bwMode="auto">
          <a:xfrm>
            <a:off x="3117850" y="2057400"/>
            <a:ext cx="914400" cy="8382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Gill Sans MT" pitchFamily="34" charset="0"/>
              </a:rPr>
              <a:t>Wood</a:t>
            </a:r>
          </a:p>
          <a:p>
            <a:pPr algn="ctr" eaLnBrk="0" hangingPunct="0"/>
            <a:r>
              <a:rPr lang="en-US">
                <a:latin typeface="Gill Sans MT" pitchFamily="34" charset="0"/>
              </a:rPr>
              <a:t>quality</a:t>
            </a:r>
          </a:p>
        </p:txBody>
      </p:sp>
      <p:sp>
        <p:nvSpPr>
          <p:cNvPr id="20487" name="Text Box 19"/>
          <p:cNvSpPr txBox="1">
            <a:spLocks noChangeArrowheads="1"/>
          </p:cNvSpPr>
          <p:nvPr/>
        </p:nvSpPr>
        <p:spPr bwMode="auto">
          <a:xfrm>
            <a:off x="1136650" y="2971800"/>
            <a:ext cx="135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high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20 €</a:t>
            </a:r>
            <a:endParaRPr lang="en-US">
              <a:latin typeface="Gill Sans MT" pitchFamily="34" charset="0"/>
            </a:endParaRP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1060450" y="2667000"/>
            <a:ext cx="1370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bad 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10 €</a:t>
            </a:r>
            <a:endParaRPr lang="en-US">
              <a:latin typeface="Gill Sans MT" pitchFamily="34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03650" y="2667000"/>
            <a:ext cx="1916113" cy="950913"/>
            <a:chOff x="3581400" y="2362200"/>
            <a:chExt cx="1916768" cy="951131"/>
          </a:xfrm>
        </p:grpSpPr>
        <p:sp>
          <p:nvSpPr>
            <p:cNvPr id="20524" name="Text Box 21"/>
            <p:cNvSpPr txBox="1">
              <a:spLocks noChangeArrowheads="1"/>
            </p:cNvSpPr>
            <p:nvPr/>
          </p:nvSpPr>
          <p:spPr bwMode="auto">
            <a:xfrm>
              <a:off x="3581400" y="2362200"/>
              <a:ext cx="14334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 bad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50 € </a:t>
              </a:r>
              <a:endParaRPr lang="en-US">
                <a:latin typeface="Gill Sans MT" pitchFamily="34" charset="0"/>
              </a:endParaRPr>
            </a:p>
          </p:txBody>
        </p:sp>
        <p:sp>
          <p:nvSpPr>
            <p:cNvPr id="20525" name="Text Box 22"/>
            <p:cNvSpPr txBox="1">
              <a:spLocks noChangeArrowheads="1"/>
            </p:cNvSpPr>
            <p:nvPr/>
          </p:nvSpPr>
          <p:spPr bwMode="auto">
            <a:xfrm>
              <a:off x="3657600" y="2667000"/>
              <a:ext cx="18405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medium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200 €</a:t>
              </a:r>
            </a:p>
            <a:p>
              <a:pPr eaLnBrk="0" hangingPunct="0"/>
              <a:r>
                <a:rPr lang="en-US">
                  <a:latin typeface="Gill Sans MT" pitchFamily="34" charset="0"/>
                  <a:sym typeface="Wingdings" pitchFamily="2" charset="2"/>
                </a:rPr>
                <a:t>high  300 €</a:t>
              </a:r>
            </a:p>
          </p:txBody>
        </p:sp>
      </p:grpSp>
      <p:sp>
        <p:nvSpPr>
          <p:cNvPr id="20490" name="Oval 23"/>
          <p:cNvSpPr>
            <a:spLocks noChangeArrowheads="1"/>
          </p:cNvSpPr>
          <p:nvPr/>
        </p:nvSpPr>
        <p:spPr bwMode="auto">
          <a:xfrm>
            <a:off x="1898650" y="2895600"/>
            <a:ext cx="533400" cy="4572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632450" y="2590800"/>
            <a:ext cx="2825750" cy="1568450"/>
            <a:chOff x="3072" y="1460"/>
            <a:chExt cx="1780" cy="988"/>
          </a:xfrm>
        </p:grpSpPr>
        <p:sp>
          <p:nvSpPr>
            <p:cNvPr id="20520" name="Text Box 26"/>
            <p:cNvSpPr txBox="1">
              <a:spLocks noChangeArrowheads="1"/>
            </p:cNvSpPr>
            <p:nvPr/>
          </p:nvSpPr>
          <p:spPr bwMode="auto">
            <a:xfrm>
              <a:off x="3072" y="1680"/>
              <a:ext cx="1780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Iron=            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high</a:t>
              </a:r>
              <a:r>
                <a:rPr lang="en-US">
                  <a:latin typeface="Verdana" pitchFamily="34" charset="0"/>
                </a:rPr>
                <a:t> 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Wood =   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medium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Time=              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2</a:t>
              </a:r>
            </a:p>
            <a:p>
              <a:pPr eaLnBrk="0" hangingPunct="0"/>
              <a:endParaRPr lang="en-US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0521" name="Rectangle 27"/>
            <p:cNvSpPr>
              <a:spLocks noChangeArrowheads="1"/>
            </p:cNvSpPr>
            <p:nvPr/>
          </p:nvSpPr>
          <p:spPr bwMode="auto">
            <a:xfrm>
              <a:off x="3072" y="1680"/>
              <a:ext cx="1680" cy="768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0522" name="Rectangle 28"/>
            <p:cNvSpPr>
              <a:spLocks noChangeArrowheads="1"/>
            </p:cNvSpPr>
            <p:nvPr/>
          </p:nvSpPr>
          <p:spPr bwMode="auto">
            <a:xfrm>
              <a:off x="3072" y="1488"/>
              <a:ext cx="1680" cy="192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0523" name="Text Box 29"/>
            <p:cNvSpPr txBox="1">
              <a:spLocks noChangeArrowheads="1"/>
            </p:cNvSpPr>
            <p:nvPr/>
          </p:nvSpPr>
          <p:spPr bwMode="auto">
            <a:xfrm>
              <a:off x="3158" y="1460"/>
              <a:ext cx="111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     </a:t>
              </a:r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Solution </a:t>
              </a:r>
              <a:r>
                <a:rPr lang="en-US" i="1">
                  <a:solidFill>
                    <a:schemeClr val="tx2"/>
                  </a:solidFill>
                  <a:latin typeface="Verdana" pitchFamily="34" charset="0"/>
                </a:rPr>
                <a:t>S</a:t>
              </a:r>
            </a:p>
          </p:txBody>
        </p:sp>
      </p:grpSp>
      <p:sp>
        <p:nvSpPr>
          <p:cNvPr id="20492" name="Text Box 30"/>
          <p:cNvSpPr txBox="1">
            <a:spLocks noChangeArrowheads="1"/>
          </p:cNvSpPr>
          <p:nvPr/>
        </p:nvSpPr>
        <p:spPr bwMode="auto">
          <a:xfrm>
            <a:off x="5632450" y="4191000"/>
            <a:ext cx="2667000" cy="27622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Verdana" pitchFamily="34" charset="0"/>
              </a:rPr>
              <a:t>pref(S)=20+30+200+50=300 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632450" y="4648200"/>
            <a:ext cx="2743200" cy="1568450"/>
            <a:chOff x="3504" y="2832"/>
            <a:chExt cx="1728" cy="988"/>
          </a:xfrm>
        </p:grpSpPr>
        <p:sp>
          <p:nvSpPr>
            <p:cNvPr id="20516" name="Text Box 32"/>
            <p:cNvSpPr txBox="1">
              <a:spLocks noChangeArrowheads="1"/>
            </p:cNvSpPr>
            <p:nvPr/>
          </p:nvSpPr>
          <p:spPr bwMode="auto">
            <a:xfrm>
              <a:off x="3504" y="3052"/>
              <a:ext cx="1579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Iron=          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bad</a:t>
              </a:r>
              <a:endParaRPr lang="en-US">
                <a:latin typeface="Verdana" pitchFamily="34" charset="0"/>
              </a:endParaRPr>
            </a:p>
            <a:p>
              <a:pPr eaLnBrk="0" hangingPunct="0"/>
              <a:r>
                <a:rPr lang="en-US">
                  <a:latin typeface="Verdana" pitchFamily="34" charset="0"/>
                </a:rPr>
                <a:t>Wood =       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bad</a:t>
              </a:r>
            </a:p>
            <a:p>
              <a:pPr eaLnBrk="0" hangingPunct="0"/>
              <a:r>
                <a:rPr lang="en-US">
                  <a:latin typeface="Verdana" pitchFamily="34" charset="0"/>
                </a:rPr>
                <a:t>Time=            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20517" name="Rectangle 33"/>
            <p:cNvSpPr>
              <a:spLocks noChangeArrowheads="1"/>
            </p:cNvSpPr>
            <p:nvPr/>
          </p:nvSpPr>
          <p:spPr bwMode="auto">
            <a:xfrm>
              <a:off x="3504" y="3052"/>
              <a:ext cx="1728" cy="768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0518" name="Rectangle 34"/>
            <p:cNvSpPr>
              <a:spLocks noChangeArrowheads="1"/>
            </p:cNvSpPr>
            <p:nvPr/>
          </p:nvSpPr>
          <p:spPr bwMode="auto">
            <a:xfrm>
              <a:off x="3504" y="2860"/>
              <a:ext cx="1728" cy="192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0519" name="Text Box 35"/>
            <p:cNvSpPr txBox="1">
              <a:spLocks noChangeArrowheads="1"/>
            </p:cNvSpPr>
            <p:nvPr/>
          </p:nvSpPr>
          <p:spPr bwMode="auto">
            <a:xfrm>
              <a:off x="3590" y="2832"/>
              <a:ext cx="11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     </a:t>
              </a:r>
              <a:r>
                <a:rPr lang="en-US">
                  <a:solidFill>
                    <a:schemeClr val="accent2"/>
                  </a:solidFill>
                  <a:latin typeface="Verdana" pitchFamily="34" charset="0"/>
                </a:rPr>
                <a:t>Solution </a:t>
              </a:r>
              <a:r>
                <a:rPr lang="en-US" i="1">
                  <a:solidFill>
                    <a:schemeClr val="accent2"/>
                  </a:solidFill>
                  <a:latin typeface="Verdana" pitchFamily="34" charset="0"/>
                </a:rPr>
                <a:t>S’</a:t>
              </a:r>
            </a:p>
          </p:txBody>
        </p:sp>
      </p:grpSp>
      <p:sp>
        <p:nvSpPr>
          <p:cNvPr id="20494" name="Text Box 36"/>
          <p:cNvSpPr txBox="1">
            <a:spLocks noChangeArrowheads="1"/>
          </p:cNvSpPr>
          <p:nvPr/>
        </p:nvSpPr>
        <p:spPr bwMode="auto">
          <a:xfrm>
            <a:off x="5632450" y="6248400"/>
            <a:ext cx="2743200" cy="307975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err="1">
                <a:latin typeface="Verdana" pitchFamily="34" charset="0"/>
              </a:rPr>
              <a:t>pref</a:t>
            </a:r>
            <a:r>
              <a:rPr lang="en-US" sz="1400" dirty="0">
                <a:latin typeface="Verdana" pitchFamily="34" charset="0"/>
              </a:rPr>
              <a:t>(S’)=</a:t>
            </a:r>
            <a:r>
              <a:rPr lang="en-US" sz="1400" dirty="0" smtClean="0">
                <a:latin typeface="Verdana" pitchFamily="34" charset="0"/>
              </a:rPr>
              <a:t>10+50+40=100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0495" name="Oval 37"/>
          <p:cNvSpPr>
            <a:spLocks noChangeArrowheads="1"/>
          </p:cNvSpPr>
          <p:nvPr/>
        </p:nvSpPr>
        <p:spPr bwMode="auto">
          <a:xfrm>
            <a:off x="1898650" y="2667000"/>
            <a:ext cx="457200" cy="3810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410200" y="762000"/>
            <a:ext cx="3790950" cy="1200150"/>
            <a:chOff x="3408" y="864"/>
            <a:chExt cx="2388" cy="756"/>
          </a:xfrm>
        </p:grpSpPr>
        <p:sp>
          <p:nvSpPr>
            <p:cNvPr id="20509" name="Text Box 40"/>
            <p:cNvSpPr txBox="1">
              <a:spLocks noChangeArrowheads="1"/>
            </p:cNvSpPr>
            <p:nvPr/>
          </p:nvSpPr>
          <p:spPr bwMode="auto">
            <a:xfrm>
              <a:off x="3408" y="864"/>
              <a:ext cx="2345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Verdana" pitchFamily="34" charset="0"/>
                </a:rPr>
                <a:t>Weighted </a:t>
              </a:r>
              <a:r>
                <a:rPr lang="en-US" dirty="0" err="1">
                  <a:latin typeface="Verdana" pitchFamily="34" charset="0"/>
                </a:rPr>
                <a:t>semiring</a:t>
              </a:r>
              <a:endParaRPr lang="en-US" dirty="0">
                <a:latin typeface="Verdana" pitchFamily="34" charset="0"/>
              </a:endParaRPr>
            </a:p>
            <a:p>
              <a:pPr eaLnBrk="0" hangingPunct="0"/>
              <a:endParaRPr lang="en-US" dirty="0">
                <a:latin typeface="Verdana" pitchFamily="34" charset="0"/>
              </a:endParaRPr>
            </a:p>
            <a:p>
              <a:pPr eaLnBrk="0" hangingPunct="0"/>
              <a:endParaRPr lang="en-US" dirty="0">
                <a:latin typeface="Verdana" pitchFamily="34" charset="0"/>
              </a:endParaRPr>
            </a:p>
            <a:p>
              <a:pPr eaLnBrk="0" hangingPunct="0"/>
              <a:r>
                <a:rPr lang="en-US" i="1" dirty="0">
                  <a:latin typeface="Verdana" pitchFamily="34" charset="0"/>
                </a:rPr>
                <a:t>S</a:t>
              </a:r>
              <a:r>
                <a:rPr lang="en-US" i="1" baseline="-25000" dirty="0">
                  <a:latin typeface="Verdana" pitchFamily="34" charset="0"/>
                </a:rPr>
                <a:t>WCSP</a:t>
              </a:r>
              <a:r>
                <a:rPr lang="en-US" i="1" dirty="0">
                  <a:latin typeface="Verdana" pitchFamily="34" charset="0"/>
                </a:rPr>
                <a:t>=&lt;[0,+</a:t>
              </a:r>
              <a:r>
                <a:rPr lang="en-US" i="1" dirty="0">
                  <a:latin typeface="Lucida Sans Unicode" pitchFamily="34" charset="0"/>
                  <a:cs typeface="Lucida Sans Unicode" pitchFamily="34" charset="0"/>
                </a:rPr>
                <a:t>∞</a:t>
              </a:r>
              <a:r>
                <a:rPr lang="en-US" i="1" dirty="0">
                  <a:latin typeface="Verdana" pitchFamily="34" charset="0"/>
                </a:rPr>
                <a:t>],min,+,+</a:t>
              </a:r>
              <a:r>
                <a:rPr lang="en-US" i="1" dirty="0">
                  <a:latin typeface="Lucida Sans Unicode" pitchFamily="34" charset="0"/>
                  <a:cs typeface="Lucida Sans Unicode" pitchFamily="34" charset="0"/>
                </a:rPr>
                <a:t>∞</a:t>
              </a:r>
              <a:r>
                <a:rPr lang="en-US" i="1" dirty="0">
                  <a:latin typeface="Verdana" pitchFamily="34" charset="0"/>
                </a:rPr>
                <a:t>,0&gt;</a:t>
              </a:r>
            </a:p>
          </p:txBody>
        </p:sp>
        <p:sp>
          <p:nvSpPr>
            <p:cNvPr id="20510" name="Text Box 41"/>
            <p:cNvSpPr txBox="1">
              <a:spLocks noChangeArrowheads="1"/>
            </p:cNvSpPr>
            <p:nvPr/>
          </p:nvSpPr>
          <p:spPr bwMode="auto">
            <a:xfrm>
              <a:off x="3696" y="1104"/>
              <a:ext cx="21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Verdana" pitchFamily="34" charset="0"/>
                </a:rPr>
                <a:t>S</a:t>
              </a:r>
              <a:r>
                <a:rPr lang="en-US" i="1" baseline="-25000">
                  <a:latin typeface="Verdana" pitchFamily="34" charset="0"/>
                </a:rPr>
                <a:t>    </a:t>
              </a:r>
              <a:r>
                <a:rPr lang="en-US" i="1">
                  <a:latin typeface="Verdana" pitchFamily="34" charset="0"/>
                </a:rPr>
                <a:t>=&lt; A  ,    +  ,x , </a:t>
              </a:r>
              <a:r>
                <a:rPr lang="en-US" b="1" i="1">
                  <a:latin typeface="Verdana" pitchFamily="34" charset="0"/>
                </a:rPr>
                <a:t>0</a:t>
              </a:r>
              <a:r>
                <a:rPr lang="en-US" i="1">
                  <a:latin typeface="Verdana" pitchFamily="34" charset="0"/>
                </a:rPr>
                <a:t>,  </a:t>
              </a:r>
              <a:r>
                <a:rPr lang="en-US" b="1" i="1">
                  <a:latin typeface="Verdana" pitchFamily="34" charset="0"/>
                </a:rPr>
                <a:t>1</a:t>
              </a:r>
              <a:r>
                <a:rPr lang="en-US" i="1">
                  <a:latin typeface="Verdana" pitchFamily="34" charset="0"/>
                </a:rPr>
                <a:t>&gt;</a:t>
              </a:r>
            </a:p>
          </p:txBody>
        </p:sp>
        <p:sp>
          <p:nvSpPr>
            <p:cNvPr id="20511" name="Line 42"/>
            <p:cNvSpPr>
              <a:spLocks noChangeShapeType="1"/>
            </p:cNvSpPr>
            <p:nvPr/>
          </p:nvSpPr>
          <p:spPr bwMode="auto">
            <a:xfrm>
              <a:off x="4272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3"/>
            <p:cNvSpPr>
              <a:spLocks noChangeShapeType="1"/>
            </p:cNvSpPr>
            <p:nvPr/>
          </p:nvSpPr>
          <p:spPr bwMode="auto">
            <a:xfrm>
              <a:off x="4800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4"/>
            <p:cNvSpPr>
              <a:spLocks noChangeShapeType="1"/>
            </p:cNvSpPr>
            <p:nvPr/>
          </p:nvSpPr>
          <p:spPr bwMode="auto">
            <a:xfrm>
              <a:off x="5040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45"/>
            <p:cNvSpPr>
              <a:spLocks noChangeShapeType="1"/>
            </p:cNvSpPr>
            <p:nvPr/>
          </p:nvSpPr>
          <p:spPr bwMode="auto">
            <a:xfrm>
              <a:off x="5280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46"/>
            <p:cNvSpPr>
              <a:spLocks noChangeShapeType="1"/>
            </p:cNvSpPr>
            <p:nvPr/>
          </p:nvSpPr>
          <p:spPr bwMode="auto">
            <a:xfrm>
              <a:off x="5520" y="1296"/>
              <a:ext cx="0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8" name="Straight Connector 47"/>
          <p:cNvCxnSpPr>
            <a:stCxn id="20485" idx="6"/>
            <a:endCxn id="20486" idx="2"/>
          </p:cNvCxnSpPr>
          <p:nvPr/>
        </p:nvCxnSpPr>
        <p:spPr>
          <a:xfrm>
            <a:off x="1289050" y="24765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0486" idx="4"/>
            <a:endCxn id="20483" idx="7"/>
          </p:cNvCxnSpPr>
          <p:nvPr/>
        </p:nvCxnSpPr>
        <p:spPr>
          <a:xfrm rot="5400000">
            <a:off x="1596231" y="3956844"/>
            <a:ext cx="3040063" cy="917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69850" y="6019800"/>
            <a:ext cx="149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2 days 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0 €</a:t>
            </a:r>
            <a:endParaRPr lang="en-US">
              <a:latin typeface="Gill Sans MT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9850" y="6324600"/>
            <a:ext cx="149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Gill Sans MT" pitchFamily="34" charset="0"/>
              </a:rPr>
              <a:t>3 days  </a:t>
            </a:r>
            <a:r>
              <a:rPr lang="en-US">
                <a:latin typeface="Gill Sans MT" pitchFamily="34" charset="0"/>
                <a:sym typeface="Wingdings" pitchFamily="2" charset="2"/>
              </a:rPr>
              <a:t> 0 €</a:t>
            </a:r>
            <a:endParaRPr lang="en-US">
              <a:latin typeface="Gill Sans MT" pitchFamily="34" charset="0"/>
            </a:endParaRPr>
          </a:p>
        </p:txBody>
      </p:sp>
      <p:sp>
        <p:nvSpPr>
          <p:cNvPr id="20501" name="Oval 23"/>
          <p:cNvSpPr>
            <a:spLocks noChangeArrowheads="1"/>
          </p:cNvSpPr>
          <p:nvPr/>
        </p:nvSpPr>
        <p:spPr bwMode="auto">
          <a:xfrm>
            <a:off x="2660650" y="1676400"/>
            <a:ext cx="533400" cy="4572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502" name="Oval 23"/>
          <p:cNvSpPr>
            <a:spLocks noChangeArrowheads="1"/>
          </p:cNvSpPr>
          <p:nvPr/>
        </p:nvSpPr>
        <p:spPr bwMode="auto">
          <a:xfrm>
            <a:off x="5022850" y="2895600"/>
            <a:ext cx="609600" cy="4572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503" name="Oval 37"/>
          <p:cNvSpPr>
            <a:spLocks noChangeArrowheads="1"/>
          </p:cNvSpPr>
          <p:nvPr/>
        </p:nvSpPr>
        <p:spPr bwMode="auto">
          <a:xfrm>
            <a:off x="2508250" y="1447800"/>
            <a:ext cx="457200" cy="3810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4565650" y="2667000"/>
            <a:ext cx="609600" cy="3810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194050" y="3733800"/>
            <a:ext cx="1470025" cy="1276350"/>
            <a:chOff x="2743200" y="5029200"/>
            <a:chExt cx="1470274" cy="1276529"/>
          </a:xfrm>
        </p:grpSpPr>
        <p:sp>
          <p:nvSpPr>
            <p:cNvPr id="20506" name="Text Box 10"/>
            <p:cNvSpPr txBox="1">
              <a:spLocks noChangeArrowheads="1"/>
            </p:cNvSpPr>
            <p:nvPr/>
          </p:nvSpPr>
          <p:spPr bwMode="auto">
            <a:xfrm>
              <a:off x="2743200" y="5105400"/>
              <a:ext cx="147027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Gill Sans MT" pitchFamily="34" charset="0"/>
                </a:rPr>
                <a:t>(b, 2) </a:t>
              </a:r>
              <a:r>
                <a:rPr lang="en-US">
                  <a:latin typeface="Gill Sans MT" pitchFamily="34" charset="0"/>
                  <a:sym typeface="Wingdings" pitchFamily="2" charset="2"/>
                </a:rPr>
                <a:t> 40 €</a:t>
              </a:r>
            </a:p>
            <a:p>
              <a:pPr eaLnBrk="0" hangingPunct="0"/>
              <a:r>
                <a:rPr lang="en-US">
                  <a:latin typeface="Gill Sans MT" pitchFamily="34" charset="0"/>
                  <a:sym typeface="Wingdings" pitchFamily="2" charset="2"/>
                </a:rPr>
                <a:t>(m,2)  50 €</a:t>
              </a:r>
            </a:p>
            <a:p>
              <a:pPr eaLnBrk="0" hangingPunct="0"/>
              <a:r>
                <a:rPr lang="en-US">
                  <a:latin typeface="Gill Sans MT" pitchFamily="34" charset="0"/>
                  <a:sym typeface="Wingdings" pitchFamily="2" charset="2"/>
                </a:rPr>
                <a:t>(m,3)  70 €</a:t>
              </a:r>
            </a:p>
            <a:p>
              <a:pPr eaLnBrk="0" hangingPunct="0"/>
              <a:r>
                <a:rPr lang="en-US">
                  <a:latin typeface="Gill Sans MT" pitchFamily="34" charset="0"/>
                  <a:sym typeface="Wingdings" pitchFamily="2" charset="2"/>
                </a:rPr>
                <a:t>(h,3)  70 €</a:t>
              </a:r>
            </a:p>
          </p:txBody>
        </p:sp>
        <p:sp>
          <p:nvSpPr>
            <p:cNvPr id="20507" name="Oval 23"/>
            <p:cNvSpPr>
              <a:spLocks noChangeArrowheads="1"/>
            </p:cNvSpPr>
            <p:nvPr/>
          </p:nvSpPr>
          <p:spPr bwMode="auto">
            <a:xfrm>
              <a:off x="3657600" y="5334000"/>
              <a:ext cx="533400" cy="457200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0508" name="Oval 37"/>
            <p:cNvSpPr>
              <a:spLocks noChangeArrowheads="1"/>
            </p:cNvSpPr>
            <p:nvPr/>
          </p:nvSpPr>
          <p:spPr bwMode="auto">
            <a:xfrm>
              <a:off x="3581400" y="5029200"/>
              <a:ext cx="533400" cy="381000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800">
                <a:solidFill>
                  <a:schemeClr val="tx2">
                    <a:satMod val="130000"/>
                  </a:schemeClr>
                </a:solidFill>
              </a:rPr>
              <a:t>Instances of semiring-based soft constraints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5275"/>
            <a:ext cx="82296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Each instance is characterized by a c-</a:t>
            </a:r>
            <a:r>
              <a:rPr lang="en-US" sz="1800" dirty="0" err="1" smtClean="0"/>
              <a:t>semiring</a:t>
            </a:r>
            <a:r>
              <a:rPr lang="en-US" sz="1800" dirty="0" smtClean="0"/>
              <a:t> &lt;A, +, x, 0, 1&gt;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Classical constraints</a:t>
            </a:r>
            <a:r>
              <a:rPr lang="en-US" sz="1800" dirty="0" smtClean="0"/>
              <a:t>: &lt;{0,1},logical </a:t>
            </a:r>
            <a:r>
              <a:rPr lang="en-US" sz="1800" dirty="0" err="1" smtClean="0"/>
              <a:t>or,logical</a:t>
            </a:r>
            <a:r>
              <a:rPr lang="en-US" sz="1800" dirty="0" smtClean="0"/>
              <a:t> and,0,1&gt;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Satisfy all constraints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Fuzzy constraints</a:t>
            </a:r>
            <a:r>
              <a:rPr lang="en-US" sz="1800" dirty="0" smtClean="0"/>
              <a:t>: &lt;[0,1],max,min,0,1&gt;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Maximize the minimum preference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Lexicographic CSPs</a:t>
            </a:r>
            <a:r>
              <a:rPr lang="en-US" sz="1800" dirty="0" smtClean="0"/>
              <a:t>: &lt;[0,1]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,lex-max,min,0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,1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&gt;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Order the preferences lexicographically and then maximize the minimum preference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Weighted constraints </a:t>
            </a:r>
            <a:r>
              <a:rPr lang="en-US" sz="1800" dirty="0" smtClean="0">
                <a:solidFill>
                  <a:schemeClr val="tx2"/>
                </a:solidFill>
              </a:rPr>
              <a:t>(N)</a:t>
            </a:r>
            <a:r>
              <a:rPr lang="en-US" sz="1800" dirty="0" smtClean="0"/>
              <a:t>:&lt;N</a:t>
            </a:r>
            <a:r>
              <a:rPr lang="en-US" sz="1800" dirty="0" smtClean="0">
                <a:sym typeface="Symbol" pitchFamily="18" charset="2"/>
              </a:rPr>
              <a:t></a:t>
            </a:r>
            <a:r>
              <a:rPr lang="en-US" sz="1800" dirty="0" smtClean="0"/>
              <a:t>+</a:t>
            </a:r>
            <a:r>
              <a:rPr lang="en-US" sz="1800" dirty="0" smtClean="0">
                <a:sym typeface="Symbol" pitchFamily="18" charset="2"/>
              </a:rPr>
              <a:t></a:t>
            </a:r>
            <a:r>
              <a:rPr lang="en-US" sz="1800" dirty="0" smtClean="0"/>
              <a:t>, min, +,+</a:t>
            </a:r>
            <a:r>
              <a:rPr lang="en-US" sz="1800" dirty="0" smtClean="0">
                <a:sym typeface="Symbol" pitchFamily="18" charset="2"/>
              </a:rPr>
              <a:t></a:t>
            </a:r>
            <a:r>
              <a:rPr lang="en-US" sz="1800" dirty="0" smtClean="0"/>
              <a:t>,0&gt;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Minimize the sum of the costs (naturals)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Weighted constraints </a:t>
            </a:r>
            <a:r>
              <a:rPr lang="en-US" sz="1800" dirty="0" smtClean="0">
                <a:solidFill>
                  <a:schemeClr val="tx2"/>
                </a:solidFill>
              </a:rPr>
              <a:t>(R)</a:t>
            </a:r>
            <a:r>
              <a:rPr lang="en-US" sz="1800" dirty="0" smtClean="0"/>
              <a:t>:&lt;R</a:t>
            </a:r>
            <a:r>
              <a:rPr lang="en-US" sz="1800" dirty="0" smtClean="0">
                <a:sym typeface="Symbol" pitchFamily="18" charset="2"/>
              </a:rPr>
              <a:t></a:t>
            </a:r>
            <a:r>
              <a:rPr lang="en-US" sz="1800" dirty="0" smtClean="0"/>
              <a:t>+</a:t>
            </a:r>
            <a:r>
              <a:rPr lang="en-US" sz="1800" dirty="0" smtClean="0">
                <a:sym typeface="Symbol" pitchFamily="18" charset="2"/>
              </a:rPr>
              <a:t></a:t>
            </a:r>
            <a:r>
              <a:rPr lang="en-US" sz="1800" dirty="0" smtClean="0"/>
              <a:t>, min, +, +</a:t>
            </a:r>
            <a:r>
              <a:rPr lang="en-US" sz="1800" dirty="0" smtClean="0">
                <a:sym typeface="Symbol" pitchFamily="18" charset="2"/>
              </a:rPr>
              <a:t></a:t>
            </a:r>
            <a:r>
              <a:rPr lang="en-US" sz="1800" dirty="0" smtClean="0"/>
              <a:t>,0&gt;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Minimize the sum of the costs (</a:t>
            </a:r>
            <a:r>
              <a:rPr lang="en-US" sz="1600" dirty="0" err="1" smtClean="0"/>
              <a:t>reals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Max CSP</a:t>
            </a:r>
            <a:r>
              <a:rPr lang="en-US" sz="1800" dirty="0" smtClean="0"/>
              <a:t>: weight =1 if constraint is not satisfied and 0 if satisfied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Minimize the number of violated constraints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Probabilistic constraints</a:t>
            </a:r>
            <a:r>
              <a:rPr lang="en-US" sz="1800" dirty="0" smtClean="0"/>
              <a:t>: &lt;[0,1], max, x, 0,1&gt;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Maximize the joint probability of being a constraint of the real problem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Valued CSPs</a:t>
            </a:r>
            <a:r>
              <a:rPr lang="en-US" sz="1800" dirty="0" smtClean="0"/>
              <a:t>: any totally ordered c-</a:t>
            </a:r>
            <a:r>
              <a:rPr lang="en-US" sz="1800" dirty="0" err="1" smtClean="0"/>
              <a:t>semiring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Multi-criteria</a:t>
            </a:r>
            <a:r>
              <a:rPr lang="en-US" sz="1800" dirty="0" smtClean="0"/>
              <a:t> problems: Cartesian product of </a:t>
            </a:r>
            <a:r>
              <a:rPr lang="en-US" sz="1800" dirty="0" err="1" smtClean="0"/>
              <a:t>semirings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apologize…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missing references in my contribution in the proceedings…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can find a version with references on my web page: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b="1" dirty="0" smtClean="0"/>
              <a:t>www.math.unipd.it/~kvenable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mtClean="0"/>
              <a:t>Interesting questions for soft CSPs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solidFill>
                  <a:srgbClr val="FF6600"/>
                </a:solidFill>
              </a:rPr>
              <a:t>Find an optimal solution</a:t>
            </a:r>
          </a:p>
          <a:p>
            <a:pPr lvl="1" eaLnBrk="1" hangingPunct="1"/>
            <a:r>
              <a:rPr lang="en-US" sz="2000" dirty="0" smtClean="0"/>
              <a:t>Difficult in general</a:t>
            </a:r>
          </a:p>
          <a:p>
            <a:pPr lvl="2" eaLnBrk="1" hangingPunct="1"/>
            <a:r>
              <a:rPr lang="en-US" sz="2000" dirty="0" smtClean="0"/>
              <a:t>branch and bound + constraint propagation</a:t>
            </a:r>
          </a:p>
          <a:p>
            <a:pPr lvl="2" eaLnBrk="1" hangingPunct="1"/>
            <a:r>
              <a:rPr lang="en-US" sz="2000" dirty="0" smtClean="0"/>
              <a:t>local search</a:t>
            </a:r>
          </a:p>
          <a:p>
            <a:pPr lvl="1" eaLnBrk="1" hangingPunct="1"/>
            <a:r>
              <a:rPr lang="en-US" sz="2000" dirty="0" smtClean="0"/>
              <a:t>Easy for some restricted classes</a:t>
            </a:r>
          </a:p>
          <a:p>
            <a:pPr lvl="2"/>
            <a:r>
              <a:rPr lang="en-US" sz="1700" dirty="0" smtClean="0"/>
              <a:t> tree-shaped problems</a:t>
            </a:r>
          </a:p>
          <a:p>
            <a:pPr lvl="2"/>
            <a:r>
              <a:rPr lang="en-US" sz="1700" b="1" dirty="0" smtClean="0"/>
              <a:t>some classes of soft temporal problems</a:t>
            </a:r>
          </a:p>
          <a:p>
            <a:pPr eaLnBrk="1" hangingPunct="1"/>
            <a:r>
              <a:rPr lang="en-US" sz="2000" dirty="0" smtClean="0">
                <a:solidFill>
                  <a:srgbClr val="FF6600"/>
                </a:solidFill>
              </a:rPr>
              <a:t>Is t an optimal solution? </a:t>
            </a:r>
          </a:p>
          <a:p>
            <a:pPr lvl="1" eaLnBrk="1" hangingPunct="1"/>
            <a:r>
              <a:rPr lang="en-US" sz="2000" dirty="0" smtClean="0"/>
              <a:t>Same complexity as finding an optimal solution</a:t>
            </a:r>
          </a:p>
          <a:p>
            <a:pPr lvl="2" eaLnBrk="1" hangingPunct="1"/>
            <a:r>
              <a:rPr lang="en-US" sz="2000" dirty="0" smtClean="0"/>
              <a:t>we have to find the optimal preference level</a:t>
            </a:r>
          </a:p>
          <a:p>
            <a:pPr eaLnBrk="1" hangingPunct="1"/>
            <a:r>
              <a:rPr lang="en-US" sz="2000" dirty="0" smtClean="0">
                <a:solidFill>
                  <a:srgbClr val="FF6600"/>
                </a:solidFill>
              </a:rPr>
              <a:t>Is t better than t’?</a:t>
            </a:r>
          </a:p>
          <a:p>
            <a:pPr lvl="1" eaLnBrk="1" hangingPunct="1"/>
            <a:r>
              <a:rPr lang="en-US" sz="2000" dirty="0" smtClean="0"/>
              <a:t>Easy: Linear in the number of constraints</a:t>
            </a:r>
          </a:p>
          <a:p>
            <a:pPr lvl="2" eaLnBrk="1" hangingPunct="1"/>
            <a:r>
              <a:rPr lang="en-US" sz="2000" dirty="0" smtClean="0"/>
              <a:t>compute the two pref. levels and compare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4876800"/>
            <a:ext cx="76200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Preferences in constraint-based temporal frameworks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Simple Temporal Problems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1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+mj-lt"/>
              </a:rPr>
              <a:t>Set of </a:t>
            </a:r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variables</a:t>
            </a:r>
            <a:r>
              <a:rPr lang="en-US" sz="2400" dirty="0" smtClean="0">
                <a:latin typeface="+mj-lt"/>
              </a:rPr>
              <a:t> representing </a:t>
            </a:r>
            <a:r>
              <a:rPr lang="en-US" sz="2400" dirty="0" err="1" smtClean="0">
                <a:latin typeface="+mj-lt"/>
              </a:rPr>
              <a:t>timepoints</a:t>
            </a:r>
            <a:r>
              <a:rPr lang="en-US" sz="2400" dirty="0" smtClean="0">
                <a:latin typeface="+mj-lt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i="1" dirty="0" smtClean="0">
                <a:latin typeface="+mj-lt"/>
              </a:rPr>
              <a:t>	{ X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, …., </a:t>
            </a:r>
            <a:r>
              <a:rPr lang="en-US" sz="2400" i="1" dirty="0" err="1" smtClean="0">
                <a:latin typeface="+mj-lt"/>
              </a:rPr>
              <a:t>X</a:t>
            </a:r>
            <a:r>
              <a:rPr lang="en-US" sz="2400" i="1" baseline="-25000" dirty="0" err="1" smtClean="0">
                <a:latin typeface="+mj-lt"/>
              </a:rPr>
              <a:t>k</a:t>
            </a:r>
            <a:r>
              <a:rPr lang="en-US" sz="2400" i="1" baseline="-250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}</a:t>
            </a:r>
          </a:p>
          <a:p>
            <a:pPr eaLnBrk="1" hangingPunct="1"/>
            <a:r>
              <a:rPr lang="en-US" sz="2400" dirty="0" smtClean="0">
                <a:latin typeface="+mj-lt"/>
              </a:rPr>
              <a:t>Each variable has a discrete or continuous </a:t>
            </a:r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domain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D( X</a:t>
            </a:r>
            <a:r>
              <a:rPr lang="en-US" sz="2400" i="1" baseline="-25000" dirty="0" smtClean="0">
                <a:latin typeface="+mj-lt"/>
              </a:rPr>
              <a:t>i </a:t>
            </a:r>
            <a:r>
              <a:rPr lang="en-US" sz="2400" i="1" dirty="0" smtClean="0">
                <a:latin typeface="+mj-lt"/>
              </a:rPr>
              <a:t>)</a:t>
            </a:r>
          </a:p>
          <a:p>
            <a:pPr eaLnBrk="1" hangingPunct="1"/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Constraint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 an interval I=[</a:t>
            </a:r>
            <a:r>
              <a:rPr lang="en-US" sz="2400" dirty="0" err="1" smtClean="0">
                <a:latin typeface="+mj-lt"/>
                <a:sym typeface="Wingdings" pitchFamily="2" charset="2"/>
              </a:rPr>
              <a:t>a,b</a:t>
            </a:r>
            <a:r>
              <a:rPr lang="en-US" sz="2400" dirty="0" smtClean="0">
                <a:latin typeface="+mj-lt"/>
                <a:sym typeface="Wingdings" pitchFamily="2" charset="2"/>
              </a:rPr>
              <a:t>] </a:t>
            </a:r>
            <a:endParaRPr lang="en-US" sz="2400" dirty="0" smtClean="0">
              <a:latin typeface="+mj-lt"/>
            </a:endParaRPr>
          </a:p>
          <a:p>
            <a:pPr lvl="1" eaLnBrk="1" hangingPunct="1"/>
            <a:r>
              <a:rPr lang="en-US" sz="2000" dirty="0" smtClean="0">
                <a:latin typeface="+mj-lt"/>
              </a:rPr>
              <a:t>Unary: on X</a:t>
            </a:r>
            <a:r>
              <a:rPr lang="en-US" sz="2000" i="1" baseline="-25000" dirty="0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, (a</a:t>
            </a:r>
            <a:r>
              <a:rPr lang="en-US" sz="2000" i="1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  <a:cs typeface="Arial" charset="0"/>
              </a:rPr>
              <a:t>≤ v</a:t>
            </a:r>
            <a:r>
              <a:rPr lang="en-US" sz="2000" i="1" baseline="-25000" dirty="0" smtClean="0">
                <a:latin typeface="+mj-lt"/>
                <a:cs typeface="Arial" charset="0"/>
              </a:rPr>
              <a:t>i </a:t>
            </a:r>
            <a:r>
              <a:rPr lang="en-US" sz="2000" dirty="0" smtClean="0">
                <a:latin typeface="+mj-lt"/>
                <a:cs typeface="Arial" charset="0"/>
              </a:rPr>
              <a:t>≤b</a:t>
            </a:r>
            <a:r>
              <a:rPr lang="en-US" sz="2000" i="1" baseline="-25000" dirty="0" smtClean="0">
                <a:latin typeface="+mj-lt"/>
                <a:cs typeface="Arial" charset="0"/>
              </a:rPr>
              <a:t>1</a:t>
            </a:r>
            <a:r>
              <a:rPr lang="en-US" sz="2000" dirty="0" smtClean="0">
                <a:latin typeface="+mj-lt"/>
                <a:cs typeface="Arial" charset="0"/>
              </a:rPr>
              <a:t>), v</a:t>
            </a:r>
            <a:r>
              <a:rPr lang="en-US" sz="2000" baseline="-25000" dirty="0" smtClean="0">
                <a:latin typeface="+mj-lt"/>
                <a:cs typeface="Arial" charset="0"/>
              </a:rPr>
              <a:t>i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∈ D(X</a:t>
            </a:r>
            <a:r>
              <a:rPr lang="en-US" sz="2000" i="1" baseline="-25000" dirty="0" smtClean="0">
                <a:latin typeface="+mj-lt"/>
                <a:cs typeface="Arial" charset="0"/>
              </a:rPr>
              <a:t>i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</a:t>
            </a:r>
          </a:p>
          <a:p>
            <a:pPr lvl="1" eaLnBrk="1" hangingPunct="1"/>
            <a:r>
              <a:rPr lang="en-US" sz="2000" dirty="0" smtClean="0">
                <a:latin typeface="+mj-lt"/>
                <a:cs typeface="Arial" charset="0"/>
              </a:rPr>
              <a:t>Binary: on (</a:t>
            </a:r>
            <a:r>
              <a:rPr lang="en-US" sz="2000" dirty="0" err="1" smtClean="0">
                <a:latin typeface="+mj-lt"/>
                <a:cs typeface="Arial" charset="0"/>
              </a:rPr>
              <a:t>X</a:t>
            </a:r>
            <a:r>
              <a:rPr lang="en-US" sz="2000" i="1" baseline="-25000" dirty="0" err="1" smtClean="0">
                <a:latin typeface="+mj-lt"/>
                <a:cs typeface="Arial" charset="0"/>
              </a:rPr>
              <a:t>i</a:t>
            </a:r>
            <a:r>
              <a:rPr lang="en-US" sz="2000" dirty="0" err="1" smtClean="0">
                <a:latin typeface="+mj-lt"/>
                <a:cs typeface="Arial" charset="0"/>
              </a:rPr>
              <a:t>,X</a:t>
            </a:r>
            <a:r>
              <a:rPr lang="en-US" sz="2000" i="1" baseline="-25000" dirty="0" err="1" smtClean="0">
                <a:latin typeface="+mj-lt"/>
                <a:cs typeface="Arial" charset="0"/>
              </a:rPr>
              <a:t>J</a:t>
            </a:r>
            <a:r>
              <a:rPr lang="en-US" sz="2000" dirty="0" smtClean="0">
                <a:latin typeface="+mj-lt"/>
                <a:cs typeface="Arial" charset="0"/>
              </a:rPr>
              <a:t>) , </a:t>
            </a:r>
            <a:r>
              <a:rPr lang="en-US" sz="2000" dirty="0" smtClean="0">
                <a:latin typeface="+mj-lt"/>
              </a:rPr>
              <a:t>(a</a:t>
            </a:r>
            <a:r>
              <a:rPr lang="en-US" sz="2000" i="1" baseline="-25000" dirty="0" smtClean="0">
                <a:latin typeface="+mj-lt"/>
                <a:cs typeface="Arial" charset="0"/>
              </a:rPr>
              <a:t>1</a:t>
            </a:r>
            <a:r>
              <a:rPr lang="en-US" sz="2000" dirty="0" smtClean="0">
                <a:latin typeface="+mj-lt"/>
                <a:cs typeface="Arial" charset="0"/>
              </a:rPr>
              <a:t>≤ </a:t>
            </a:r>
            <a:r>
              <a:rPr lang="en-US" sz="2000" dirty="0" err="1" smtClean="0">
                <a:latin typeface="+mj-lt"/>
                <a:cs typeface="Arial" charset="0"/>
              </a:rPr>
              <a:t>v</a:t>
            </a:r>
            <a:r>
              <a:rPr lang="en-US" sz="2000" i="1" baseline="-25000" dirty="0" err="1" smtClean="0">
                <a:latin typeface="+mj-lt"/>
                <a:cs typeface="Arial" charset="0"/>
              </a:rPr>
              <a:t>J</a:t>
            </a:r>
            <a:r>
              <a:rPr lang="en-US" sz="2000" dirty="0" smtClean="0">
                <a:latin typeface="+mj-lt"/>
                <a:cs typeface="Arial" charset="0"/>
              </a:rPr>
              <a:t>-v</a:t>
            </a:r>
            <a:r>
              <a:rPr lang="en-US" sz="2000" i="1" baseline="-25000" dirty="0" smtClean="0">
                <a:latin typeface="+mj-lt"/>
                <a:cs typeface="Arial" charset="0"/>
              </a:rPr>
              <a:t>i </a:t>
            </a:r>
            <a:r>
              <a:rPr lang="en-US" sz="2000" dirty="0" smtClean="0">
                <a:latin typeface="+mj-lt"/>
                <a:cs typeface="Arial" charset="0"/>
              </a:rPr>
              <a:t>≤b</a:t>
            </a:r>
            <a:r>
              <a:rPr lang="en-US" sz="2000" i="1" baseline="-25000" dirty="0" smtClean="0">
                <a:latin typeface="+mj-lt"/>
                <a:cs typeface="Arial" charset="0"/>
              </a:rPr>
              <a:t>1</a:t>
            </a:r>
            <a:r>
              <a:rPr lang="en-US" sz="2000" dirty="0" smtClean="0">
                <a:latin typeface="+mj-lt"/>
                <a:cs typeface="Arial" charset="0"/>
              </a:rPr>
              <a:t>), v</a:t>
            </a:r>
            <a:r>
              <a:rPr lang="en-US" sz="2000" i="1" baseline="-25000" dirty="0" smtClean="0">
                <a:latin typeface="+mj-lt"/>
                <a:cs typeface="Arial" charset="0"/>
              </a:rPr>
              <a:t>i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∈ D(X</a:t>
            </a:r>
            <a:r>
              <a:rPr lang="en-US" sz="2000" i="1" baseline="-25000" dirty="0" smtClean="0">
                <a:latin typeface="+mj-lt"/>
                <a:cs typeface="Arial" charset="0"/>
              </a:rPr>
              <a:t>i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), </a:t>
            </a:r>
            <a:r>
              <a:rPr lang="en-US" sz="2000" dirty="0" err="1" smtClean="0">
                <a:latin typeface="+mj-lt"/>
                <a:cs typeface="Arial" charset="0"/>
              </a:rPr>
              <a:t>v</a:t>
            </a:r>
            <a:r>
              <a:rPr lang="en-US" sz="2000" i="1" baseline="-25000" dirty="0" err="1" smtClean="0">
                <a:latin typeface="+mj-lt"/>
                <a:cs typeface="Arial" charset="0"/>
              </a:rPr>
              <a:t>J</a:t>
            </a:r>
            <a:r>
              <a:rPr lang="en-US" sz="2000" i="1" baseline="-25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∈ D(X</a:t>
            </a:r>
            <a:r>
              <a:rPr lang="en-US" sz="2000" i="1" baseline="-25000" dirty="0" smtClean="0">
                <a:latin typeface="+mj-lt"/>
                <a:cs typeface="Arial" charset="0"/>
              </a:rPr>
              <a:t>J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</a:t>
            </a:r>
          </a:p>
          <a:p>
            <a:pPr lvl="1" eaLnBrk="1" hangingPunct="1"/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The order counts: in general (</a:t>
            </a:r>
            <a:r>
              <a:rPr lang="en-US" sz="2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sz="2000" baseline="-25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en-US" sz="2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,X</a:t>
            </a:r>
            <a:r>
              <a:rPr lang="en-US" sz="2000" baseline="-25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j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 ≠ (</a:t>
            </a:r>
            <a:r>
              <a:rPr lang="en-US" sz="2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sz="2000" baseline="-25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j</a:t>
            </a:r>
            <a:r>
              <a:rPr lang="en-US" sz="2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,X</a:t>
            </a:r>
            <a:r>
              <a:rPr lang="en-US" sz="2000" baseline="-25000" dirty="0" err="1" smtClean="0">
                <a:latin typeface="+mj-lt"/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</a:t>
            </a:r>
          </a:p>
          <a:p>
            <a:pPr lvl="1" eaLnBrk="1" hangingPunct="1"/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In practice: new variable ‘beginning of the world’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US" sz="2000" b="1" i="1" baseline="-25000" dirty="0" smtClean="0">
                <a:solidFill>
                  <a:srgbClr val="FF6600"/>
                </a:solidFill>
                <a:latin typeface="+mj-lt"/>
                <a:cs typeface="Arial" charset="0"/>
              </a:rPr>
              <a:t>0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, D(X</a:t>
            </a:r>
            <a:r>
              <a:rPr lang="en-US" sz="2000" i="1" baseline="-25000" dirty="0" smtClean="0">
                <a:latin typeface="+mj-lt"/>
                <a:cs typeface="Arial" charset="0"/>
              </a:rPr>
              <a:t>0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)={0}, and every unary constraint on X</a:t>
            </a:r>
            <a:r>
              <a:rPr lang="en-US" sz="2000" i="1" baseline="-25000" dirty="0" smtClean="0">
                <a:latin typeface="+mj-lt"/>
                <a:cs typeface="Arial" charset="0"/>
              </a:rPr>
              <a:t>i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 is rewritten as binary constraint (X</a:t>
            </a:r>
            <a:r>
              <a:rPr lang="en-US" sz="2000" i="1" baseline="-25000" dirty="0" smtClean="0">
                <a:latin typeface="+mj-lt"/>
                <a:cs typeface="Arial" charset="0"/>
              </a:rPr>
              <a:t>0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,X</a:t>
            </a:r>
            <a:r>
              <a:rPr lang="en-US" sz="2000" i="1" baseline="-25000" dirty="0" smtClean="0">
                <a:latin typeface="+mj-lt"/>
                <a:cs typeface="Arial" charset="0"/>
              </a:rPr>
              <a:t>i</a:t>
            </a:r>
            <a:r>
              <a:rPr lang="en-US" sz="20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).</a:t>
            </a:r>
          </a:p>
          <a:p>
            <a:pPr eaLnBrk="1" hangingPunct="1"/>
            <a:endParaRPr lang="en-US" sz="2400" dirty="0" smtClean="0"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48400" y="6183868"/>
            <a:ext cx="25601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Dechter,Meiri,Pearl</a:t>
            </a:r>
            <a:r>
              <a:rPr lang="en-US" b="1" dirty="0" smtClean="0">
                <a:latin typeface="Garamond" pitchFamily="18" charset="0"/>
              </a:rPr>
              <a:t> 91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Simple Temporal Problems: constraint graph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24209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ym typeface="Wingdings" pitchFamily="2" charset="2"/>
              </a:rPr>
              <a:t>Variable (variable name)  Node (label)</a:t>
            </a:r>
          </a:p>
          <a:p>
            <a:r>
              <a:rPr lang="en-US" sz="2400" dirty="0" smtClean="0">
                <a:sym typeface="Wingdings" pitchFamily="2" charset="2"/>
              </a:rPr>
              <a:t>Constraint (</a:t>
            </a:r>
            <a:r>
              <a:rPr lang="en-US" sz="2400" dirty="0" err="1" smtClean="0">
                <a:sym typeface="Wingdings" pitchFamily="2" charset="2"/>
              </a:rPr>
              <a:t>X</a:t>
            </a:r>
            <a:r>
              <a:rPr lang="en-US" sz="2400" baseline="-25000" dirty="0" err="1" smtClean="0">
                <a:sym typeface="Wingdings" pitchFamily="2" charset="2"/>
              </a:rPr>
              <a:t>i</a:t>
            </a:r>
            <a:r>
              <a:rPr lang="en-US" sz="2400" dirty="0" err="1" smtClean="0">
                <a:sym typeface="Wingdings" pitchFamily="2" charset="2"/>
              </a:rPr>
              <a:t>,X</a:t>
            </a:r>
            <a:r>
              <a:rPr lang="en-US" sz="2400" baseline="-25000" dirty="0" err="1" smtClean="0">
                <a:sym typeface="Wingdings" pitchFamily="2" charset="2"/>
              </a:rPr>
              <a:t>J</a:t>
            </a:r>
            <a:r>
              <a:rPr lang="en-US" sz="2400" dirty="0" smtClean="0">
                <a:sym typeface="Wingdings" pitchFamily="2" charset="2"/>
              </a:rPr>
              <a:t>)  Directed edge from X</a:t>
            </a:r>
            <a:r>
              <a:rPr lang="en-US" sz="2400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 to  X</a:t>
            </a:r>
            <a:r>
              <a:rPr lang="en-US" sz="2400" baseline="-25000" dirty="0" smtClean="0">
                <a:sym typeface="Wingdings" pitchFamily="2" charset="2"/>
              </a:rPr>
              <a:t>J</a:t>
            </a:r>
            <a:r>
              <a:rPr lang="en-US" sz="2400" dirty="0" smtClean="0">
                <a:sym typeface="Wingdings" pitchFamily="2" charset="2"/>
              </a:rPr>
              <a:t> labeled with the intervals</a:t>
            </a:r>
          </a:p>
          <a:p>
            <a:pPr eaLnBrk="1" hangingPunct="1">
              <a:buNone/>
            </a:pPr>
            <a:endParaRPr lang="en-US" sz="2000" dirty="0" smtClean="0"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ea typeface="Lucida Sans Unicode" pitchFamily="34" charset="0"/>
                <a:cs typeface="Lucida Sans Unicode" pitchFamily="34" charset="0"/>
              </a:rPr>
              <a:t>Example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US" sz="2400" dirty="0" smtClean="0"/>
              <a:t>Alice will go to </a:t>
            </a:r>
            <a:r>
              <a:rPr lang="en-US" sz="2400" b="1" dirty="0" smtClean="0">
                <a:solidFill>
                  <a:srgbClr val="FF6600"/>
                </a:solidFill>
              </a:rPr>
              <a:t>lunch any time between noon and 1pm</a:t>
            </a:r>
            <a:r>
              <a:rPr lang="en-US" sz="2400" dirty="0" smtClean="0"/>
              <a:t> and usually </a:t>
            </a:r>
            <a:r>
              <a:rPr lang="en-US" sz="2400" b="1" dirty="0" smtClean="0">
                <a:solidFill>
                  <a:srgbClr val="FF6600"/>
                </a:solidFill>
              </a:rPr>
              <a:t>stays at lunch for 1 hour</a:t>
            </a:r>
            <a:r>
              <a:rPr lang="en-US" sz="2400" dirty="0" smtClean="0"/>
              <a:t>. She can </a:t>
            </a:r>
            <a:r>
              <a:rPr lang="en-US" sz="2400" b="1" dirty="0" smtClean="0">
                <a:solidFill>
                  <a:srgbClr val="FF6600"/>
                </a:solidFill>
              </a:rPr>
              <a:t>go swimming  for two hours from 3 to 4 hours after lunch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4191000"/>
            <a:ext cx="4267200" cy="2500313"/>
            <a:chOff x="1296" y="2688"/>
            <a:chExt cx="2688" cy="1575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832" y="403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[2,2]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3323"/>
              <a:ext cx="417" cy="409"/>
              <a:chOff x="1152" y="3168"/>
              <a:chExt cx="477" cy="432"/>
            </a:xfrm>
          </p:grpSpPr>
          <p:sp>
            <p:nvSpPr>
              <p:cNvPr id="13338" name="Oval 7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Text Box 8"/>
              <p:cNvSpPr txBox="1">
                <a:spLocks noChangeArrowheads="1"/>
              </p:cNvSpPr>
              <p:nvPr/>
            </p:nvSpPr>
            <p:spPr bwMode="auto">
              <a:xfrm>
                <a:off x="1199" y="3240"/>
                <a:ext cx="43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X</a:t>
                </a:r>
                <a:r>
                  <a:rPr lang="en-US" sz="2400" b="1" baseline="-250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199" y="3777"/>
              <a:ext cx="378" cy="409"/>
              <a:chOff x="1152" y="3168"/>
              <a:chExt cx="432" cy="432"/>
            </a:xfrm>
          </p:grpSpPr>
          <p:sp>
            <p:nvSpPr>
              <p:cNvPr id="13336" name="Oval 1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Text Box 11"/>
              <p:cNvSpPr txBox="1">
                <a:spLocks noChangeArrowheads="1"/>
              </p:cNvSpPr>
              <p:nvPr/>
            </p:nvSpPr>
            <p:spPr bwMode="auto">
              <a:xfrm>
                <a:off x="1199" y="3240"/>
                <a:ext cx="36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S</a:t>
                </a:r>
                <a:r>
                  <a:rPr lang="en-US" sz="2400" b="1" baseline="-25000"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606" y="3777"/>
              <a:ext cx="378" cy="409"/>
              <a:chOff x="1152" y="3168"/>
              <a:chExt cx="432" cy="432"/>
            </a:xfrm>
          </p:grpSpPr>
          <p:sp>
            <p:nvSpPr>
              <p:cNvPr id="13334" name="Oval 13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Text Box 14"/>
              <p:cNvSpPr txBox="1">
                <a:spLocks noChangeArrowheads="1"/>
              </p:cNvSpPr>
              <p:nvPr/>
            </p:nvSpPr>
            <p:spPr bwMode="auto">
              <a:xfrm>
                <a:off x="1199" y="3240"/>
                <a:ext cx="36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S</a:t>
                </a:r>
                <a:r>
                  <a:rPr lang="en-US" sz="2400" b="1" baseline="-2500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606" y="2756"/>
              <a:ext cx="378" cy="408"/>
              <a:chOff x="1152" y="3168"/>
              <a:chExt cx="432" cy="432"/>
            </a:xfrm>
          </p:grpSpPr>
          <p:sp>
            <p:nvSpPr>
              <p:cNvPr id="13332" name="Oval 16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Text Box 17"/>
              <p:cNvSpPr txBox="1">
                <a:spLocks noChangeArrowheads="1"/>
              </p:cNvSpPr>
              <p:nvPr/>
            </p:nvSpPr>
            <p:spPr bwMode="auto">
              <a:xfrm>
                <a:off x="1200" y="3240"/>
                <a:ext cx="347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L</a:t>
                </a:r>
                <a:r>
                  <a:rPr lang="en-US" sz="2400" b="1" baseline="-2500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199" y="2756"/>
              <a:ext cx="378" cy="408"/>
              <a:chOff x="1152" y="3168"/>
              <a:chExt cx="432" cy="432"/>
            </a:xfrm>
          </p:grpSpPr>
          <p:sp>
            <p:nvSpPr>
              <p:cNvPr id="13330" name="Oval 19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Text Box 20"/>
              <p:cNvSpPr txBox="1">
                <a:spLocks noChangeArrowheads="1"/>
              </p:cNvSpPr>
              <p:nvPr/>
            </p:nvSpPr>
            <p:spPr bwMode="auto">
              <a:xfrm>
                <a:off x="1200" y="3240"/>
                <a:ext cx="347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L</a:t>
                </a:r>
                <a:r>
                  <a:rPr lang="en-US" sz="2400" b="1" baseline="-25000">
                    <a:latin typeface="Arial" charset="0"/>
                  </a:rPr>
                  <a:t>s</a:t>
                </a:r>
              </a:p>
            </p:txBody>
          </p:sp>
        </p:grpSp>
        <p:cxnSp>
          <p:nvCxnSpPr>
            <p:cNvPr id="13323" name="AutoShape 21"/>
            <p:cNvCxnSpPr>
              <a:cxnSpLocks noChangeShapeType="1"/>
              <a:stCxn id="13338" idx="7"/>
              <a:endCxn id="13330" idx="2"/>
            </p:cNvCxnSpPr>
            <p:nvPr/>
          </p:nvCxnSpPr>
          <p:spPr bwMode="auto">
            <a:xfrm flipV="1">
              <a:off x="1619" y="2960"/>
              <a:ext cx="570" cy="4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24" name="AutoShape 22"/>
            <p:cNvCxnSpPr>
              <a:cxnSpLocks noChangeShapeType="1"/>
              <a:stCxn id="13330" idx="6"/>
              <a:endCxn id="13332" idx="2"/>
            </p:cNvCxnSpPr>
            <p:nvPr/>
          </p:nvCxnSpPr>
          <p:spPr bwMode="auto">
            <a:xfrm>
              <a:off x="2588" y="2960"/>
              <a:ext cx="100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25" name="AutoShape 23"/>
            <p:cNvCxnSpPr>
              <a:cxnSpLocks noChangeShapeType="1"/>
              <a:stCxn id="13336" idx="6"/>
              <a:endCxn id="13334" idx="2"/>
            </p:cNvCxnSpPr>
            <p:nvPr/>
          </p:nvCxnSpPr>
          <p:spPr bwMode="auto">
            <a:xfrm>
              <a:off x="2588" y="3981"/>
              <a:ext cx="100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326" name="Text Box 24"/>
            <p:cNvSpPr txBox="1">
              <a:spLocks noChangeArrowheads="1"/>
            </p:cNvSpPr>
            <p:nvPr/>
          </p:nvSpPr>
          <p:spPr bwMode="auto">
            <a:xfrm>
              <a:off x="1412" y="2938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[12,13]</a:t>
              </a:r>
            </a:p>
          </p:txBody>
        </p:sp>
        <p:sp>
          <p:nvSpPr>
            <p:cNvPr id="13327" name="Text Box 25"/>
            <p:cNvSpPr txBox="1">
              <a:spLocks noChangeArrowheads="1"/>
            </p:cNvSpPr>
            <p:nvPr/>
          </p:nvSpPr>
          <p:spPr bwMode="auto">
            <a:xfrm>
              <a:off x="2893" y="268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[1,1]</a:t>
              </a:r>
            </a:p>
          </p:txBody>
        </p:sp>
        <p:sp>
          <p:nvSpPr>
            <p:cNvPr id="13328" name="Text Box 26"/>
            <p:cNvSpPr txBox="1">
              <a:spLocks noChangeArrowheads="1"/>
            </p:cNvSpPr>
            <p:nvPr/>
          </p:nvSpPr>
          <p:spPr bwMode="auto">
            <a:xfrm>
              <a:off x="2448" y="329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[3,4]</a:t>
              </a:r>
            </a:p>
          </p:txBody>
        </p:sp>
        <p:sp>
          <p:nvSpPr>
            <p:cNvPr id="13329" name="Line 27"/>
            <p:cNvSpPr>
              <a:spLocks noChangeShapeType="1"/>
            </p:cNvSpPr>
            <p:nvPr/>
          </p:nvSpPr>
          <p:spPr bwMode="auto">
            <a:xfrm>
              <a:off x="2400" y="3168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Solving STPs (1)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FF660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Solution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 S={v</a:t>
            </a:r>
            <a:r>
              <a:rPr lang="en-US" sz="2400" i="1" baseline="-25000" dirty="0" smtClean="0">
                <a:cs typeface="Arial" charset="0"/>
              </a:rPr>
              <a:t>1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,….,</a:t>
            </a:r>
            <a:r>
              <a:rPr lang="en-US" sz="2400" dirty="0" err="1" smtClean="0">
                <a:ea typeface="Lucida Sans Unicode" pitchFamily="34" charset="0"/>
                <a:cs typeface="Lucida Sans Unicode" pitchFamily="34" charset="0"/>
              </a:rPr>
              <a:t>v</a:t>
            </a:r>
            <a:r>
              <a:rPr lang="en-US" sz="2400" i="1" baseline="-25000" dirty="0" err="1" smtClean="0">
                <a:cs typeface="Arial" charset="0"/>
              </a:rPr>
              <a:t>k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}, </a:t>
            </a:r>
            <a:r>
              <a:rPr lang="en-US" sz="2400" dirty="0" smtClean="0">
                <a:cs typeface="Arial" charset="0"/>
              </a:rPr>
              <a:t>v</a:t>
            </a:r>
            <a:r>
              <a:rPr lang="en-US" sz="2400" i="1" baseline="-25000" dirty="0" smtClean="0">
                <a:cs typeface="Arial" charset="0"/>
              </a:rPr>
              <a:t>i 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∈ D(X</a:t>
            </a:r>
            <a:r>
              <a:rPr lang="en-US" sz="2400" i="1" baseline="-25000" dirty="0" smtClean="0">
                <a:cs typeface="Arial" charset="0"/>
              </a:rPr>
              <a:t>i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) consistent with all constraints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A value </a:t>
            </a:r>
            <a:r>
              <a:rPr lang="en-US" sz="2400" dirty="0" smtClean="0">
                <a:cs typeface="Arial" charset="0"/>
              </a:rPr>
              <a:t>v</a:t>
            </a:r>
            <a:r>
              <a:rPr lang="en-US" sz="2400" i="1" baseline="-25000" dirty="0" smtClean="0">
                <a:cs typeface="Arial" charset="0"/>
              </a:rPr>
              <a:t>i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∈ D(X</a:t>
            </a:r>
            <a:r>
              <a:rPr lang="en-US" sz="2400" i="1" baseline="-25000" dirty="0" smtClean="0">
                <a:cs typeface="Arial" charset="0"/>
              </a:rPr>
              <a:t>i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) is </a:t>
            </a:r>
            <a:r>
              <a:rPr lang="en-US" sz="2400" b="1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feasible</a:t>
            </a:r>
            <a:r>
              <a:rPr lang="en-US" sz="2400" b="1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ea typeface="Lucida Sans Unicode" pitchFamily="34" charset="0"/>
                <a:cs typeface="Lucida Sans Unicode" pitchFamily="34" charset="0"/>
              </a:rPr>
              <a:t>iff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 it belongs to at least a solution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Minimal domain</a:t>
            </a:r>
            <a:r>
              <a:rPr lang="en-US" sz="2400" b="1" dirty="0" smtClean="0">
                <a:ea typeface="Lucida Sans Unicode" pitchFamily="34" charset="0"/>
                <a:cs typeface="Lucida Sans Unicode" pitchFamily="34" charset="0"/>
              </a:rPr>
              <a:t>: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 set of all feasible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Minimal constraint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X</a:t>
            </a:r>
            <a:r>
              <a:rPr lang="en-US" sz="2400" i="1" baseline="-25000" dirty="0" err="1" smtClean="0">
                <a:cs typeface="Arial" charset="0"/>
              </a:rPr>
              <a:t>i</a:t>
            </a:r>
            <a:r>
              <a:rPr lang="en-US" sz="2400" dirty="0" err="1" smtClean="0">
                <a:cs typeface="Arial" charset="0"/>
              </a:rPr>
              <a:t>,X</a:t>
            </a:r>
            <a:r>
              <a:rPr lang="en-US" sz="2400" i="1" baseline="-25000" dirty="0" err="1" smtClean="0">
                <a:cs typeface="Arial" charset="0"/>
              </a:rPr>
              <a:t>J</a:t>
            </a:r>
            <a:r>
              <a:rPr lang="en-US" sz="2400" dirty="0" smtClean="0">
                <a:cs typeface="Arial" charset="0"/>
              </a:rPr>
              <a:t>): set of feasible values for X</a:t>
            </a:r>
            <a:r>
              <a:rPr lang="en-US" sz="2400" i="1" baseline="-25000" dirty="0" smtClean="0">
                <a:cs typeface="Arial" charset="0"/>
              </a:rPr>
              <a:t>J</a:t>
            </a:r>
            <a:r>
              <a:rPr lang="en-US" sz="2400" i="1" dirty="0" smtClean="0">
                <a:cs typeface="Arial" charset="0"/>
              </a:rPr>
              <a:t>-X</a:t>
            </a:r>
            <a:r>
              <a:rPr lang="en-US" sz="2400" i="1" baseline="-25000" dirty="0" smtClean="0">
                <a:cs typeface="Arial" charset="0"/>
              </a:rPr>
              <a:t>i   </a:t>
            </a:r>
            <a:endParaRPr lang="en-US" sz="2400" i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Minimal network</a:t>
            </a:r>
            <a:r>
              <a:rPr lang="en-US" sz="2400" dirty="0" smtClean="0">
                <a:ea typeface="Lucida Sans Unicode" pitchFamily="34" charset="0"/>
                <a:cs typeface="Lucida Sans Unicode" pitchFamily="34" charset="0"/>
              </a:rPr>
              <a:t>: if all its constraints are minimal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2880917" cy="64633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Solving an STP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191000"/>
            <a:ext cx="2799164" cy="64633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 a solution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97036" y="5906869"/>
            <a:ext cx="4046301" cy="64633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 the min. network</a:t>
            </a:r>
            <a:endParaRPr lang="en-US" sz="3600" dirty="0"/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3338117" y="4514166"/>
            <a:ext cx="1538683" cy="9144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3338117" y="5428566"/>
            <a:ext cx="1558919" cy="80146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Solving STPs (2) </a:t>
            </a:r>
          </a:p>
        </p:txBody>
      </p:sp>
      <p:graphicFrame>
        <p:nvGraphicFramePr>
          <p:cNvPr id="17517" name="Group 109"/>
          <p:cNvGraphicFramePr>
            <a:graphicFrameLocks noGrp="1"/>
          </p:cNvGraphicFramePr>
          <p:nvPr>
            <p:ph sz="half" idx="2"/>
          </p:nvPr>
        </p:nvGraphicFramePr>
        <p:xfrm>
          <a:off x="6324600" y="833438"/>
          <a:ext cx="2743200" cy="1909762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59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76200" y="914400"/>
            <a:ext cx="2819400" cy="2274332"/>
            <a:chOff x="76200" y="914400"/>
            <a:chExt cx="2819400" cy="2274332"/>
          </a:xfrm>
        </p:grpSpPr>
        <p:sp>
          <p:nvSpPr>
            <p:cNvPr id="17494" name="Text Box 55"/>
            <p:cNvSpPr txBox="1">
              <a:spLocks noChangeArrowheads="1"/>
            </p:cNvSpPr>
            <p:nvPr/>
          </p:nvSpPr>
          <p:spPr bwMode="auto">
            <a:xfrm>
              <a:off x="1687286" y="2306735"/>
              <a:ext cx="492975" cy="28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[2,2]</a:t>
              </a:r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76200" y="1572727"/>
              <a:ext cx="437385" cy="424024"/>
              <a:chOff x="1152" y="3168"/>
              <a:chExt cx="477" cy="432"/>
            </a:xfrm>
          </p:grpSpPr>
          <p:sp>
            <p:nvSpPr>
              <p:cNvPr id="17515" name="Oval 57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7516" name="Text Box 58"/>
              <p:cNvSpPr txBox="1">
                <a:spLocks noChangeArrowheads="1"/>
              </p:cNvSpPr>
              <p:nvPr/>
            </p:nvSpPr>
            <p:spPr bwMode="auto">
              <a:xfrm>
                <a:off x="1197" y="3242"/>
                <a:ext cx="43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400" b="1">
                    <a:latin typeface="Arial" charset="0"/>
                  </a:rPr>
                  <a:t>X</a:t>
                </a:r>
                <a:r>
                  <a:rPr lang="en-US" sz="1400" b="1" baseline="-250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1023342" y="2043404"/>
              <a:ext cx="396478" cy="424024"/>
              <a:chOff x="1152" y="3168"/>
              <a:chExt cx="432" cy="432"/>
            </a:xfrm>
          </p:grpSpPr>
          <p:sp>
            <p:nvSpPr>
              <p:cNvPr id="17513" name="Oval 6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7514" name="Text Box 61"/>
              <p:cNvSpPr txBox="1">
                <a:spLocks noChangeArrowheads="1"/>
              </p:cNvSpPr>
              <p:nvPr/>
            </p:nvSpPr>
            <p:spPr bwMode="auto">
              <a:xfrm>
                <a:off x="1200" y="3241"/>
                <a:ext cx="375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1">
                    <a:latin typeface="Arial" charset="0"/>
                  </a:rPr>
                  <a:t>S</a:t>
                </a:r>
                <a:r>
                  <a:rPr lang="en-US" sz="1400" b="1" baseline="-25000"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2499122" y="2043404"/>
              <a:ext cx="396478" cy="424024"/>
              <a:chOff x="1152" y="3168"/>
              <a:chExt cx="432" cy="432"/>
            </a:xfrm>
          </p:grpSpPr>
          <p:sp>
            <p:nvSpPr>
              <p:cNvPr id="17511" name="Oval 63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7512" name="Text Box 64"/>
              <p:cNvSpPr txBox="1">
                <a:spLocks noChangeArrowheads="1"/>
              </p:cNvSpPr>
              <p:nvPr/>
            </p:nvSpPr>
            <p:spPr bwMode="auto">
              <a:xfrm>
                <a:off x="1199" y="3241"/>
                <a:ext cx="375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1" dirty="0">
                    <a:latin typeface="Arial" charset="0"/>
                  </a:rPr>
                  <a:t>S</a:t>
                </a:r>
                <a:r>
                  <a:rPr lang="en-US" sz="1400" b="1" baseline="-25000" dirty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2499122" y="984898"/>
              <a:ext cx="396478" cy="422988"/>
              <a:chOff x="1152" y="3168"/>
              <a:chExt cx="432" cy="432"/>
            </a:xfrm>
          </p:grpSpPr>
          <p:sp>
            <p:nvSpPr>
              <p:cNvPr id="17509" name="Oval 66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7510" name="Text Box 67"/>
              <p:cNvSpPr txBox="1">
                <a:spLocks noChangeArrowheads="1"/>
              </p:cNvSpPr>
              <p:nvPr/>
            </p:nvSpPr>
            <p:spPr bwMode="auto">
              <a:xfrm>
                <a:off x="1200" y="3240"/>
                <a:ext cx="36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1">
                    <a:latin typeface="Arial" charset="0"/>
                  </a:rPr>
                  <a:t>L</a:t>
                </a:r>
                <a:r>
                  <a:rPr lang="en-US" sz="1400" b="1" baseline="-2500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023342" y="984898"/>
              <a:ext cx="396478" cy="422988"/>
              <a:chOff x="1152" y="3168"/>
              <a:chExt cx="432" cy="432"/>
            </a:xfrm>
          </p:grpSpPr>
          <p:sp>
            <p:nvSpPr>
              <p:cNvPr id="17507" name="Oval 69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7508" name="Text Box 70"/>
              <p:cNvSpPr txBox="1">
                <a:spLocks noChangeArrowheads="1"/>
              </p:cNvSpPr>
              <p:nvPr/>
            </p:nvSpPr>
            <p:spPr bwMode="auto">
              <a:xfrm>
                <a:off x="1200" y="3240"/>
                <a:ext cx="36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1">
                    <a:latin typeface="Arial" charset="0"/>
                  </a:rPr>
                  <a:t>L</a:t>
                </a:r>
                <a:r>
                  <a:rPr lang="en-US" sz="1400" b="1" baseline="-25000">
                    <a:latin typeface="Arial" charset="0"/>
                  </a:rPr>
                  <a:t>s</a:t>
                </a:r>
              </a:p>
            </p:txBody>
          </p:sp>
        </p:grpSp>
        <p:cxnSp>
          <p:nvCxnSpPr>
            <p:cNvPr id="17500" name="AutoShape 71"/>
            <p:cNvCxnSpPr>
              <a:cxnSpLocks noChangeShapeType="1"/>
              <a:stCxn id="17515" idx="7"/>
              <a:endCxn id="17507" idx="2"/>
            </p:cNvCxnSpPr>
            <p:nvPr/>
          </p:nvCxnSpPr>
          <p:spPr bwMode="auto">
            <a:xfrm flipV="1">
              <a:off x="414990" y="1196392"/>
              <a:ext cx="597864" cy="4271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501" name="AutoShape 72"/>
            <p:cNvCxnSpPr>
              <a:cxnSpLocks noChangeShapeType="1"/>
              <a:stCxn id="17507" idx="6"/>
              <a:endCxn id="17509" idx="2"/>
            </p:cNvCxnSpPr>
            <p:nvPr/>
          </p:nvCxnSpPr>
          <p:spPr bwMode="auto">
            <a:xfrm>
              <a:off x="1431358" y="1196392"/>
              <a:ext cx="10572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502" name="AutoShape 73"/>
            <p:cNvCxnSpPr>
              <a:cxnSpLocks noChangeShapeType="1"/>
              <a:stCxn id="17513" idx="6"/>
              <a:endCxn id="17511" idx="2"/>
            </p:cNvCxnSpPr>
            <p:nvPr/>
          </p:nvCxnSpPr>
          <p:spPr bwMode="auto">
            <a:xfrm>
              <a:off x="1431358" y="2254898"/>
              <a:ext cx="10572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503" name="Text Box 74"/>
            <p:cNvSpPr txBox="1">
              <a:spLocks noChangeArrowheads="1"/>
            </p:cNvSpPr>
            <p:nvPr/>
          </p:nvSpPr>
          <p:spPr bwMode="auto">
            <a:xfrm>
              <a:off x="76200" y="1066800"/>
              <a:ext cx="676530" cy="28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>
                  <a:latin typeface="Arial" charset="0"/>
                </a:rPr>
                <a:t>[12,13]</a:t>
              </a:r>
            </a:p>
          </p:txBody>
        </p:sp>
        <p:sp>
          <p:nvSpPr>
            <p:cNvPr id="17504" name="Text Box 75"/>
            <p:cNvSpPr txBox="1">
              <a:spLocks noChangeArrowheads="1"/>
            </p:cNvSpPr>
            <p:nvPr/>
          </p:nvSpPr>
          <p:spPr bwMode="auto">
            <a:xfrm>
              <a:off x="1751268" y="914400"/>
              <a:ext cx="492975" cy="28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[1,1]</a:t>
              </a:r>
            </a:p>
          </p:txBody>
        </p:sp>
        <p:sp>
          <p:nvSpPr>
            <p:cNvPr id="17505" name="Text Box 76"/>
            <p:cNvSpPr txBox="1">
              <a:spLocks noChangeArrowheads="1"/>
            </p:cNvSpPr>
            <p:nvPr/>
          </p:nvSpPr>
          <p:spPr bwMode="auto">
            <a:xfrm>
              <a:off x="1284514" y="1544735"/>
              <a:ext cx="492975" cy="28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[3,4]</a:t>
              </a:r>
            </a:p>
          </p:txBody>
        </p:sp>
        <p:sp>
          <p:nvSpPr>
            <p:cNvPr id="17506" name="Line 77"/>
            <p:cNvSpPr>
              <a:spLocks noChangeShapeType="1"/>
            </p:cNvSpPr>
            <p:nvPr/>
          </p:nvSpPr>
          <p:spPr bwMode="auto">
            <a:xfrm>
              <a:off x="1234168" y="1412033"/>
              <a:ext cx="0" cy="6469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7463" name="Text Box 78"/>
            <p:cNvSpPr txBox="1">
              <a:spLocks noChangeArrowheads="1"/>
            </p:cNvSpPr>
            <p:nvPr/>
          </p:nvSpPr>
          <p:spPr bwMode="auto">
            <a:xfrm>
              <a:off x="152400" y="2822019"/>
              <a:ext cx="2063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atin typeface="Arial" charset="0"/>
                </a:rPr>
                <a:t>Constraint Graph</a:t>
              </a:r>
            </a:p>
          </p:txBody>
        </p:sp>
      </p:grpSp>
      <p:sp>
        <p:nvSpPr>
          <p:cNvPr id="17465" name="Text Box 108"/>
          <p:cNvSpPr txBox="1">
            <a:spLocks noChangeArrowheads="1"/>
          </p:cNvSpPr>
          <p:nvPr/>
        </p:nvSpPr>
        <p:spPr bwMode="auto">
          <a:xfrm>
            <a:off x="6858000" y="2822019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Distance matrix</a:t>
            </a:r>
          </a:p>
        </p:txBody>
      </p:sp>
      <p:graphicFrame>
        <p:nvGraphicFramePr>
          <p:cNvPr id="59" name="Group 3"/>
          <p:cNvGraphicFramePr>
            <a:graphicFrameLocks/>
          </p:cNvGraphicFramePr>
          <p:nvPr/>
        </p:nvGraphicFramePr>
        <p:xfrm>
          <a:off x="6324600" y="4114800"/>
          <a:ext cx="2743200" cy="190500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17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18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FF66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FF66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FF66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FF66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Right Arrow 59"/>
          <p:cNvSpPr/>
          <p:nvPr/>
        </p:nvSpPr>
        <p:spPr>
          <a:xfrm>
            <a:off x="2743200" y="1524000"/>
            <a:ext cx="5334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638800" y="1600200"/>
            <a:ext cx="5334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5400000">
            <a:off x="7519416" y="3377184"/>
            <a:ext cx="5334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3276600" y="838200"/>
            <a:ext cx="2514599" cy="2350532"/>
            <a:chOff x="3276600" y="838200"/>
            <a:chExt cx="2514599" cy="2350532"/>
          </a:xfrm>
        </p:grpSpPr>
        <p:sp>
          <p:nvSpPr>
            <p:cNvPr id="17466" name="Text Box 80"/>
            <p:cNvSpPr txBox="1">
              <a:spLocks noChangeArrowheads="1"/>
            </p:cNvSpPr>
            <p:nvPr/>
          </p:nvSpPr>
          <p:spPr bwMode="auto">
            <a:xfrm>
              <a:off x="4836952" y="838200"/>
              <a:ext cx="205530" cy="21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17467" name="Oval 81"/>
            <p:cNvSpPr>
              <a:spLocks noChangeArrowheads="1"/>
            </p:cNvSpPr>
            <p:nvPr/>
          </p:nvSpPr>
          <p:spPr bwMode="auto">
            <a:xfrm>
              <a:off x="3302816" y="1622937"/>
              <a:ext cx="348143" cy="3399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468" name="Text Box 82"/>
            <p:cNvSpPr txBox="1">
              <a:spLocks noChangeArrowheads="1"/>
            </p:cNvSpPr>
            <p:nvPr/>
          </p:nvSpPr>
          <p:spPr bwMode="auto">
            <a:xfrm>
              <a:off x="3276600" y="1634268"/>
              <a:ext cx="402671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X</a:t>
              </a:r>
              <a:r>
                <a:rPr lang="en-US" sz="1200" b="1" baseline="-25000">
                  <a:latin typeface="Arial" charset="0"/>
                </a:rPr>
                <a:t>0</a:t>
              </a:r>
            </a:p>
          </p:txBody>
        </p:sp>
        <p:sp>
          <p:nvSpPr>
            <p:cNvPr id="17469" name="Oval 83"/>
            <p:cNvSpPr>
              <a:spLocks noChangeArrowheads="1"/>
            </p:cNvSpPr>
            <p:nvPr/>
          </p:nvSpPr>
          <p:spPr bwMode="auto">
            <a:xfrm>
              <a:off x="5408451" y="1100723"/>
              <a:ext cx="349192" cy="3390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470" name="Text Box 84"/>
            <p:cNvSpPr txBox="1">
              <a:spLocks noChangeArrowheads="1"/>
            </p:cNvSpPr>
            <p:nvPr/>
          </p:nvSpPr>
          <p:spPr bwMode="auto">
            <a:xfrm>
              <a:off x="5408451" y="1113944"/>
              <a:ext cx="251670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L</a:t>
              </a:r>
              <a:r>
                <a:rPr lang="en-US" sz="1200" b="1" baseline="-25000">
                  <a:latin typeface="Arial" charset="0"/>
                </a:rPr>
                <a:t>e</a:t>
              </a:r>
            </a:p>
          </p:txBody>
        </p:sp>
        <p:sp>
          <p:nvSpPr>
            <p:cNvPr id="17471" name="Oval 85"/>
            <p:cNvSpPr>
              <a:spLocks noChangeArrowheads="1"/>
            </p:cNvSpPr>
            <p:nvPr/>
          </p:nvSpPr>
          <p:spPr bwMode="auto">
            <a:xfrm>
              <a:off x="4110256" y="1100723"/>
              <a:ext cx="349192" cy="3390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472" name="Text Box 86"/>
            <p:cNvSpPr txBox="1">
              <a:spLocks noChangeArrowheads="1"/>
            </p:cNvSpPr>
            <p:nvPr/>
          </p:nvSpPr>
          <p:spPr bwMode="auto">
            <a:xfrm>
              <a:off x="4110256" y="1113944"/>
              <a:ext cx="251670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L</a:t>
              </a:r>
              <a:r>
                <a:rPr lang="en-US" sz="1200" b="1" baseline="-25000">
                  <a:latin typeface="Arial" charset="0"/>
                </a:rPr>
                <a:t>s</a:t>
              </a:r>
            </a:p>
          </p:txBody>
        </p:sp>
        <p:sp>
          <p:nvSpPr>
            <p:cNvPr id="17473" name="Freeform 87"/>
            <p:cNvSpPr>
              <a:spLocks/>
            </p:cNvSpPr>
            <p:nvPr/>
          </p:nvSpPr>
          <p:spPr bwMode="auto">
            <a:xfrm>
              <a:off x="3496811" y="1230096"/>
              <a:ext cx="607153" cy="375843"/>
            </a:xfrm>
            <a:custGeom>
              <a:avLst/>
              <a:gdLst>
                <a:gd name="T0" fmla="*/ 0 w 528"/>
                <a:gd name="T1" fmla="*/ 42305 h 344"/>
                <a:gd name="T2" fmla="*/ 4011 w 528"/>
                <a:gd name="T3" fmla="*/ 6916 h 344"/>
                <a:gd name="T4" fmla="*/ 11064 w 528"/>
                <a:gd name="T5" fmla="*/ 961 h 344"/>
                <a:gd name="T6" fmla="*/ 0 60000 65536"/>
                <a:gd name="T7" fmla="*/ 0 60000 65536"/>
                <a:gd name="T8" fmla="*/ 0 60000 65536"/>
                <a:gd name="T9" fmla="*/ 0 w 528"/>
                <a:gd name="T10" fmla="*/ 0 h 344"/>
                <a:gd name="T11" fmla="*/ 528 w 528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344">
                  <a:moveTo>
                    <a:pt x="0" y="344"/>
                  </a:moveTo>
                  <a:cubicBezTo>
                    <a:pt x="52" y="228"/>
                    <a:pt x="104" y="112"/>
                    <a:pt x="192" y="56"/>
                  </a:cubicBezTo>
                  <a:cubicBezTo>
                    <a:pt x="280" y="0"/>
                    <a:pt x="404" y="4"/>
                    <a:pt x="528" y="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74" name="Freeform 88"/>
            <p:cNvSpPr>
              <a:spLocks/>
            </p:cNvSpPr>
            <p:nvPr/>
          </p:nvSpPr>
          <p:spPr bwMode="auto">
            <a:xfrm>
              <a:off x="3662493" y="1448236"/>
              <a:ext cx="551576" cy="315406"/>
            </a:xfrm>
            <a:custGeom>
              <a:avLst/>
              <a:gdLst>
                <a:gd name="T0" fmla="*/ 9841 w 480"/>
                <a:gd name="T1" fmla="*/ 0 h 288"/>
                <a:gd name="T2" fmla="*/ 4916 w 480"/>
                <a:gd name="T3" fmla="*/ 31795 h 288"/>
                <a:gd name="T4" fmla="*/ 0 w 480"/>
                <a:gd name="T5" fmla="*/ 38222 h 288"/>
                <a:gd name="T6" fmla="*/ 0 60000 65536"/>
                <a:gd name="T7" fmla="*/ 0 60000 65536"/>
                <a:gd name="T8" fmla="*/ 0 60000 65536"/>
                <a:gd name="T9" fmla="*/ 0 w 480"/>
                <a:gd name="T10" fmla="*/ 0 h 288"/>
                <a:gd name="T11" fmla="*/ 480 w 48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88">
                  <a:moveTo>
                    <a:pt x="480" y="0"/>
                  </a:moveTo>
                  <a:cubicBezTo>
                    <a:pt x="400" y="96"/>
                    <a:pt x="320" y="192"/>
                    <a:pt x="240" y="240"/>
                  </a:cubicBezTo>
                  <a:cubicBezTo>
                    <a:pt x="160" y="288"/>
                    <a:pt x="80" y="288"/>
                    <a:pt x="0" y="28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75" name="Freeform 89"/>
            <p:cNvSpPr>
              <a:spLocks/>
            </p:cNvSpPr>
            <p:nvPr/>
          </p:nvSpPr>
          <p:spPr bwMode="auto">
            <a:xfrm>
              <a:off x="4434280" y="1019511"/>
              <a:ext cx="993046" cy="166202"/>
            </a:xfrm>
            <a:custGeom>
              <a:avLst/>
              <a:gdLst>
                <a:gd name="T0" fmla="*/ 0 w 864"/>
                <a:gd name="T1" fmla="*/ 13033 h 152"/>
                <a:gd name="T2" fmla="*/ 10899 w 864"/>
                <a:gd name="T3" fmla="*/ 977 h 152"/>
                <a:gd name="T4" fmla="*/ 17845 w 864"/>
                <a:gd name="T5" fmla="*/ 19171 h 152"/>
                <a:gd name="T6" fmla="*/ 0 60000 65536"/>
                <a:gd name="T7" fmla="*/ 0 60000 65536"/>
                <a:gd name="T8" fmla="*/ 0 60000 65536"/>
                <a:gd name="T9" fmla="*/ 0 w 864"/>
                <a:gd name="T10" fmla="*/ 0 h 152"/>
                <a:gd name="T11" fmla="*/ 864 w 8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152">
                  <a:moveTo>
                    <a:pt x="0" y="104"/>
                  </a:moveTo>
                  <a:cubicBezTo>
                    <a:pt x="192" y="52"/>
                    <a:pt x="384" y="0"/>
                    <a:pt x="528" y="8"/>
                  </a:cubicBezTo>
                  <a:cubicBezTo>
                    <a:pt x="672" y="16"/>
                    <a:pt x="808" y="128"/>
                    <a:pt x="864" y="1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76" name="Freeform 90"/>
            <p:cNvSpPr>
              <a:spLocks/>
            </p:cNvSpPr>
            <p:nvPr/>
          </p:nvSpPr>
          <p:spPr bwMode="auto">
            <a:xfrm>
              <a:off x="4434280" y="1343415"/>
              <a:ext cx="993046" cy="166202"/>
            </a:xfrm>
            <a:custGeom>
              <a:avLst/>
              <a:gdLst>
                <a:gd name="T0" fmla="*/ 17845 w 864"/>
                <a:gd name="T1" fmla="*/ 0 h 152"/>
                <a:gd name="T2" fmla="*/ 5941 w 864"/>
                <a:gd name="T3" fmla="*/ 18147 h 152"/>
                <a:gd name="T4" fmla="*/ 0 w 864"/>
                <a:gd name="T5" fmla="*/ 6095 h 152"/>
                <a:gd name="T6" fmla="*/ 0 60000 65536"/>
                <a:gd name="T7" fmla="*/ 0 60000 65536"/>
                <a:gd name="T8" fmla="*/ 0 60000 65536"/>
                <a:gd name="T9" fmla="*/ 0 w 864"/>
                <a:gd name="T10" fmla="*/ 0 h 152"/>
                <a:gd name="T11" fmla="*/ 864 w 8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152">
                  <a:moveTo>
                    <a:pt x="864" y="0"/>
                  </a:moveTo>
                  <a:cubicBezTo>
                    <a:pt x="648" y="68"/>
                    <a:pt x="432" y="136"/>
                    <a:pt x="288" y="144"/>
                  </a:cubicBezTo>
                  <a:cubicBezTo>
                    <a:pt x="144" y="152"/>
                    <a:pt x="72" y="100"/>
                    <a:pt x="0" y="4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77" name="Text Box 91"/>
            <p:cNvSpPr txBox="1">
              <a:spLocks noChangeArrowheads="1"/>
            </p:cNvSpPr>
            <p:nvPr/>
          </p:nvSpPr>
          <p:spPr bwMode="auto">
            <a:xfrm>
              <a:off x="3729605" y="1472788"/>
              <a:ext cx="303052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-12</a:t>
              </a:r>
            </a:p>
          </p:txBody>
        </p:sp>
        <p:sp>
          <p:nvSpPr>
            <p:cNvPr id="17478" name="Text Box 92"/>
            <p:cNvSpPr txBox="1">
              <a:spLocks noChangeArrowheads="1"/>
            </p:cNvSpPr>
            <p:nvPr/>
          </p:nvSpPr>
          <p:spPr bwMode="auto">
            <a:xfrm>
              <a:off x="3386705" y="1133775"/>
              <a:ext cx="264253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13</a:t>
              </a:r>
            </a:p>
          </p:txBody>
        </p:sp>
        <p:sp>
          <p:nvSpPr>
            <p:cNvPr id="17479" name="Text Box 93"/>
            <p:cNvSpPr txBox="1">
              <a:spLocks noChangeArrowheads="1"/>
            </p:cNvSpPr>
            <p:nvPr/>
          </p:nvSpPr>
          <p:spPr bwMode="auto">
            <a:xfrm>
              <a:off x="4685950" y="1291477"/>
              <a:ext cx="239086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-1</a:t>
              </a:r>
            </a:p>
          </p:txBody>
        </p:sp>
        <p:grpSp>
          <p:nvGrpSpPr>
            <p:cNvPr id="9" name="Group 94"/>
            <p:cNvGrpSpPr>
              <a:grpSpLocks/>
            </p:cNvGrpSpPr>
            <p:nvPr/>
          </p:nvGrpSpPr>
          <p:grpSpPr bwMode="auto">
            <a:xfrm>
              <a:off x="4081943" y="1971394"/>
              <a:ext cx="1709256" cy="473108"/>
              <a:chOff x="3890" y="1715"/>
              <a:chExt cx="1630" cy="501"/>
            </a:xfrm>
          </p:grpSpPr>
          <p:sp>
            <p:nvSpPr>
              <p:cNvPr id="17487" name="Oval 95"/>
              <p:cNvSpPr>
                <a:spLocks noChangeArrowheads="1"/>
              </p:cNvSpPr>
              <p:nvPr/>
            </p:nvSpPr>
            <p:spPr bwMode="auto">
              <a:xfrm>
                <a:off x="3921" y="1802"/>
                <a:ext cx="332" cy="36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488" name="Text Box 96"/>
              <p:cNvSpPr txBox="1">
                <a:spLocks noChangeArrowheads="1"/>
              </p:cNvSpPr>
              <p:nvPr/>
            </p:nvSpPr>
            <p:spPr bwMode="auto">
              <a:xfrm>
                <a:off x="3890" y="1816"/>
                <a:ext cx="370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 b="1">
                    <a:latin typeface="Arial" charset="0"/>
                  </a:rPr>
                  <a:t>S</a:t>
                </a:r>
                <a:r>
                  <a:rPr lang="en-US" sz="1200" b="1" baseline="-25000">
                    <a:latin typeface="Arial" charset="0"/>
                  </a:rPr>
                  <a:t>s</a:t>
                </a:r>
              </a:p>
            </p:txBody>
          </p:sp>
          <p:sp>
            <p:nvSpPr>
              <p:cNvPr id="17489" name="Oval 97"/>
              <p:cNvSpPr>
                <a:spLocks noChangeArrowheads="1"/>
              </p:cNvSpPr>
              <p:nvPr/>
            </p:nvSpPr>
            <p:spPr bwMode="auto">
              <a:xfrm>
                <a:off x="5159" y="1802"/>
                <a:ext cx="333" cy="36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490" name="Text Box 98"/>
              <p:cNvSpPr txBox="1">
                <a:spLocks noChangeArrowheads="1"/>
              </p:cNvSpPr>
              <p:nvPr/>
            </p:nvSpPr>
            <p:spPr bwMode="auto">
              <a:xfrm>
                <a:off x="5153" y="1816"/>
                <a:ext cx="36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200" b="1">
                    <a:latin typeface="Arial" charset="0"/>
                  </a:rPr>
                  <a:t>S</a:t>
                </a:r>
                <a:r>
                  <a:rPr lang="en-US" sz="1200" b="1" baseline="-25000">
                    <a:latin typeface="Arial" charset="0"/>
                  </a:rPr>
                  <a:t>e</a:t>
                </a:r>
              </a:p>
            </p:txBody>
          </p:sp>
          <p:sp>
            <p:nvSpPr>
              <p:cNvPr id="17491" name="Freeform 99"/>
              <p:cNvSpPr>
                <a:spLocks/>
              </p:cNvSpPr>
              <p:nvPr/>
            </p:nvSpPr>
            <p:spPr bwMode="auto">
              <a:xfrm>
                <a:off x="4224" y="1715"/>
                <a:ext cx="947" cy="167"/>
              </a:xfrm>
              <a:custGeom>
                <a:avLst/>
                <a:gdLst>
                  <a:gd name="T0" fmla="*/ 0 w 864"/>
                  <a:gd name="T1" fmla="*/ 19131 h 144"/>
                  <a:gd name="T2" fmla="*/ 10899 w 864"/>
                  <a:gd name="T3" fmla="*/ 0 h 144"/>
                  <a:gd name="T4" fmla="*/ 17845 w 864"/>
                  <a:gd name="T5" fmla="*/ 19131 h 144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44"/>
                  <a:gd name="T11" fmla="*/ 864 w 864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44">
                    <a:moveTo>
                      <a:pt x="0" y="144"/>
                    </a:moveTo>
                    <a:cubicBezTo>
                      <a:pt x="192" y="72"/>
                      <a:pt x="384" y="0"/>
                      <a:pt x="528" y="0"/>
                    </a:cubicBezTo>
                    <a:cubicBezTo>
                      <a:pt x="672" y="0"/>
                      <a:pt x="768" y="72"/>
                      <a:pt x="864" y="1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492" name="Freeform 100"/>
              <p:cNvSpPr>
                <a:spLocks/>
              </p:cNvSpPr>
              <p:nvPr/>
            </p:nvSpPr>
            <p:spPr bwMode="auto">
              <a:xfrm>
                <a:off x="4224" y="2105"/>
                <a:ext cx="947" cy="111"/>
              </a:xfrm>
              <a:custGeom>
                <a:avLst/>
                <a:gdLst>
                  <a:gd name="T0" fmla="*/ 17845 w 864"/>
                  <a:gd name="T1" fmla="*/ 0 h 96"/>
                  <a:gd name="T2" fmla="*/ 5941 w 864"/>
                  <a:gd name="T3" fmla="*/ 11534 h 96"/>
                  <a:gd name="T4" fmla="*/ 0 w 86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96"/>
                  <a:gd name="T11" fmla="*/ 864 w 86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96">
                    <a:moveTo>
                      <a:pt x="864" y="0"/>
                    </a:moveTo>
                    <a:cubicBezTo>
                      <a:pt x="648" y="48"/>
                      <a:pt x="432" y="96"/>
                      <a:pt x="288" y="96"/>
                    </a:cubicBezTo>
                    <a:cubicBezTo>
                      <a:pt x="144" y="96"/>
                      <a:pt x="72" y="48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493" name="Text Box 101"/>
              <p:cNvSpPr txBox="1">
                <a:spLocks noChangeArrowheads="1"/>
              </p:cNvSpPr>
              <p:nvPr/>
            </p:nvSpPr>
            <p:spPr bwMode="auto">
              <a:xfrm>
                <a:off x="4592" y="171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17481" name="Text Box 102"/>
            <p:cNvSpPr txBox="1">
              <a:spLocks noChangeArrowheads="1"/>
            </p:cNvSpPr>
            <p:nvPr/>
          </p:nvSpPr>
          <p:spPr bwMode="auto">
            <a:xfrm>
              <a:off x="4887286" y="2379343"/>
              <a:ext cx="239086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dirty="0">
                  <a:latin typeface="Arial" charset="0"/>
                </a:rPr>
                <a:t>-2</a:t>
              </a:r>
            </a:p>
          </p:txBody>
        </p:sp>
        <p:sp>
          <p:nvSpPr>
            <p:cNvPr id="17482" name="Freeform 103"/>
            <p:cNvSpPr>
              <a:spLocks/>
            </p:cNvSpPr>
            <p:nvPr/>
          </p:nvSpPr>
          <p:spPr bwMode="auto">
            <a:xfrm>
              <a:off x="4383946" y="1427461"/>
              <a:ext cx="100668" cy="634588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480 h 672"/>
                <a:gd name="T4" fmla="*/ 0 w 96"/>
                <a:gd name="T5" fmla="*/ 672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0" y="0"/>
                  </a:moveTo>
                  <a:cubicBezTo>
                    <a:pt x="48" y="184"/>
                    <a:pt x="96" y="368"/>
                    <a:pt x="96" y="480"/>
                  </a:cubicBezTo>
                  <a:cubicBezTo>
                    <a:pt x="96" y="592"/>
                    <a:pt x="48" y="632"/>
                    <a:pt x="0" y="6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83" name="Freeform 104"/>
            <p:cNvSpPr>
              <a:spLocks/>
            </p:cNvSpPr>
            <p:nvPr/>
          </p:nvSpPr>
          <p:spPr bwMode="auto">
            <a:xfrm>
              <a:off x="4115499" y="1427461"/>
              <a:ext cx="167780" cy="634588"/>
            </a:xfrm>
            <a:custGeom>
              <a:avLst/>
              <a:gdLst>
                <a:gd name="T0" fmla="*/ 64 w 160"/>
                <a:gd name="T1" fmla="*/ 672 h 672"/>
                <a:gd name="T2" fmla="*/ 16 w 160"/>
                <a:gd name="T3" fmla="*/ 192 h 672"/>
                <a:gd name="T4" fmla="*/ 160 w 160"/>
                <a:gd name="T5" fmla="*/ 0 h 672"/>
                <a:gd name="T6" fmla="*/ 0 60000 65536"/>
                <a:gd name="T7" fmla="*/ 0 60000 65536"/>
                <a:gd name="T8" fmla="*/ 0 60000 65536"/>
                <a:gd name="T9" fmla="*/ 0 w 160"/>
                <a:gd name="T10" fmla="*/ 0 h 672"/>
                <a:gd name="T11" fmla="*/ 160 w 16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672">
                  <a:moveTo>
                    <a:pt x="64" y="672"/>
                  </a:moveTo>
                  <a:cubicBezTo>
                    <a:pt x="32" y="488"/>
                    <a:pt x="0" y="304"/>
                    <a:pt x="16" y="192"/>
                  </a:cubicBezTo>
                  <a:cubicBezTo>
                    <a:pt x="32" y="80"/>
                    <a:pt x="96" y="40"/>
                    <a:pt x="16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484" name="Text Box 105"/>
            <p:cNvSpPr txBox="1">
              <a:spLocks noChangeArrowheads="1"/>
            </p:cNvSpPr>
            <p:nvPr/>
          </p:nvSpPr>
          <p:spPr bwMode="auto">
            <a:xfrm>
              <a:off x="4484614" y="1654099"/>
              <a:ext cx="205530" cy="21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4</a:t>
              </a:r>
            </a:p>
          </p:txBody>
        </p:sp>
        <p:sp>
          <p:nvSpPr>
            <p:cNvPr id="17485" name="Text Box 106"/>
            <p:cNvSpPr txBox="1">
              <a:spLocks noChangeArrowheads="1"/>
            </p:cNvSpPr>
            <p:nvPr/>
          </p:nvSpPr>
          <p:spPr bwMode="auto">
            <a:xfrm>
              <a:off x="3830273" y="1880738"/>
              <a:ext cx="239086" cy="21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-3</a:t>
              </a:r>
            </a:p>
          </p:txBody>
        </p:sp>
        <p:sp>
          <p:nvSpPr>
            <p:cNvPr id="63" name="Text Box 108"/>
            <p:cNvSpPr txBox="1">
              <a:spLocks noChangeArrowheads="1"/>
            </p:cNvSpPr>
            <p:nvPr/>
          </p:nvSpPr>
          <p:spPr bwMode="auto">
            <a:xfrm>
              <a:off x="3581400" y="2819400"/>
              <a:ext cx="18517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atin typeface="Arial" charset="0"/>
                </a:rPr>
                <a:t>Distance </a:t>
              </a:r>
              <a:r>
                <a:rPr lang="en-US" b="1" dirty="0" smtClean="0">
                  <a:latin typeface="Arial" charset="0"/>
                </a:rPr>
                <a:t>graph</a:t>
              </a:r>
              <a:endParaRPr lang="en-US" b="1" dirty="0">
                <a:latin typeface="Arial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656034" y="3276600"/>
            <a:ext cx="311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pairs shortest path algorithm</a:t>
            </a:r>
          </a:p>
          <a:p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, Bellman-Ford </a:t>
            </a:r>
            <a:endParaRPr lang="en-US" dirty="0"/>
          </a:p>
        </p:txBody>
      </p:sp>
      <p:cxnSp>
        <p:nvCxnSpPr>
          <p:cNvPr id="68" name="Straight Arrow Connector 67"/>
          <p:cNvCxnSpPr>
            <a:endCxn id="69" idx="3"/>
          </p:cNvCxnSpPr>
          <p:nvPr/>
        </p:nvCxnSpPr>
        <p:spPr>
          <a:xfrm rot="10800000">
            <a:off x="3850220" y="3980766"/>
            <a:ext cx="2398181" cy="135323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1000" y="3657600"/>
            <a:ext cx="3469219" cy="64633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solution: </a:t>
            </a:r>
          </a:p>
          <a:p>
            <a:r>
              <a:rPr lang="en-US" dirty="0" smtClean="0"/>
              <a:t>(X0=0,Ls=13,Le=14,Ss=17,Se=19)</a:t>
            </a:r>
            <a:endParaRPr lang="en-US" dirty="0"/>
          </a:p>
        </p:txBody>
      </p:sp>
      <p:cxnSp>
        <p:nvCxnSpPr>
          <p:cNvPr id="72" name="Straight Arrow Connector 71"/>
          <p:cNvCxnSpPr>
            <a:endCxn id="114" idx="3"/>
          </p:cNvCxnSpPr>
          <p:nvPr/>
        </p:nvCxnSpPr>
        <p:spPr>
          <a:xfrm rot="10800000" flipV="1">
            <a:off x="3810001" y="5334000"/>
            <a:ext cx="2530259" cy="4191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962400" y="6096000"/>
            <a:ext cx="385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Polynomial:  O(n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381000" y="4724400"/>
            <a:ext cx="3444659" cy="2057400"/>
            <a:chOff x="0" y="4800600"/>
            <a:chExt cx="3444659" cy="2057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52400" y="4876800"/>
              <a:ext cx="3292259" cy="1828800"/>
              <a:chOff x="152400" y="4876800"/>
              <a:chExt cx="3292259" cy="182880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381000" y="4876800"/>
                <a:ext cx="3063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minimal (complete) network</a:t>
                </a:r>
                <a:endParaRPr lang="en-US" dirty="0"/>
              </a:p>
            </p:txBody>
          </p:sp>
          <p:sp>
            <p:nvSpPr>
              <p:cNvPr id="74" name="Text Box 56"/>
              <p:cNvSpPr txBox="1">
                <a:spLocks noChangeArrowheads="1"/>
              </p:cNvSpPr>
              <p:nvPr/>
            </p:nvSpPr>
            <p:spPr bwMode="auto">
              <a:xfrm>
                <a:off x="1933460" y="6549026"/>
                <a:ext cx="360706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Arial" charset="0"/>
                  </a:rPr>
                  <a:t>[2,2]</a:t>
                </a:r>
              </a:p>
            </p:txBody>
          </p:sp>
          <p:grpSp>
            <p:nvGrpSpPr>
              <p:cNvPr id="75" name="Group 57"/>
              <p:cNvGrpSpPr>
                <a:grpSpLocks/>
              </p:cNvGrpSpPr>
              <p:nvPr/>
            </p:nvGrpSpPr>
            <p:grpSpPr bwMode="auto">
              <a:xfrm>
                <a:off x="152400" y="5834658"/>
                <a:ext cx="483701" cy="412512"/>
                <a:chOff x="1152" y="3168"/>
                <a:chExt cx="477" cy="432"/>
              </a:xfrm>
            </p:grpSpPr>
            <p:sp>
              <p:nvSpPr>
                <p:cNvPr id="106" name="Oval 58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32" cy="4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197" y="3242"/>
                  <a:ext cx="432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200" b="1">
                      <a:latin typeface="Arial" charset="0"/>
                    </a:rPr>
                    <a:t>X</a:t>
                  </a:r>
                  <a:r>
                    <a:rPr lang="en-US" sz="1200" b="1" baseline="-25000">
                      <a:latin typeface="Arial" charset="0"/>
                    </a:rPr>
                    <a:t>0</a:t>
                  </a:r>
                </a:p>
              </p:txBody>
            </p:sp>
          </p:grpSp>
          <p:grpSp>
            <p:nvGrpSpPr>
              <p:cNvPr id="76" name="Group 60"/>
              <p:cNvGrpSpPr>
                <a:grpSpLocks/>
              </p:cNvGrpSpPr>
              <p:nvPr/>
            </p:nvGrpSpPr>
            <p:grpSpPr bwMode="auto">
              <a:xfrm>
                <a:off x="1199039" y="6293088"/>
                <a:ext cx="438760" cy="412512"/>
                <a:chOff x="1152" y="3168"/>
                <a:chExt cx="432" cy="432"/>
              </a:xfrm>
            </p:grpSpPr>
            <p:sp>
              <p:nvSpPr>
                <p:cNvPr id="104" name="Oval 61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32" cy="4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200" y="3241"/>
                  <a:ext cx="253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b="1">
                      <a:latin typeface="Arial" charset="0"/>
                    </a:rPr>
                    <a:t>S</a:t>
                  </a:r>
                  <a:r>
                    <a:rPr lang="en-US" sz="1200" b="1" baseline="-25000">
                      <a:latin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77" name="Group 63"/>
              <p:cNvGrpSpPr>
                <a:grpSpLocks/>
              </p:cNvGrpSpPr>
              <p:nvPr/>
            </p:nvGrpSpPr>
            <p:grpSpPr bwMode="auto">
              <a:xfrm>
                <a:off x="2829903" y="6293088"/>
                <a:ext cx="438760" cy="412512"/>
                <a:chOff x="1152" y="3168"/>
                <a:chExt cx="432" cy="432"/>
              </a:xfrm>
            </p:grpSpPr>
            <p:sp>
              <p:nvSpPr>
                <p:cNvPr id="102" name="Oval 64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32" cy="4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199" y="3241"/>
                  <a:ext cx="253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b="1">
                      <a:latin typeface="Arial" charset="0"/>
                    </a:rPr>
                    <a:t>S</a:t>
                  </a:r>
                  <a:r>
                    <a:rPr lang="en-US" sz="1200" b="1" baseline="-2500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78" name="Group 66"/>
              <p:cNvGrpSpPr>
                <a:grpSpLocks/>
              </p:cNvGrpSpPr>
              <p:nvPr/>
            </p:nvGrpSpPr>
            <p:grpSpPr bwMode="auto">
              <a:xfrm>
                <a:off x="2829903" y="5262562"/>
                <a:ext cx="438760" cy="411759"/>
                <a:chOff x="1152" y="3168"/>
                <a:chExt cx="432" cy="432"/>
              </a:xfrm>
            </p:grpSpPr>
            <p:sp>
              <p:nvSpPr>
                <p:cNvPr id="100" name="Oval 67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32" cy="4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200" y="3240"/>
                  <a:ext cx="24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b="1">
                      <a:latin typeface="Arial" charset="0"/>
                    </a:rPr>
                    <a:t>L</a:t>
                  </a:r>
                  <a:r>
                    <a:rPr lang="en-US" sz="1200" b="1" baseline="-2500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79" name="Group 69"/>
              <p:cNvGrpSpPr>
                <a:grpSpLocks/>
              </p:cNvGrpSpPr>
              <p:nvPr/>
            </p:nvGrpSpPr>
            <p:grpSpPr bwMode="auto">
              <a:xfrm>
                <a:off x="1199039" y="5262562"/>
                <a:ext cx="438760" cy="411759"/>
                <a:chOff x="1152" y="3168"/>
                <a:chExt cx="432" cy="432"/>
              </a:xfrm>
            </p:grpSpPr>
            <p:sp>
              <p:nvSpPr>
                <p:cNvPr id="98" name="Oval 70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432" cy="4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9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200" y="3240"/>
                  <a:ext cx="24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b="1">
                      <a:latin typeface="Arial" charset="0"/>
                    </a:rPr>
                    <a:t>L</a:t>
                  </a:r>
                  <a:r>
                    <a:rPr lang="en-US" sz="1200" b="1" baseline="-25000">
                      <a:latin typeface="Arial" charset="0"/>
                    </a:rPr>
                    <a:t>s</a:t>
                  </a:r>
                </a:p>
              </p:txBody>
            </p:sp>
          </p:grpSp>
          <p:cxnSp>
            <p:nvCxnSpPr>
              <p:cNvPr id="80" name="AutoShape 72"/>
              <p:cNvCxnSpPr>
                <a:cxnSpLocks noChangeShapeType="1"/>
                <a:stCxn id="106" idx="7"/>
                <a:endCxn id="98" idx="2"/>
              </p:cNvCxnSpPr>
              <p:nvPr/>
            </p:nvCxnSpPr>
            <p:spPr bwMode="auto">
              <a:xfrm flipV="1">
                <a:off x="527298" y="5468818"/>
                <a:ext cx="659915" cy="41552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1" name="AutoShape 73"/>
              <p:cNvCxnSpPr>
                <a:cxnSpLocks noChangeShapeType="1"/>
                <a:stCxn id="98" idx="6"/>
                <a:endCxn id="100" idx="2"/>
              </p:cNvCxnSpPr>
              <p:nvPr/>
            </p:nvCxnSpPr>
            <p:spPr bwMode="auto">
              <a:xfrm>
                <a:off x="1650808" y="5468818"/>
                <a:ext cx="1168451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" name="AutoShape 74"/>
              <p:cNvCxnSpPr>
                <a:cxnSpLocks noChangeShapeType="1"/>
                <a:stCxn id="104" idx="6"/>
                <a:endCxn id="102" idx="2"/>
              </p:cNvCxnSpPr>
              <p:nvPr/>
            </p:nvCxnSpPr>
            <p:spPr bwMode="auto">
              <a:xfrm>
                <a:off x="1650808" y="6498591"/>
                <a:ext cx="1168451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3" name="Text Box 75"/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487249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[12,13]</a:t>
                </a:r>
              </a:p>
            </p:txBody>
          </p:sp>
          <p:sp>
            <p:nvSpPr>
              <p:cNvPr id="84" name="Text Box 76"/>
              <p:cNvSpPr txBox="1">
                <a:spLocks noChangeArrowheads="1"/>
              </p:cNvSpPr>
              <p:nvPr/>
            </p:nvSpPr>
            <p:spPr bwMode="auto">
              <a:xfrm>
                <a:off x="1772894" y="5203020"/>
                <a:ext cx="360706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[1,1]</a:t>
                </a:r>
              </a:p>
            </p:txBody>
          </p:sp>
          <p:sp>
            <p:nvSpPr>
              <p:cNvPr id="85" name="Text Box 77"/>
              <p:cNvSpPr txBox="1">
                <a:spLocks noChangeArrowheads="1"/>
              </p:cNvSpPr>
              <p:nvPr/>
            </p:nvSpPr>
            <p:spPr bwMode="auto">
              <a:xfrm>
                <a:off x="1344504" y="5808312"/>
                <a:ext cx="360706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Arial" charset="0"/>
                  </a:rPr>
                  <a:t>[3,4]</a:t>
                </a:r>
              </a:p>
            </p:txBody>
          </p:sp>
          <p:sp>
            <p:nvSpPr>
              <p:cNvPr id="86" name="Line 78"/>
              <p:cNvSpPr>
                <a:spLocks noChangeShapeType="1"/>
              </p:cNvSpPr>
              <p:nvPr/>
            </p:nvSpPr>
            <p:spPr bwMode="auto">
              <a:xfrm>
                <a:off x="1432019" y="5678085"/>
                <a:ext cx="0" cy="6300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7" name="Line 79"/>
              <p:cNvSpPr>
                <a:spLocks noChangeShapeType="1"/>
              </p:cNvSpPr>
              <p:nvPr/>
            </p:nvSpPr>
            <p:spPr bwMode="auto">
              <a:xfrm flipV="1">
                <a:off x="549768" y="5595281"/>
                <a:ext cx="2213907" cy="4004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8" name="Line 80"/>
              <p:cNvSpPr>
                <a:spLocks noChangeShapeType="1"/>
              </p:cNvSpPr>
              <p:nvPr/>
            </p:nvSpPr>
            <p:spPr bwMode="auto">
              <a:xfrm>
                <a:off x="549768" y="6095866"/>
                <a:ext cx="2213907" cy="301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9" name="Line 81"/>
              <p:cNvSpPr>
                <a:spLocks noChangeShapeType="1"/>
              </p:cNvSpPr>
              <p:nvPr/>
            </p:nvSpPr>
            <p:spPr bwMode="auto">
              <a:xfrm>
                <a:off x="549768" y="6205768"/>
                <a:ext cx="681202" cy="300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0" name="Line 82"/>
              <p:cNvSpPr>
                <a:spLocks noChangeShapeType="1"/>
              </p:cNvSpPr>
              <p:nvPr/>
            </p:nvSpPr>
            <p:spPr bwMode="auto">
              <a:xfrm>
                <a:off x="1571571" y="5595281"/>
                <a:ext cx="1248870" cy="7512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1" name="Line 83"/>
              <p:cNvSpPr>
                <a:spLocks noChangeShapeType="1"/>
              </p:cNvSpPr>
              <p:nvPr/>
            </p:nvSpPr>
            <p:spPr bwMode="auto">
              <a:xfrm flipV="1">
                <a:off x="1514804" y="5644963"/>
                <a:ext cx="1362404" cy="7015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2" name="Line 84"/>
              <p:cNvSpPr>
                <a:spLocks noChangeShapeType="1"/>
              </p:cNvSpPr>
              <p:nvPr/>
            </p:nvSpPr>
            <p:spPr bwMode="auto">
              <a:xfrm>
                <a:off x="3047509" y="5695398"/>
                <a:ext cx="0" cy="601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3" name="Text Box 85"/>
              <p:cNvSpPr txBox="1">
                <a:spLocks noChangeArrowheads="1"/>
              </p:cNvSpPr>
              <p:nvPr/>
            </p:nvSpPr>
            <p:spPr bwMode="auto">
              <a:xfrm>
                <a:off x="274751" y="6350298"/>
                <a:ext cx="487249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[15,17]</a:t>
                </a:r>
              </a:p>
            </p:txBody>
          </p:sp>
          <p:sp>
            <p:nvSpPr>
              <p:cNvPr id="94" name="Text Box 86"/>
              <p:cNvSpPr txBox="1">
                <a:spLocks noChangeArrowheads="1"/>
              </p:cNvSpPr>
              <p:nvPr/>
            </p:nvSpPr>
            <p:spPr bwMode="auto">
              <a:xfrm>
                <a:off x="720068" y="6117420"/>
                <a:ext cx="487249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[17,19]</a:t>
                </a:r>
              </a:p>
            </p:txBody>
          </p:sp>
          <p:sp>
            <p:nvSpPr>
              <p:cNvPr id="95" name="Text Box 87"/>
              <p:cNvSpPr txBox="1">
                <a:spLocks noChangeArrowheads="1"/>
              </p:cNvSpPr>
              <p:nvPr/>
            </p:nvSpPr>
            <p:spPr bwMode="auto">
              <a:xfrm>
                <a:off x="1696694" y="5486400"/>
                <a:ext cx="360706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[5,6]</a:t>
                </a:r>
              </a:p>
            </p:txBody>
          </p:sp>
          <p:sp>
            <p:nvSpPr>
              <p:cNvPr id="96" name="Text Box 88"/>
              <p:cNvSpPr txBox="1">
                <a:spLocks noChangeArrowheads="1"/>
              </p:cNvSpPr>
              <p:nvPr/>
            </p:nvSpPr>
            <p:spPr bwMode="auto">
              <a:xfrm>
                <a:off x="2611094" y="5867400"/>
                <a:ext cx="360706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[4,4]</a:t>
                </a:r>
              </a:p>
            </p:txBody>
          </p:sp>
          <p:sp>
            <p:nvSpPr>
              <p:cNvPr id="97" name="Text Box 89"/>
              <p:cNvSpPr txBox="1">
                <a:spLocks noChangeArrowheads="1"/>
              </p:cNvSpPr>
              <p:nvPr/>
            </p:nvSpPr>
            <p:spPr bwMode="auto">
              <a:xfrm>
                <a:off x="720068" y="5638800"/>
                <a:ext cx="487249" cy="130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" charset="0"/>
                  </a:rPr>
                  <a:t>[13,14]</a:t>
                </a: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0" y="4800600"/>
              <a:ext cx="3429000" cy="2057400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5" grpId="0"/>
      <p:bldP spid="60" grpId="0" animBg="1"/>
      <p:bldP spid="61" grpId="0" animBg="1"/>
      <p:bldP spid="62" grpId="0" animBg="1"/>
      <p:bldP spid="66" grpId="0"/>
      <p:bldP spid="69" grpId="0" animBg="1"/>
      <p:bldP spid="1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Solving STPs by enforcing Path Consistency(1)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Operations on simple temporal constraints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Intersection</a:t>
            </a:r>
            <a:r>
              <a:rPr lang="en-US" sz="2200" dirty="0" smtClean="0"/>
              <a:t> T</a:t>
            </a:r>
            <a:r>
              <a:rPr lang="en-US" sz="2200" baseline="30000" dirty="0" smtClean="0"/>
              <a:t>1</a:t>
            </a:r>
            <a:r>
              <a:rPr lang="en-US" sz="2200" baseline="-25000" dirty="0" smtClean="0"/>
              <a:t>iJ</a:t>
            </a:r>
            <a:r>
              <a:rPr lang="en-US" sz="2200" dirty="0" smtClean="0"/>
              <a:t>=[</a:t>
            </a:r>
            <a:r>
              <a:rPr lang="en-US" sz="2200" dirty="0" err="1" smtClean="0"/>
              <a:t>a,b</a:t>
            </a:r>
            <a:r>
              <a:rPr lang="en-US" sz="2200" dirty="0" smtClean="0"/>
              <a:t>] 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⊕ T</a:t>
            </a:r>
            <a:r>
              <a:rPr lang="en-US" sz="2200" baseline="30000" dirty="0" smtClean="0">
                <a:ea typeface="Lucida Sans Unicode" pitchFamily="34" charset="0"/>
                <a:cs typeface="Lucida Sans Unicode" pitchFamily="34" charset="0"/>
              </a:rPr>
              <a:t>2</a:t>
            </a:r>
            <a:r>
              <a:rPr lang="en-US" sz="2200" baseline="-25000" dirty="0" smtClean="0">
                <a:ea typeface="Lucida Sans Unicode" pitchFamily="34" charset="0"/>
                <a:cs typeface="Lucida Sans Unicode" pitchFamily="34" charset="0"/>
              </a:rPr>
              <a:t>iJ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=[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c,d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] is a constraint T</a:t>
            </a:r>
            <a:r>
              <a:rPr lang="en-US" sz="2200" baseline="30000" dirty="0" smtClean="0"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US" sz="2200" baseline="-25000" dirty="0" smtClean="0">
                <a:ea typeface="Lucida Sans Unicode" pitchFamily="34" charset="0"/>
                <a:cs typeface="Lucida Sans Unicode" pitchFamily="34" charset="0"/>
              </a:rPr>
              <a:t>iJ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=[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a’,b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’]=[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a,b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]⋂[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c,d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]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Composition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 of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ik</a:t>
            </a:r>
            <a:r>
              <a:rPr lang="en-US" sz="2200" dirty="0" smtClean="0"/>
              <a:t>=[</a:t>
            </a:r>
            <a:r>
              <a:rPr lang="en-US" sz="2200" dirty="0" err="1" smtClean="0"/>
              <a:t>a,b</a:t>
            </a:r>
            <a:r>
              <a:rPr lang="en-US" sz="2200" dirty="0" smtClean="0"/>
              <a:t>] 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⊗ 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en-US" sz="2200" baseline="-25000" dirty="0" err="1" smtClean="0">
                <a:ea typeface="Lucida Sans Unicode" pitchFamily="34" charset="0"/>
                <a:cs typeface="Lucida Sans Unicode" pitchFamily="34" charset="0"/>
              </a:rPr>
              <a:t>kj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=[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c,d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] is a constraint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iJ</a:t>
            </a:r>
            <a:r>
              <a:rPr lang="en-US" sz="2200" dirty="0" smtClean="0"/>
              <a:t>=[</a:t>
            </a:r>
            <a:r>
              <a:rPr lang="en-US" sz="2200" dirty="0" err="1" smtClean="0"/>
              <a:t>a+c,b+d</a:t>
            </a:r>
            <a:r>
              <a:rPr lang="en-US" sz="2200" dirty="0" smtClean="0"/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A constraint 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en-US" sz="2200" baseline="-25000" dirty="0" err="1" smtClean="0">
                <a:ea typeface="Lucida Sans Unicode" pitchFamily="34" charset="0"/>
                <a:cs typeface="Lucida Sans Unicode" pitchFamily="34" charset="0"/>
              </a:rPr>
              <a:t>iJ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 is path consistent 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iff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/>
              <a:t>                  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iJ</a:t>
            </a:r>
            <a:r>
              <a:rPr lang="en-US" sz="2200" dirty="0" smtClean="0"/>
              <a:t> 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⊆ ⊕</a:t>
            </a:r>
            <a:r>
              <a:rPr lang="en-US" sz="2200" baseline="-25000" dirty="0" smtClean="0">
                <a:ea typeface="Lucida Sans Unicode" pitchFamily="34" charset="0"/>
                <a:cs typeface="Lucida Sans Unicode" pitchFamily="34" charset="0"/>
              </a:rPr>
              <a:t>∀k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US" sz="2200" dirty="0" err="1" smtClean="0"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en-US" sz="2200" baseline="-25000" dirty="0" err="1" smtClean="0">
                <a:ea typeface="Lucida Sans Unicode" pitchFamily="34" charset="0"/>
                <a:cs typeface="Lucida Sans Unicode" pitchFamily="34" charset="0"/>
              </a:rPr>
              <a:t>ik</a:t>
            </a:r>
            <a:r>
              <a:rPr lang="en-US" sz="2200" baseline="-25000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⊗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kJ</a:t>
            </a: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Lucida Sans Unicode" pitchFamily="34" charset="0"/>
                <a:cs typeface="Lucida Sans Unicode" pitchFamily="34" charset="0"/>
              </a:rPr>
              <a:t>An STP is path consistent if all its constraints are so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 rot="19866297">
            <a:off x="120644" y="1590675"/>
            <a:ext cx="1290568" cy="831850"/>
            <a:chOff x="1621" y="777"/>
            <a:chExt cx="725" cy="524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 rot="-1616912">
              <a:off x="1632" y="929"/>
              <a:ext cx="624" cy="59"/>
              <a:chOff x="3792" y="1296"/>
              <a:chExt cx="624" cy="48"/>
            </a:xfrm>
          </p:grpSpPr>
          <p:sp>
            <p:nvSpPr>
              <p:cNvPr id="143455" name="Line 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6" name="Line 7"/>
              <p:cNvSpPr>
                <a:spLocks noChangeShapeType="1"/>
              </p:cNvSpPr>
              <p:nvPr/>
            </p:nvSpPr>
            <p:spPr bwMode="auto">
              <a:xfrm flipV="1">
                <a:off x="3792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7" name="Line 8"/>
              <p:cNvSpPr>
                <a:spLocks noChangeShapeType="1"/>
              </p:cNvSpPr>
              <p:nvPr/>
            </p:nvSpPr>
            <p:spPr bwMode="auto">
              <a:xfrm flipV="1">
                <a:off x="4416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53" name="Text Box 9"/>
            <p:cNvSpPr txBox="1">
              <a:spLocks noChangeArrowheads="1"/>
            </p:cNvSpPr>
            <p:nvPr/>
          </p:nvSpPr>
          <p:spPr bwMode="auto">
            <a:xfrm>
              <a:off x="1621" y="1128"/>
              <a:ext cx="1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0</a:t>
              </a:r>
            </a:p>
          </p:txBody>
        </p:sp>
        <p:sp>
          <p:nvSpPr>
            <p:cNvPr id="143454" name="Text Box 10"/>
            <p:cNvSpPr txBox="1">
              <a:spLocks noChangeArrowheads="1"/>
            </p:cNvSpPr>
            <p:nvPr/>
          </p:nvSpPr>
          <p:spPr bwMode="auto">
            <a:xfrm>
              <a:off x="2196" y="777"/>
              <a:ext cx="1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7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011162" y="3625851"/>
            <a:ext cx="1458913" cy="312738"/>
            <a:chOff x="2870" y="508"/>
            <a:chExt cx="820" cy="197"/>
          </a:xfrm>
        </p:grpSpPr>
        <p:sp>
          <p:nvSpPr>
            <p:cNvPr id="143443" name="Text Box 13"/>
            <p:cNvSpPr txBox="1">
              <a:spLocks noChangeArrowheads="1"/>
            </p:cNvSpPr>
            <p:nvPr/>
          </p:nvSpPr>
          <p:spPr bwMode="auto">
            <a:xfrm>
              <a:off x="2870" y="532"/>
              <a:ext cx="1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</a:t>
              </a:r>
            </a:p>
          </p:txBody>
        </p:sp>
        <p:sp>
          <p:nvSpPr>
            <p:cNvPr id="143444" name="Text Box 14"/>
            <p:cNvSpPr txBox="1">
              <a:spLocks noChangeArrowheads="1"/>
            </p:cNvSpPr>
            <p:nvPr/>
          </p:nvSpPr>
          <p:spPr bwMode="auto">
            <a:xfrm>
              <a:off x="3494" y="532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10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976" y="508"/>
              <a:ext cx="624" cy="59"/>
              <a:chOff x="3792" y="1296"/>
              <a:chExt cx="624" cy="48"/>
            </a:xfrm>
          </p:grpSpPr>
          <p:sp>
            <p:nvSpPr>
              <p:cNvPr id="143447" name="Line 1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8" name="Line 17"/>
              <p:cNvSpPr>
                <a:spLocks noChangeShapeType="1"/>
              </p:cNvSpPr>
              <p:nvPr/>
            </p:nvSpPr>
            <p:spPr bwMode="auto">
              <a:xfrm flipV="1">
                <a:off x="3792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9" name="Line 18"/>
              <p:cNvSpPr>
                <a:spLocks noChangeShapeType="1"/>
              </p:cNvSpPr>
              <p:nvPr/>
            </p:nvSpPr>
            <p:spPr bwMode="auto">
              <a:xfrm flipV="1">
                <a:off x="4416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365" name="Text Box 20"/>
          <p:cNvSpPr txBox="1">
            <a:spLocks noChangeArrowheads="1"/>
          </p:cNvSpPr>
          <p:nvPr/>
        </p:nvSpPr>
        <p:spPr bwMode="auto">
          <a:xfrm rot="3187807">
            <a:off x="2342281" y="1367631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43366" name="Text Box 21"/>
          <p:cNvSpPr txBox="1">
            <a:spLocks noChangeArrowheads="1"/>
          </p:cNvSpPr>
          <p:nvPr/>
        </p:nvSpPr>
        <p:spPr bwMode="auto">
          <a:xfrm rot="3539857">
            <a:off x="2910606" y="2247106"/>
            <a:ext cx="34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 rot="3231017">
            <a:off x="2405781" y="1762919"/>
            <a:ext cx="1111250" cy="93662"/>
            <a:chOff x="3792" y="1296"/>
            <a:chExt cx="624" cy="48"/>
          </a:xfrm>
        </p:grpSpPr>
        <p:sp>
          <p:nvSpPr>
            <p:cNvPr id="143440" name="Line 23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1" name="Line 24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2" name="Line 25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69" name="Line 27"/>
          <p:cNvSpPr>
            <a:spLocks noChangeShapeType="1"/>
          </p:cNvSpPr>
          <p:nvPr/>
        </p:nvSpPr>
        <p:spPr bwMode="auto">
          <a:xfrm>
            <a:off x="839712" y="2989263"/>
            <a:ext cx="1795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0" name="Line 28"/>
          <p:cNvSpPr>
            <a:spLocks noChangeShapeType="1"/>
          </p:cNvSpPr>
          <p:nvPr/>
        </p:nvSpPr>
        <p:spPr bwMode="auto">
          <a:xfrm flipV="1">
            <a:off x="755575" y="1295400"/>
            <a:ext cx="854075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1" name="Line 29"/>
          <p:cNvSpPr>
            <a:spLocks noChangeShapeType="1"/>
          </p:cNvSpPr>
          <p:nvPr/>
        </p:nvSpPr>
        <p:spPr bwMode="auto">
          <a:xfrm>
            <a:off x="1865237" y="1295400"/>
            <a:ext cx="93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038600" y="915991"/>
            <a:ext cx="3124200" cy="474660"/>
            <a:chOff x="2928" y="2545"/>
            <a:chExt cx="2496" cy="413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4176" y="2705"/>
              <a:ext cx="940" cy="253"/>
              <a:chOff x="4080" y="976"/>
              <a:chExt cx="940" cy="253"/>
            </a:xfrm>
          </p:grpSpPr>
          <p:sp>
            <p:nvSpPr>
              <p:cNvPr id="143435" name="Text Box 32"/>
              <p:cNvSpPr txBox="1">
                <a:spLocks noChangeArrowheads="1"/>
              </p:cNvSpPr>
              <p:nvPr/>
            </p:nvSpPr>
            <p:spPr bwMode="auto">
              <a:xfrm>
                <a:off x="4080" y="105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5</a:t>
                </a:r>
              </a:p>
            </p:txBody>
          </p:sp>
          <p:sp>
            <p:nvSpPr>
              <p:cNvPr id="143436" name="Text Box 33"/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143437" name="Line 34"/>
              <p:cNvSpPr>
                <a:spLocks noChangeShapeType="1"/>
              </p:cNvSpPr>
              <p:nvPr/>
            </p:nvSpPr>
            <p:spPr bwMode="auto">
              <a:xfrm rot="8130">
                <a:off x="4203" y="103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8" name="Line 35"/>
              <p:cNvSpPr>
                <a:spLocks noChangeShapeType="1"/>
              </p:cNvSpPr>
              <p:nvPr/>
            </p:nvSpPr>
            <p:spPr bwMode="auto">
              <a:xfrm rot="8130" flipV="1">
                <a:off x="4204" y="976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9" name="Line 36"/>
              <p:cNvSpPr>
                <a:spLocks noChangeShapeType="1"/>
              </p:cNvSpPr>
              <p:nvPr/>
            </p:nvSpPr>
            <p:spPr bwMode="auto">
              <a:xfrm rot="8130" flipV="1">
                <a:off x="4827" y="977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928" y="2545"/>
              <a:ext cx="2496" cy="365"/>
              <a:chOff x="2928" y="2545"/>
              <a:chExt cx="2496" cy="365"/>
            </a:xfrm>
          </p:grpSpPr>
          <p:sp>
            <p:nvSpPr>
              <p:cNvPr id="143424" name="AutoShape 39"/>
              <p:cNvSpPr>
                <a:spLocks noChangeArrowheads="1"/>
              </p:cNvSpPr>
              <p:nvPr/>
            </p:nvSpPr>
            <p:spPr bwMode="auto">
              <a:xfrm>
                <a:off x="3840" y="2545"/>
                <a:ext cx="240" cy="240"/>
              </a:xfrm>
              <a:prstGeom prst="flowChartSummingJunction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5280" y="2545"/>
                <a:ext cx="144" cy="96"/>
                <a:chOff x="5184" y="816"/>
                <a:chExt cx="144" cy="96"/>
              </a:xfrm>
            </p:grpSpPr>
            <p:sp>
              <p:nvSpPr>
                <p:cNvPr id="143433" name="Line 41"/>
                <p:cNvSpPr>
                  <a:spLocks noChangeShapeType="1"/>
                </p:cNvSpPr>
                <p:nvPr/>
              </p:nvSpPr>
              <p:spPr bwMode="auto">
                <a:xfrm>
                  <a:off x="5184" y="816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4" name="Line 42"/>
                <p:cNvSpPr>
                  <a:spLocks noChangeShapeType="1"/>
                </p:cNvSpPr>
                <p:nvPr/>
              </p:nvSpPr>
              <p:spPr bwMode="auto">
                <a:xfrm>
                  <a:off x="5184" y="912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928" y="2689"/>
                <a:ext cx="792" cy="221"/>
                <a:chOff x="2928" y="2689"/>
                <a:chExt cx="792" cy="221"/>
              </a:xfrm>
            </p:grpSpPr>
            <p:sp>
              <p:nvSpPr>
                <p:cNvPr id="14342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8" y="2737"/>
                  <a:ext cx="16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43428" name="Text Box 45"/>
                <p:cNvSpPr txBox="1">
                  <a:spLocks noChangeArrowheads="1"/>
                </p:cNvSpPr>
                <p:nvPr/>
              </p:nvSpPr>
              <p:spPr bwMode="auto">
                <a:xfrm rot="-124200">
                  <a:off x="3552" y="2737"/>
                  <a:ext cx="16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7</a:t>
                  </a:r>
                </a:p>
              </p:txBody>
            </p:sp>
            <p:sp>
              <p:nvSpPr>
                <p:cNvPr id="143430" name="Line 47"/>
                <p:cNvSpPr>
                  <a:spLocks noChangeShapeType="1"/>
                </p:cNvSpPr>
                <p:nvPr/>
              </p:nvSpPr>
              <p:spPr bwMode="auto">
                <a:xfrm>
                  <a:off x="3024" y="2737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600" y="2689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024" y="2689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315200" y="1110510"/>
            <a:ext cx="1499516" cy="280141"/>
            <a:chOff x="2592" y="1920"/>
            <a:chExt cx="1198" cy="225"/>
          </a:xfrm>
        </p:grpSpPr>
        <p:sp>
          <p:nvSpPr>
            <p:cNvPr id="143415" name="Line 51"/>
            <p:cNvSpPr>
              <a:spLocks noChangeShapeType="1"/>
            </p:cNvSpPr>
            <p:nvPr/>
          </p:nvSpPr>
          <p:spPr bwMode="auto">
            <a:xfrm>
              <a:off x="2688" y="196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6" name="Line 52"/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7" name="Line 53"/>
            <p:cNvSpPr>
              <a:spLocks noChangeShapeType="1"/>
            </p:cNvSpPr>
            <p:nvPr/>
          </p:nvSpPr>
          <p:spPr bwMode="auto">
            <a:xfrm flipV="1">
              <a:off x="364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8" name="Text Box 54"/>
            <p:cNvSpPr txBox="1">
              <a:spLocks noChangeArrowheads="1"/>
            </p:cNvSpPr>
            <p:nvPr/>
          </p:nvSpPr>
          <p:spPr bwMode="auto">
            <a:xfrm>
              <a:off x="2592" y="1968"/>
              <a:ext cx="1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</a:t>
              </a:r>
            </a:p>
          </p:txBody>
        </p:sp>
        <p:sp>
          <p:nvSpPr>
            <p:cNvPr id="143419" name="Text Box 55"/>
            <p:cNvSpPr txBox="1">
              <a:spLocks noChangeArrowheads="1"/>
            </p:cNvSpPr>
            <p:nvPr/>
          </p:nvSpPr>
          <p:spPr bwMode="auto">
            <a:xfrm>
              <a:off x="3552" y="1968"/>
              <a:ext cx="23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</a:rPr>
                <a:t>17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5638800" y="2460965"/>
            <a:ext cx="1809337" cy="377486"/>
            <a:chOff x="3888" y="2737"/>
            <a:chExt cx="1584" cy="322"/>
          </a:xfrm>
        </p:grpSpPr>
        <p:sp>
          <p:nvSpPr>
            <p:cNvPr id="143403" name="AutoShape 58"/>
            <p:cNvSpPr>
              <a:spLocks noChangeArrowheads="1"/>
            </p:cNvSpPr>
            <p:nvPr/>
          </p:nvSpPr>
          <p:spPr bwMode="auto">
            <a:xfrm>
              <a:off x="3888" y="2737"/>
              <a:ext cx="240" cy="240"/>
            </a:xfrm>
            <a:prstGeom prst="flowChar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4368" y="2861"/>
              <a:ext cx="844" cy="198"/>
              <a:chOff x="2870" y="508"/>
              <a:chExt cx="844" cy="198"/>
            </a:xfrm>
          </p:grpSpPr>
          <p:sp>
            <p:nvSpPr>
              <p:cNvPr id="143408" name="Text Box 60"/>
              <p:cNvSpPr txBox="1">
                <a:spLocks noChangeArrowheads="1"/>
              </p:cNvSpPr>
              <p:nvPr/>
            </p:nvSpPr>
            <p:spPr bwMode="auto">
              <a:xfrm>
                <a:off x="2870" y="532"/>
                <a:ext cx="1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43409" name="Text Box 61"/>
              <p:cNvSpPr txBox="1">
                <a:spLocks noChangeArrowheads="1"/>
              </p:cNvSpPr>
              <p:nvPr/>
            </p:nvSpPr>
            <p:spPr bwMode="auto">
              <a:xfrm>
                <a:off x="3494" y="532"/>
                <a:ext cx="22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10</a:t>
                </a:r>
              </a:p>
            </p:txBody>
          </p:sp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2976" y="508"/>
                <a:ext cx="624" cy="59"/>
                <a:chOff x="3792" y="1296"/>
                <a:chExt cx="624" cy="48"/>
              </a:xfrm>
            </p:grpSpPr>
            <p:sp>
              <p:nvSpPr>
                <p:cNvPr id="143412" name="Line 63"/>
                <p:cNvSpPr>
                  <a:spLocks noChangeShapeType="1"/>
                </p:cNvSpPr>
                <p:nvPr/>
              </p:nvSpPr>
              <p:spPr bwMode="auto">
                <a:xfrm>
                  <a:off x="3792" y="134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1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792" y="12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1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416" y="12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5328" y="2785"/>
              <a:ext cx="144" cy="96"/>
              <a:chOff x="5184" y="816"/>
              <a:chExt cx="144" cy="96"/>
            </a:xfrm>
          </p:grpSpPr>
          <p:sp>
            <p:nvSpPr>
              <p:cNvPr id="143406" name="Line 68"/>
              <p:cNvSpPr>
                <a:spLocks noChangeShapeType="1"/>
              </p:cNvSpPr>
              <p:nvPr/>
            </p:nvSpPr>
            <p:spPr bwMode="auto">
              <a:xfrm>
                <a:off x="5184" y="816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7" name="Line 69"/>
              <p:cNvSpPr>
                <a:spLocks noChangeShapeType="1"/>
              </p:cNvSpPr>
              <p:nvPr/>
            </p:nvSpPr>
            <p:spPr bwMode="auto">
              <a:xfrm>
                <a:off x="5184" y="912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7543800" y="2589213"/>
            <a:ext cx="1492250" cy="401638"/>
            <a:chOff x="4080" y="976"/>
            <a:chExt cx="940" cy="253"/>
          </a:xfrm>
        </p:grpSpPr>
        <p:sp>
          <p:nvSpPr>
            <p:cNvPr id="143398" name="Text Box 72"/>
            <p:cNvSpPr txBox="1">
              <a:spLocks noChangeArrowheads="1"/>
            </p:cNvSpPr>
            <p:nvPr/>
          </p:nvSpPr>
          <p:spPr bwMode="auto">
            <a:xfrm>
              <a:off x="4080" y="105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5</a:t>
              </a:r>
            </a:p>
          </p:txBody>
        </p:sp>
        <p:sp>
          <p:nvSpPr>
            <p:cNvPr id="143399" name="Text Box 73"/>
            <p:cNvSpPr txBox="1">
              <a:spLocks noChangeArrowheads="1"/>
            </p:cNvSpPr>
            <p:nvPr/>
          </p:nvSpPr>
          <p:spPr bwMode="auto">
            <a:xfrm>
              <a:off x="4800" y="1056"/>
              <a:ext cx="2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10</a:t>
              </a:r>
            </a:p>
          </p:txBody>
        </p:sp>
        <p:sp>
          <p:nvSpPr>
            <p:cNvPr id="143400" name="Line 74"/>
            <p:cNvSpPr>
              <a:spLocks noChangeShapeType="1"/>
            </p:cNvSpPr>
            <p:nvPr/>
          </p:nvSpPr>
          <p:spPr bwMode="auto">
            <a:xfrm rot="8130">
              <a:off x="4203" y="103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1" name="Line 75"/>
            <p:cNvSpPr>
              <a:spLocks noChangeShapeType="1"/>
            </p:cNvSpPr>
            <p:nvPr/>
          </p:nvSpPr>
          <p:spPr bwMode="auto">
            <a:xfrm rot="8130" flipV="1">
              <a:off x="4204" y="97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Line 76"/>
            <p:cNvSpPr>
              <a:spLocks noChangeShapeType="1"/>
            </p:cNvSpPr>
            <p:nvPr/>
          </p:nvSpPr>
          <p:spPr bwMode="auto">
            <a:xfrm rot="8130" flipV="1">
              <a:off x="4827" y="97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566912" y="2895600"/>
            <a:ext cx="533400" cy="457200"/>
            <a:chOff x="384" y="3540"/>
            <a:chExt cx="336" cy="288"/>
          </a:xfrm>
        </p:grpSpPr>
        <p:sp>
          <p:nvSpPr>
            <p:cNvPr id="143392" name="Oval 81"/>
            <p:cNvSpPr>
              <a:spLocks noChangeArrowheads="1"/>
            </p:cNvSpPr>
            <p:nvPr/>
          </p:nvSpPr>
          <p:spPr bwMode="auto">
            <a:xfrm>
              <a:off x="384" y="3540"/>
              <a:ext cx="33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3" name="Text Box 82"/>
            <p:cNvSpPr txBox="1">
              <a:spLocks noChangeArrowheads="1"/>
            </p:cNvSpPr>
            <p:nvPr/>
          </p:nvSpPr>
          <p:spPr bwMode="auto">
            <a:xfrm>
              <a:off x="435" y="356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X</a:t>
              </a:r>
              <a:r>
                <a:rPr lang="en-US" b="1" baseline="-25000">
                  <a:latin typeface="Arial" charset="0"/>
                </a:rPr>
                <a:t>J</a:t>
              </a:r>
            </a:p>
          </p:txBody>
        </p:sp>
      </p:grp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357112" y="2819400"/>
            <a:ext cx="533400" cy="457200"/>
            <a:chOff x="384" y="3540"/>
            <a:chExt cx="336" cy="288"/>
          </a:xfrm>
        </p:grpSpPr>
        <p:sp>
          <p:nvSpPr>
            <p:cNvPr id="143390" name="Oval 84"/>
            <p:cNvSpPr>
              <a:spLocks noChangeArrowheads="1"/>
            </p:cNvSpPr>
            <p:nvPr/>
          </p:nvSpPr>
          <p:spPr bwMode="auto">
            <a:xfrm>
              <a:off x="384" y="3540"/>
              <a:ext cx="33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1" name="Text Box 85"/>
            <p:cNvSpPr txBox="1">
              <a:spLocks noChangeArrowheads="1"/>
            </p:cNvSpPr>
            <p:nvPr/>
          </p:nvSpPr>
          <p:spPr bwMode="auto">
            <a:xfrm>
              <a:off x="435" y="3568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X</a:t>
              </a:r>
              <a:r>
                <a:rPr lang="en-US" b="1" baseline="-25000">
                  <a:latin typeface="Arial" charset="0"/>
                </a:rPr>
                <a:t>i</a:t>
              </a:r>
            </a:p>
          </p:txBody>
        </p:sp>
      </p:grpSp>
      <p:grpSp>
        <p:nvGrpSpPr>
          <p:cNvPr id="23" name="Group 86"/>
          <p:cNvGrpSpPr>
            <a:grpSpLocks/>
          </p:cNvGrpSpPr>
          <p:nvPr/>
        </p:nvGrpSpPr>
        <p:grpSpPr bwMode="auto">
          <a:xfrm>
            <a:off x="1500112" y="838200"/>
            <a:ext cx="533400" cy="457200"/>
            <a:chOff x="384" y="3540"/>
            <a:chExt cx="336" cy="288"/>
          </a:xfrm>
        </p:grpSpPr>
        <p:sp>
          <p:nvSpPr>
            <p:cNvPr id="143388" name="Oval 87"/>
            <p:cNvSpPr>
              <a:spLocks noChangeArrowheads="1"/>
            </p:cNvSpPr>
            <p:nvPr/>
          </p:nvSpPr>
          <p:spPr bwMode="auto">
            <a:xfrm>
              <a:off x="384" y="3540"/>
              <a:ext cx="33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9" name="Text Box 88"/>
            <p:cNvSpPr txBox="1">
              <a:spLocks noChangeArrowheads="1"/>
            </p:cNvSpPr>
            <p:nvPr/>
          </p:nvSpPr>
          <p:spPr bwMode="auto">
            <a:xfrm>
              <a:off x="435" y="356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X</a:t>
              </a:r>
              <a:r>
                <a:rPr lang="en-US" b="1" baseline="-25000">
                  <a:latin typeface="Arial" charset="0"/>
                </a:rPr>
                <a:t>k</a:t>
              </a:r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4038600" y="2533651"/>
            <a:ext cx="1368425" cy="285752"/>
            <a:chOff x="2592" y="1920"/>
            <a:chExt cx="1198" cy="225"/>
          </a:xfrm>
        </p:grpSpPr>
        <p:sp>
          <p:nvSpPr>
            <p:cNvPr id="143382" name="Line 90"/>
            <p:cNvSpPr>
              <a:spLocks noChangeShapeType="1"/>
            </p:cNvSpPr>
            <p:nvPr/>
          </p:nvSpPr>
          <p:spPr bwMode="auto">
            <a:xfrm>
              <a:off x="2688" y="196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91"/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92"/>
            <p:cNvSpPr>
              <a:spLocks noChangeShapeType="1"/>
            </p:cNvSpPr>
            <p:nvPr/>
          </p:nvSpPr>
          <p:spPr bwMode="auto">
            <a:xfrm flipV="1">
              <a:off x="364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Text Box 93"/>
            <p:cNvSpPr txBox="1">
              <a:spLocks noChangeArrowheads="1"/>
            </p:cNvSpPr>
            <p:nvPr/>
          </p:nvSpPr>
          <p:spPr bwMode="auto">
            <a:xfrm>
              <a:off x="2592" y="1968"/>
              <a:ext cx="1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</a:t>
              </a:r>
            </a:p>
          </p:txBody>
        </p:sp>
        <p:sp>
          <p:nvSpPr>
            <p:cNvPr id="143386" name="Text Box 94"/>
            <p:cNvSpPr txBox="1">
              <a:spLocks noChangeArrowheads="1"/>
            </p:cNvSpPr>
            <p:nvPr/>
          </p:nvSpPr>
          <p:spPr bwMode="auto">
            <a:xfrm>
              <a:off x="3552" y="1968"/>
              <a:ext cx="23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17</a:t>
              </a:r>
            </a:p>
          </p:txBody>
        </p:sp>
      </p:grpSp>
      <p:sp>
        <p:nvSpPr>
          <p:cNvPr id="143381" name="Text Box 97"/>
          <p:cNvSpPr txBox="1">
            <a:spLocks noChangeArrowheads="1"/>
          </p:cNvSpPr>
          <p:nvPr/>
        </p:nvSpPr>
        <p:spPr bwMode="auto">
          <a:xfrm>
            <a:off x="5638800" y="3200400"/>
            <a:ext cx="2127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new </a:t>
            </a:r>
          </a:p>
          <a:p>
            <a:pPr eaLnBrk="1" hangingPunct="1"/>
            <a:r>
              <a:rPr lang="en-US" dirty="0">
                <a:latin typeface="Arial" charset="0"/>
              </a:rPr>
              <a:t>constraint will</a:t>
            </a:r>
          </a:p>
          <a:p>
            <a:pPr eaLnBrk="1" hangingPunct="1"/>
            <a:r>
              <a:rPr lang="en-US" dirty="0">
                <a:latin typeface="Arial" charset="0"/>
              </a:rPr>
              <a:t>replace the old one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200" y="4038600"/>
            <a:ext cx="571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Iterate on every triangle until stability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457200" y="5143500"/>
            <a:ext cx="252184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Minimal network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1066800" y="6248400"/>
            <a:ext cx="129234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Solution</a:t>
            </a:r>
            <a:endParaRPr lang="en-US" sz="2800" dirty="0"/>
          </a:p>
        </p:txBody>
      </p:sp>
      <p:cxnSp>
        <p:nvCxnSpPr>
          <p:cNvPr id="104" name="Straight Arrow Connector 103"/>
          <p:cNvCxnSpPr/>
          <p:nvPr/>
        </p:nvCxnSpPr>
        <p:spPr>
          <a:xfrm rot="5400000">
            <a:off x="1441945" y="5954985"/>
            <a:ext cx="581680" cy="5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191000" y="5410200"/>
            <a:ext cx="42105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Polynomial:  O(n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r)</a:t>
            </a:r>
          </a:p>
          <a:p>
            <a:r>
              <a:rPr lang="en-US" sz="2400" dirty="0" smtClean="0"/>
              <a:t>n variables, r max interval range</a:t>
            </a:r>
            <a:endParaRPr lang="en-US" sz="2400" dirty="0"/>
          </a:p>
        </p:txBody>
      </p:sp>
      <p:cxnSp>
        <p:nvCxnSpPr>
          <p:cNvPr id="111" name="Curved Connector 110"/>
          <p:cNvCxnSpPr/>
          <p:nvPr/>
        </p:nvCxnSpPr>
        <p:spPr>
          <a:xfrm rot="10800000" flipV="1">
            <a:off x="2514600" y="2990850"/>
            <a:ext cx="5562600" cy="66674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8000206" y="2914651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Solving STPs by enforcing Path Consistency(2)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5400000">
            <a:off x="1459184" y="4850085"/>
            <a:ext cx="581680" cy="5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800600" y="129540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composition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257800" y="28194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intersection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Disjunctions make the problem difficult</a:t>
            </a:r>
            <a:endParaRPr lang="en-US" dirty="0"/>
          </a:p>
        </p:txBody>
      </p:sp>
      <p:grpSp>
        <p:nvGrpSpPr>
          <p:cNvPr id="8" name="Group 5"/>
          <p:cNvGrpSpPr>
            <a:grpSpLocks noGrp="1"/>
          </p:cNvGrpSpPr>
          <p:nvPr>
            <p:ph sz="quarter" idx="1"/>
          </p:nvPr>
        </p:nvGrpSpPr>
        <p:grpSpPr bwMode="auto">
          <a:xfrm>
            <a:off x="3352800" y="2895600"/>
            <a:ext cx="5413374" cy="3200400"/>
            <a:chOff x="1296" y="2688"/>
            <a:chExt cx="2688" cy="1575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832" y="403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[2,2]</a:t>
              </a: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296" y="3323"/>
              <a:ext cx="417" cy="409"/>
              <a:chOff x="1152" y="3168"/>
              <a:chExt cx="477" cy="432"/>
            </a:xfrm>
          </p:grpSpPr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1199" y="3240"/>
                <a:ext cx="43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X</a:t>
                </a:r>
                <a:r>
                  <a:rPr lang="en-US" sz="2400" b="1" baseline="-250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199" y="3777"/>
              <a:ext cx="378" cy="409"/>
              <a:chOff x="1152" y="3168"/>
              <a:chExt cx="432" cy="432"/>
            </a:xfrm>
          </p:grpSpPr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1199" y="3240"/>
                <a:ext cx="36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S</a:t>
                </a:r>
                <a:r>
                  <a:rPr lang="en-US" sz="2400" b="1" baseline="-25000"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3606" y="3777"/>
              <a:ext cx="378" cy="409"/>
              <a:chOff x="1152" y="3168"/>
              <a:chExt cx="432" cy="432"/>
            </a:xfrm>
          </p:grpSpPr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1199" y="3240"/>
                <a:ext cx="36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S</a:t>
                </a:r>
                <a:r>
                  <a:rPr lang="en-US" sz="2400" b="1" baseline="-2500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3606" y="2756"/>
              <a:ext cx="378" cy="408"/>
              <a:chOff x="1152" y="3168"/>
              <a:chExt cx="432" cy="432"/>
            </a:xfrm>
          </p:grpSpPr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1200" y="3240"/>
                <a:ext cx="347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L</a:t>
                </a:r>
                <a:r>
                  <a:rPr lang="en-US" sz="2400" b="1" baseline="-2500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2199" y="2756"/>
              <a:ext cx="378" cy="408"/>
              <a:chOff x="1152" y="3168"/>
              <a:chExt cx="432" cy="432"/>
            </a:xfrm>
          </p:grpSpPr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432" cy="4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1200" y="3240"/>
                <a:ext cx="347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latin typeface="Arial" charset="0"/>
                  </a:rPr>
                  <a:t>L</a:t>
                </a:r>
                <a:r>
                  <a:rPr lang="en-US" sz="2400" b="1" baseline="-25000">
                    <a:latin typeface="Arial" charset="0"/>
                  </a:rPr>
                  <a:t>s</a:t>
                </a:r>
              </a:p>
            </p:txBody>
          </p:sp>
        </p:grpSp>
        <p:cxnSp>
          <p:nvCxnSpPr>
            <p:cNvPr id="15" name="AutoShape 22"/>
            <p:cNvCxnSpPr>
              <a:cxnSpLocks noChangeShapeType="1"/>
              <a:stCxn id="30" idx="7"/>
              <a:endCxn id="22" idx="2"/>
            </p:cNvCxnSpPr>
            <p:nvPr/>
          </p:nvCxnSpPr>
          <p:spPr bwMode="auto">
            <a:xfrm flipV="1">
              <a:off x="1619" y="2960"/>
              <a:ext cx="570" cy="4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23"/>
            <p:cNvCxnSpPr>
              <a:cxnSpLocks noChangeShapeType="1"/>
              <a:stCxn id="22" idx="6"/>
              <a:endCxn id="24" idx="2"/>
            </p:cNvCxnSpPr>
            <p:nvPr/>
          </p:nvCxnSpPr>
          <p:spPr bwMode="auto">
            <a:xfrm>
              <a:off x="2588" y="2960"/>
              <a:ext cx="100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4"/>
            <p:cNvCxnSpPr>
              <a:cxnSpLocks noChangeShapeType="1"/>
              <a:stCxn id="28" idx="6"/>
              <a:endCxn id="26" idx="2"/>
            </p:cNvCxnSpPr>
            <p:nvPr/>
          </p:nvCxnSpPr>
          <p:spPr bwMode="auto">
            <a:xfrm>
              <a:off x="2588" y="3981"/>
              <a:ext cx="100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1412" y="2938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[12,13]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2893" y="268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[1,1]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2448" y="3296"/>
              <a:ext cx="924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[-4,-3] v [3,4]</a:t>
              </a: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2400" y="3168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400" y="1600200"/>
            <a:ext cx="4413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soon as disjunctions of even</a:t>
            </a:r>
          </a:p>
          <a:p>
            <a:r>
              <a:rPr lang="en-US" sz="2400" dirty="0" smtClean="0"/>
              <a:t>just two intervals (TCSPs) are allowed  the problem becomes NP-complete (reduction from the 3-coloring problem)</a:t>
            </a:r>
          </a:p>
          <a:p>
            <a:endParaRPr lang="en-US" sz="2400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28600" y="6183868"/>
            <a:ext cx="25601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Dechter,Meiri,Pearl</a:t>
            </a:r>
            <a:r>
              <a:rPr lang="en-US" b="1" dirty="0" smtClean="0">
                <a:latin typeface="Garamond" pitchFamily="18" charset="0"/>
              </a:rPr>
              <a:t> 91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3112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Andalus" pitchFamily="2" charset="-78"/>
              </a:rPr>
              <a:t>  Another Example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5486400" cy="4800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 Unicode MS" pitchFamily="34" charset="-128"/>
              </a:rPr>
              <a:t>Two activities of Mars Rover:</a:t>
            </a:r>
          </a:p>
          <a:p>
            <a:pPr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Taking pictures: 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1 &lt; duration &lt; 10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0 &lt; start &lt; 7</a:t>
            </a:r>
          </a:p>
          <a:p>
            <a:pPr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Analysis: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5 &lt; duration &lt; 15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5 &lt; start &lt; 10</a:t>
            </a:r>
          </a:p>
          <a:p>
            <a:pPr lvl="1" eaLnBrk="1" hangingPunct="1">
              <a:buFontTx/>
              <a:buChar char="•"/>
            </a:pPr>
            <a:endParaRPr lang="en-US" sz="2000" dirty="0" smtClean="0">
              <a:latin typeface="Arial Unicode MS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Additional constraint: 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-4 &lt; start analysis – end pictures &lt; 4</a:t>
            </a:r>
          </a:p>
          <a:p>
            <a:pPr lvl="1" eaLnBrk="1" hangingPunct="1">
              <a:buFontTx/>
              <a:buChar char="•"/>
            </a:pPr>
            <a:endParaRPr lang="en-US" sz="2000" dirty="0" smtClean="0">
              <a:latin typeface="Arial Unicode MS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One of the solutions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2057400"/>
            <a:ext cx="2505075" cy="838200"/>
            <a:chOff x="3312" y="1296"/>
            <a:chExt cx="1578" cy="528"/>
          </a:xfrm>
        </p:grpSpPr>
        <p:sp>
          <p:nvSpPr>
            <p:cNvPr id="133172" name="Oval 5"/>
            <p:cNvSpPr>
              <a:spLocks noChangeArrowheads="1"/>
            </p:cNvSpPr>
            <p:nvPr/>
          </p:nvSpPr>
          <p:spPr bwMode="auto">
            <a:xfrm>
              <a:off x="3456" y="1488"/>
              <a:ext cx="144" cy="144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3" name="Oval 6"/>
            <p:cNvSpPr>
              <a:spLocks noChangeArrowheads="1"/>
            </p:cNvSpPr>
            <p:nvPr/>
          </p:nvSpPr>
          <p:spPr bwMode="auto">
            <a:xfrm>
              <a:off x="4608" y="1488"/>
              <a:ext cx="144" cy="144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4" name="Text Box 7"/>
            <p:cNvSpPr txBox="1">
              <a:spLocks noChangeArrowheads="1"/>
            </p:cNvSpPr>
            <p:nvPr/>
          </p:nvSpPr>
          <p:spPr bwMode="auto">
            <a:xfrm>
              <a:off x="3312" y="1632"/>
              <a:ext cx="4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Start_p</a:t>
              </a:r>
            </a:p>
          </p:txBody>
        </p:sp>
        <p:sp>
          <p:nvSpPr>
            <p:cNvPr id="133175" name="Text Box 8"/>
            <p:cNvSpPr txBox="1">
              <a:spLocks noChangeArrowheads="1"/>
            </p:cNvSpPr>
            <p:nvPr/>
          </p:nvSpPr>
          <p:spPr bwMode="auto">
            <a:xfrm>
              <a:off x="4464" y="1632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End_p</a:t>
              </a:r>
            </a:p>
          </p:txBody>
        </p:sp>
        <p:sp>
          <p:nvSpPr>
            <p:cNvPr id="133176" name="Line 9"/>
            <p:cNvSpPr>
              <a:spLocks noChangeShapeType="1"/>
            </p:cNvSpPr>
            <p:nvPr/>
          </p:nvSpPr>
          <p:spPr bwMode="auto">
            <a:xfrm>
              <a:off x="3600" y="153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Text Box 10"/>
            <p:cNvSpPr txBox="1">
              <a:spLocks noChangeArrowheads="1"/>
            </p:cNvSpPr>
            <p:nvPr/>
          </p:nvSpPr>
          <p:spPr bwMode="auto">
            <a:xfrm>
              <a:off x="3686" y="1316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</a:t>
              </a:r>
            </a:p>
          </p:txBody>
        </p:sp>
        <p:sp>
          <p:nvSpPr>
            <p:cNvPr id="133178" name="Text Box 11"/>
            <p:cNvSpPr txBox="1">
              <a:spLocks noChangeArrowheads="1"/>
            </p:cNvSpPr>
            <p:nvPr/>
          </p:nvSpPr>
          <p:spPr bwMode="auto">
            <a:xfrm>
              <a:off x="4310" y="1316"/>
              <a:ext cx="2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10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792" y="1296"/>
              <a:ext cx="624" cy="48"/>
              <a:chOff x="3792" y="1296"/>
              <a:chExt cx="624" cy="48"/>
            </a:xfrm>
          </p:grpSpPr>
          <p:sp>
            <p:nvSpPr>
              <p:cNvPr id="133180" name="Line 13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1" name="Line 14"/>
              <p:cNvSpPr>
                <a:spLocks noChangeShapeType="1"/>
              </p:cNvSpPr>
              <p:nvPr/>
            </p:nvSpPr>
            <p:spPr bwMode="auto">
              <a:xfrm flipV="1">
                <a:off x="3792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2" name="Line 15"/>
              <p:cNvSpPr>
                <a:spLocks noChangeShapeType="1"/>
              </p:cNvSpPr>
              <p:nvPr/>
            </p:nvSpPr>
            <p:spPr bwMode="auto">
              <a:xfrm flipV="1">
                <a:off x="4416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25" name="Oval 16"/>
          <p:cNvSpPr>
            <a:spLocks noChangeArrowheads="1"/>
          </p:cNvSpPr>
          <p:nvPr/>
        </p:nvSpPr>
        <p:spPr bwMode="auto">
          <a:xfrm>
            <a:off x="4267200" y="3244850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Line 17"/>
          <p:cNvSpPr>
            <a:spLocks noChangeShapeType="1"/>
          </p:cNvSpPr>
          <p:nvPr/>
        </p:nvSpPr>
        <p:spPr bwMode="auto">
          <a:xfrm flipV="1">
            <a:off x="4495800" y="2482850"/>
            <a:ext cx="1676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27" name="Text Box 18"/>
          <p:cNvSpPr txBox="1">
            <a:spLocks noChangeArrowheads="1"/>
          </p:cNvSpPr>
          <p:nvPr/>
        </p:nvSpPr>
        <p:spPr bwMode="auto">
          <a:xfrm>
            <a:off x="3429000" y="3505200"/>
            <a:ext cx="127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ahoma" pitchFamily="34" charset="0"/>
              </a:rPr>
              <a:t>Beginning_world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-1616912">
            <a:off x="4572000" y="2559050"/>
            <a:ext cx="990600" cy="76200"/>
            <a:chOff x="3792" y="1296"/>
            <a:chExt cx="624" cy="48"/>
          </a:xfrm>
        </p:grpSpPr>
        <p:sp>
          <p:nvSpPr>
            <p:cNvPr id="133169" name="Line 20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Line 21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Line 22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29" name="Text Box 23"/>
          <p:cNvSpPr txBox="1">
            <a:spLocks noChangeArrowheads="1"/>
          </p:cNvSpPr>
          <p:nvPr/>
        </p:nvSpPr>
        <p:spPr bwMode="auto">
          <a:xfrm>
            <a:off x="4556125" y="28194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0</a:t>
            </a:r>
          </a:p>
        </p:txBody>
      </p:sp>
      <p:sp>
        <p:nvSpPr>
          <p:cNvPr id="133130" name="Text Box 24"/>
          <p:cNvSpPr txBox="1">
            <a:spLocks noChangeArrowheads="1"/>
          </p:cNvSpPr>
          <p:nvPr/>
        </p:nvSpPr>
        <p:spPr bwMode="auto">
          <a:xfrm>
            <a:off x="5470525" y="23622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7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943600" y="4114800"/>
            <a:ext cx="2500313" cy="1341438"/>
            <a:chOff x="3312" y="2592"/>
            <a:chExt cx="1575" cy="845"/>
          </a:xfrm>
        </p:grpSpPr>
        <p:sp>
          <p:nvSpPr>
            <p:cNvPr id="133156" name="Text Box 26"/>
            <p:cNvSpPr txBox="1">
              <a:spLocks noChangeArrowheads="1"/>
            </p:cNvSpPr>
            <p:nvPr/>
          </p:nvSpPr>
          <p:spPr bwMode="auto">
            <a:xfrm>
              <a:off x="3312" y="2736"/>
              <a:ext cx="4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Start_a</a:t>
              </a: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456" y="2592"/>
              <a:ext cx="1431" cy="845"/>
              <a:chOff x="3456" y="2592"/>
              <a:chExt cx="1431" cy="845"/>
            </a:xfrm>
          </p:grpSpPr>
          <p:sp>
            <p:nvSpPr>
              <p:cNvPr id="133158" name="Oval 28"/>
              <p:cNvSpPr>
                <a:spLocks noChangeArrowheads="1"/>
              </p:cNvSpPr>
              <p:nvPr/>
            </p:nvSpPr>
            <p:spPr bwMode="auto">
              <a:xfrm>
                <a:off x="3456" y="2592"/>
                <a:ext cx="144" cy="144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9" name="Oval 29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144" cy="144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0" name="Text Box 30"/>
              <p:cNvSpPr txBox="1">
                <a:spLocks noChangeArrowheads="1"/>
              </p:cNvSpPr>
              <p:nvPr/>
            </p:nvSpPr>
            <p:spPr bwMode="auto">
              <a:xfrm>
                <a:off x="4464" y="2736"/>
                <a:ext cx="42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Tahoma" pitchFamily="34" charset="0"/>
                  </a:rPr>
                  <a:t>End_a</a:t>
                </a:r>
              </a:p>
            </p:txBody>
          </p:sp>
          <p:sp>
            <p:nvSpPr>
              <p:cNvPr id="133161" name="Line 31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3696" y="3168"/>
                <a:ext cx="844" cy="269"/>
                <a:chOff x="3696" y="2880"/>
                <a:chExt cx="844" cy="269"/>
              </a:xfrm>
            </p:grpSpPr>
            <p:sp>
              <p:nvSpPr>
                <p:cNvPr id="13316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96" y="2976"/>
                  <a:ext cx="16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5</a:t>
                  </a:r>
                </a:p>
              </p:txBody>
            </p:sp>
            <p:sp>
              <p:nvSpPr>
                <p:cNvPr id="13316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20" y="2976"/>
                  <a:ext cx="22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15</a:t>
                  </a:r>
                </a:p>
              </p:txBody>
            </p:sp>
            <p:grpSp>
              <p:nvGrpSpPr>
                <p:cNvPr id="8" name="Group 35"/>
                <p:cNvGrpSpPr>
                  <a:grpSpLocks/>
                </p:cNvGrpSpPr>
                <p:nvPr/>
              </p:nvGrpSpPr>
              <p:grpSpPr bwMode="auto">
                <a:xfrm>
                  <a:off x="3792" y="2880"/>
                  <a:ext cx="624" cy="48"/>
                  <a:chOff x="3792" y="1296"/>
                  <a:chExt cx="624" cy="48"/>
                </a:xfrm>
              </p:grpSpPr>
              <p:sp>
                <p:nvSpPr>
                  <p:cNvPr id="13316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344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167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2" y="129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16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6" y="129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191000" y="3505200"/>
            <a:ext cx="1981200" cy="1570038"/>
            <a:chOff x="2208" y="2208"/>
            <a:chExt cx="1248" cy="989"/>
          </a:xfrm>
        </p:grpSpPr>
        <p:sp>
          <p:nvSpPr>
            <p:cNvPr id="133149" name="Line 40"/>
            <p:cNvSpPr>
              <a:spLocks noChangeShapeType="1"/>
            </p:cNvSpPr>
            <p:nvPr/>
          </p:nvSpPr>
          <p:spPr bwMode="auto">
            <a:xfrm>
              <a:off x="2400" y="2208"/>
              <a:ext cx="105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Text Box 41"/>
            <p:cNvSpPr txBox="1">
              <a:spLocks noChangeArrowheads="1"/>
            </p:cNvSpPr>
            <p:nvPr/>
          </p:nvSpPr>
          <p:spPr bwMode="auto">
            <a:xfrm>
              <a:off x="2208" y="2640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5</a:t>
              </a:r>
            </a:p>
          </p:txBody>
        </p:sp>
        <p:sp>
          <p:nvSpPr>
            <p:cNvPr id="133151" name="Text Box 42"/>
            <p:cNvSpPr txBox="1">
              <a:spLocks noChangeArrowheads="1"/>
            </p:cNvSpPr>
            <p:nvPr/>
          </p:nvSpPr>
          <p:spPr bwMode="auto">
            <a:xfrm>
              <a:off x="2928" y="3024"/>
              <a:ext cx="2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10</a:t>
              </a:r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 rot="1373188">
              <a:off x="2400" y="2784"/>
              <a:ext cx="624" cy="48"/>
              <a:chOff x="3792" y="1296"/>
              <a:chExt cx="624" cy="48"/>
            </a:xfrm>
          </p:grpSpPr>
          <p:sp>
            <p:nvSpPr>
              <p:cNvPr id="133153" name="Line 44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4" name="Line 45"/>
              <p:cNvSpPr>
                <a:spLocks noChangeShapeType="1"/>
              </p:cNvSpPr>
              <p:nvPr/>
            </p:nvSpPr>
            <p:spPr bwMode="auto">
              <a:xfrm flipV="1">
                <a:off x="3792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5" name="Line 46"/>
              <p:cNvSpPr>
                <a:spLocks noChangeShapeType="1"/>
              </p:cNvSpPr>
              <p:nvPr/>
            </p:nvSpPr>
            <p:spPr bwMode="auto">
              <a:xfrm flipV="1">
                <a:off x="4416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6324600" y="2590800"/>
            <a:ext cx="2324100" cy="1524000"/>
            <a:chOff x="3984" y="1632"/>
            <a:chExt cx="1464" cy="960"/>
          </a:xfrm>
        </p:grpSpPr>
        <p:sp>
          <p:nvSpPr>
            <p:cNvPr id="133142" name="Line 48"/>
            <p:cNvSpPr>
              <a:spLocks noChangeShapeType="1"/>
            </p:cNvSpPr>
            <p:nvPr/>
          </p:nvSpPr>
          <p:spPr bwMode="auto">
            <a:xfrm flipH="1">
              <a:off x="3984" y="1632"/>
              <a:ext cx="1056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608" y="2064"/>
              <a:ext cx="840" cy="221"/>
              <a:chOff x="4656" y="2256"/>
              <a:chExt cx="840" cy="221"/>
            </a:xfrm>
          </p:grpSpPr>
          <p:sp>
            <p:nvSpPr>
              <p:cNvPr id="133144" name="Line 50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5" name="Line 51"/>
              <p:cNvSpPr>
                <a:spLocks noChangeShapeType="1"/>
              </p:cNvSpPr>
              <p:nvPr/>
            </p:nvSpPr>
            <p:spPr bwMode="auto">
              <a:xfrm flipV="1">
                <a:off x="4752" y="225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6" name="Line 52"/>
              <p:cNvSpPr>
                <a:spLocks noChangeShapeType="1"/>
              </p:cNvSpPr>
              <p:nvPr/>
            </p:nvSpPr>
            <p:spPr bwMode="auto">
              <a:xfrm flipV="1">
                <a:off x="5376" y="225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7" name="Text Box 53"/>
              <p:cNvSpPr txBox="1">
                <a:spLocks noChangeArrowheads="1"/>
              </p:cNvSpPr>
              <p:nvPr/>
            </p:nvSpPr>
            <p:spPr bwMode="auto">
              <a:xfrm>
                <a:off x="4656" y="2304"/>
                <a:ext cx="2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-4</a:t>
                </a:r>
              </a:p>
            </p:txBody>
          </p:sp>
          <p:sp>
            <p:nvSpPr>
              <p:cNvPr id="133148" name="Text Box 54"/>
              <p:cNvSpPr txBox="1">
                <a:spLocks noChangeArrowheads="1"/>
              </p:cNvSpPr>
              <p:nvPr/>
            </p:nvSpPr>
            <p:spPr bwMode="auto">
              <a:xfrm>
                <a:off x="5328" y="2304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4</a:t>
                </a:r>
              </a:p>
            </p:txBody>
          </p:sp>
        </p:grp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6156325" y="1981200"/>
            <a:ext cx="2454275" cy="403225"/>
            <a:chOff x="3878" y="1248"/>
            <a:chExt cx="1546" cy="254"/>
          </a:xfrm>
        </p:grpSpPr>
        <p:sp>
          <p:nvSpPr>
            <p:cNvPr id="133138" name="Text Box 56"/>
            <p:cNvSpPr txBox="1">
              <a:spLocks noChangeArrowheads="1"/>
            </p:cNvSpPr>
            <p:nvPr/>
          </p:nvSpPr>
          <p:spPr bwMode="auto">
            <a:xfrm>
              <a:off x="3878" y="1290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>
                <a:solidFill>
                  <a:schemeClr val="accent2"/>
                </a:solidFill>
                <a:latin typeface="Snap ITC" pitchFamily="82" charset="0"/>
              </a:endParaRPr>
            </a:p>
          </p:txBody>
        </p:sp>
        <p:sp>
          <p:nvSpPr>
            <p:cNvPr id="133139" name="Text Box 57"/>
            <p:cNvSpPr txBox="1">
              <a:spLocks noChangeArrowheads="1"/>
            </p:cNvSpPr>
            <p:nvPr/>
          </p:nvSpPr>
          <p:spPr bwMode="auto">
            <a:xfrm>
              <a:off x="3878" y="1290"/>
              <a:ext cx="2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66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33140" name="Text Box 58"/>
            <p:cNvSpPr txBox="1">
              <a:spLocks noChangeArrowheads="1"/>
            </p:cNvSpPr>
            <p:nvPr/>
          </p:nvSpPr>
          <p:spPr bwMode="auto">
            <a:xfrm>
              <a:off x="5088" y="124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>
                <a:solidFill>
                  <a:schemeClr val="accent2"/>
                </a:solidFill>
                <a:latin typeface="Snap ITC" pitchFamily="82" charset="0"/>
              </a:endParaRPr>
            </a:p>
          </p:txBody>
        </p:sp>
        <p:sp>
          <p:nvSpPr>
            <p:cNvPr id="133141" name="Text Box 59"/>
            <p:cNvSpPr txBox="1">
              <a:spLocks noChangeArrowheads="1"/>
            </p:cNvSpPr>
            <p:nvPr/>
          </p:nvSpPr>
          <p:spPr bwMode="auto">
            <a:xfrm>
              <a:off x="5078" y="1290"/>
              <a:ext cx="3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6600"/>
                  </a:solidFill>
                  <a:latin typeface="Tahoma" pitchFamily="34" charset="0"/>
                </a:rPr>
                <a:t>11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6080125" y="4562475"/>
            <a:ext cx="2530475" cy="336550"/>
            <a:chOff x="3830" y="2874"/>
            <a:chExt cx="1594" cy="212"/>
          </a:xfrm>
        </p:grpSpPr>
        <p:sp>
          <p:nvSpPr>
            <p:cNvPr id="133136" name="Text Box 61"/>
            <p:cNvSpPr txBox="1">
              <a:spLocks noChangeArrowheads="1"/>
            </p:cNvSpPr>
            <p:nvPr/>
          </p:nvSpPr>
          <p:spPr bwMode="auto">
            <a:xfrm>
              <a:off x="3830" y="2874"/>
              <a:ext cx="2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6600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133137" name="Text Box 62"/>
            <p:cNvSpPr txBox="1">
              <a:spLocks noChangeArrowheads="1"/>
            </p:cNvSpPr>
            <p:nvPr/>
          </p:nvSpPr>
          <p:spPr bwMode="auto">
            <a:xfrm>
              <a:off x="5126" y="2874"/>
              <a:ext cx="2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6600"/>
                  </a:solidFill>
                  <a:latin typeface="Tahoma" pitchFamily="34" charset="0"/>
                </a:rPr>
                <a:t>12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4495800"/>
          </a:xfrm>
        </p:spPr>
        <p:txBody>
          <a:bodyPr/>
          <a:lstStyle/>
          <a:p>
            <a:r>
              <a:rPr lang="en-US" dirty="0" smtClean="0"/>
              <a:t>I have to be back in my office by Friday morning!</a:t>
            </a:r>
          </a:p>
          <a:p>
            <a:r>
              <a:rPr lang="en-US" dirty="0" smtClean="0"/>
              <a:t>Some flights on Thursday with the same (minimum) cost: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029635"/>
            <a:ext cx="48006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</a:t>
            </a:r>
            <a:r>
              <a:rPr lang="en-US" dirty="0" err="1" smtClean="0"/>
              <a:t>Stuttgard</a:t>
            </a:r>
            <a:endParaRPr lang="en-US" dirty="0" smtClean="0"/>
          </a:p>
          <a:p>
            <a:r>
              <a:rPr lang="en-US" dirty="0" smtClean="0"/>
              <a:t>9:45                                                         15:30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86000" y="3200400"/>
            <a:ext cx="685800" cy="4084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72400" y="3200400"/>
            <a:ext cx="6096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302204"/>
            <a:ext cx="44958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Dusseldorf</a:t>
            </a:r>
          </a:p>
          <a:p>
            <a:r>
              <a:rPr lang="en-US" dirty="0" smtClean="0"/>
              <a:t>7:30                                                    12:30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85800" y="4421153"/>
            <a:ext cx="4572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8800" y="4415135"/>
            <a:ext cx="3810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7200" y="5525869"/>
            <a:ext cx="13716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Dusseldorf</a:t>
            </a:r>
          </a:p>
          <a:p>
            <a:r>
              <a:rPr lang="en-US" dirty="0" smtClean="0"/>
              <a:t>11:35 12:30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0" y="6477000"/>
            <a:ext cx="9144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52400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983059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813718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644377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475036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305695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136354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967013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797672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458994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628331" y="6476603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65648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6:30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0" y="65648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7:30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65648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8:30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14600" y="65648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9:30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6564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10:30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14800" y="6553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11:30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53000" y="6564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12:30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91200" y="6564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13:30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29400" y="6564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14:30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467600" y="6564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15:30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29600" y="6564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16:30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-304800" y="4338935"/>
            <a:ext cx="1264461" cy="614065"/>
            <a:chOff x="9601200" y="1066800"/>
            <a:chExt cx="1264461" cy="614065"/>
          </a:xfrm>
        </p:grpSpPr>
        <p:sp>
          <p:nvSpPr>
            <p:cNvPr id="47" name="Oval 46"/>
            <p:cNvSpPr/>
            <p:nvPr/>
          </p:nvSpPr>
          <p:spPr>
            <a:xfrm>
              <a:off x="9906000" y="1066800"/>
              <a:ext cx="685800" cy="6096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601200" y="1219200"/>
              <a:ext cx="1264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Hamburg</a:t>
              </a:r>
            </a:p>
            <a:p>
              <a:pPr algn="ctr"/>
              <a:r>
                <a:rPr lang="en-US" sz="1200" dirty="0" smtClean="0"/>
                <a:t>6:30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77200" y="3048000"/>
            <a:ext cx="1264461" cy="614065"/>
            <a:chOff x="9601200" y="1066800"/>
            <a:chExt cx="1264461" cy="614065"/>
          </a:xfrm>
        </p:grpSpPr>
        <p:sp>
          <p:nvSpPr>
            <p:cNvPr id="53" name="Oval 52"/>
            <p:cNvSpPr/>
            <p:nvPr/>
          </p:nvSpPr>
          <p:spPr>
            <a:xfrm>
              <a:off x="9906000" y="1066800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601200" y="1219200"/>
              <a:ext cx="1264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Venice</a:t>
              </a:r>
            </a:p>
            <a:p>
              <a:pPr algn="ctr"/>
              <a:r>
                <a:rPr lang="en-US" sz="1200" dirty="0" smtClean="0"/>
                <a:t>16:30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26339" y="3124200"/>
            <a:ext cx="1264461" cy="614065"/>
            <a:chOff x="9601200" y="1066800"/>
            <a:chExt cx="1264461" cy="614065"/>
          </a:xfrm>
        </p:grpSpPr>
        <p:sp>
          <p:nvSpPr>
            <p:cNvPr id="56" name="Oval 55"/>
            <p:cNvSpPr/>
            <p:nvPr/>
          </p:nvSpPr>
          <p:spPr>
            <a:xfrm>
              <a:off x="9906000" y="1066800"/>
              <a:ext cx="685800" cy="6096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601200" y="1219200"/>
              <a:ext cx="1264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Hamburg</a:t>
              </a:r>
            </a:p>
            <a:p>
              <a:pPr algn="ctr"/>
              <a:r>
                <a:rPr lang="en-US" sz="1200" dirty="0" smtClean="0"/>
                <a:t>8:30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19400" y="5525869"/>
            <a:ext cx="1264461" cy="614065"/>
            <a:chOff x="9601200" y="1066800"/>
            <a:chExt cx="1264461" cy="614065"/>
          </a:xfrm>
        </p:grpSpPr>
        <p:sp>
          <p:nvSpPr>
            <p:cNvPr id="59" name="Oval 58"/>
            <p:cNvSpPr/>
            <p:nvPr/>
          </p:nvSpPr>
          <p:spPr>
            <a:xfrm>
              <a:off x="9906000" y="1066800"/>
              <a:ext cx="685800" cy="6096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601200" y="1219200"/>
              <a:ext cx="1264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Hamburg</a:t>
              </a:r>
            </a:p>
            <a:p>
              <a:pPr algn="ctr"/>
              <a:r>
                <a:rPr lang="en-US" sz="1200" dirty="0" smtClean="0"/>
                <a:t>10:05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15000" y="4334470"/>
            <a:ext cx="1264461" cy="614065"/>
            <a:chOff x="9601200" y="1066800"/>
            <a:chExt cx="1264461" cy="614065"/>
          </a:xfrm>
        </p:grpSpPr>
        <p:sp>
          <p:nvSpPr>
            <p:cNvPr id="66" name="Oval 65"/>
            <p:cNvSpPr/>
            <p:nvPr/>
          </p:nvSpPr>
          <p:spPr>
            <a:xfrm>
              <a:off x="9906000" y="1066800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601200" y="1219200"/>
              <a:ext cx="1264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Venice</a:t>
              </a:r>
            </a:p>
            <a:p>
              <a:pPr algn="ctr"/>
              <a:r>
                <a:rPr lang="en-US" sz="1200" dirty="0" smtClean="0"/>
                <a:t>13:40</a:t>
              </a:r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5638800" y="5650837"/>
            <a:ext cx="3810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715000" y="5525869"/>
            <a:ext cx="1264461" cy="609600"/>
            <a:chOff x="9601200" y="1071265"/>
            <a:chExt cx="1264461" cy="609600"/>
          </a:xfrm>
        </p:grpSpPr>
        <p:sp>
          <p:nvSpPr>
            <p:cNvPr id="70" name="Oval 69"/>
            <p:cNvSpPr/>
            <p:nvPr/>
          </p:nvSpPr>
          <p:spPr>
            <a:xfrm>
              <a:off x="9906000" y="1071265"/>
              <a:ext cx="6858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601200" y="1219200"/>
              <a:ext cx="1264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Venice</a:t>
              </a:r>
            </a:p>
            <a:p>
              <a:pPr algn="ctr"/>
              <a:r>
                <a:rPr lang="en-US" sz="1200" dirty="0" smtClean="0"/>
                <a:t>13:40</a:t>
              </a:r>
            </a:p>
          </p:txBody>
        </p:sp>
      </p:grpSp>
      <p:sp>
        <p:nvSpPr>
          <p:cNvPr id="72" name="Right Arrow 71"/>
          <p:cNvSpPr/>
          <p:nvPr/>
        </p:nvSpPr>
        <p:spPr>
          <a:xfrm>
            <a:off x="3810000" y="5650837"/>
            <a:ext cx="4572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thinkin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59" y="4043902"/>
            <a:ext cx="1400541" cy="2052098"/>
          </a:xfrm>
          <a:prstGeom prst="rect">
            <a:avLst/>
          </a:prstGeom>
        </p:spPr>
      </p:pic>
      <p:pic>
        <p:nvPicPr>
          <p:cNvPr id="74" name="Picture 73" descr="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799" y="2438400"/>
            <a:ext cx="876759" cy="582168"/>
          </a:xfrm>
          <a:prstGeom prst="rect">
            <a:avLst/>
          </a:prstGeom>
        </p:spPr>
      </p:pic>
      <p:pic>
        <p:nvPicPr>
          <p:cNvPr id="75" name="Picture 74" descr="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36000"/>
            <a:ext cx="914400" cy="612000"/>
          </a:xfrm>
          <a:prstGeom prst="rect">
            <a:avLst/>
          </a:prstGeom>
        </p:spPr>
      </p:pic>
      <p:pic>
        <p:nvPicPr>
          <p:cNvPr id="76" name="Picture 75" descr="s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1" y="2362199"/>
            <a:ext cx="924710" cy="695325"/>
          </a:xfrm>
          <a:prstGeom prst="rect">
            <a:avLst/>
          </a:prstGeom>
        </p:spPr>
      </p:pic>
      <p:pic>
        <p:nvPicPr>
          <p:cNvPr id="77" name="Picture 76" descr="bor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362200"/>
            <a:ext cx="1219200" cy="935916"/>
          </a:xfrm>
          <a:prstGeom prst="rect">
            <a:avLst/>
          </a:prstGeom>
        </p:spPr>
      </p:pic>
      <p:pic>
        <p:nvPicPr>
          <p:cNvPr id="78" name="Picture 77" descr="earl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5200"/>
            <a:ext cx="887802" cy="904875"/>
          </a:xfrm>
          <a:prstGeom prst="rect">
            <a:avLst/>
          </a:prstGeom>
        </p:spPr>
      </p:pic>
      <p:pic>
        <p:nvPicPr>
          <p:cNvPr id="79" name="Picture 78" descr="d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3810000"/>
            <a:ext cx="1085850" cy="933450"/>
          </a:xfrm>
          <a:prstGeom prst="rect">
            <a:avLst/>
          </a:prstGeom>
        </p:spPr>
      </p:pic>
      <p:pic>
        <p:nvPicPr>
          <p:cNvPr id="80" name="Picture 79" descr="rush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4942332"/>
            <a:ext cx="838200" cy="62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00050"/>
            <a:ext cx="8001000" cy="7429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Introducing preferences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34400" cy="1371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latin typeface="Arial Unicode MS" pitchFamily="34" charset="-128"/>
              </a:rPr>
              <a:t>Sometimes hard constraints aren’t expressive enough. We may think that:</a:t>
            </a:r>
          </a:p>
          <a:p>
            <a:pPr eaLnBrk="1" hangingPunct="1">
              <a:buClr>
                <a:schemeClr val="accent2"/>
              </a:buClr>
              <a:buFont typeface="Arial Unicode MS" pitchFamily="34" charset="-128"/>
              <a:buChar char="►"/>
            </a:pPr>
            <a:r>
              <a:rPr lang="en-US" sz="1800" dirty="0" smtClean="0">
                <a:latin typeface="Arial Unicode MS" pitchFamily="34" charset="-128"/>
              </a:rPr>
              <a:t>It’s better for the picture to be taken as late as possible and as fast as possible.</a:t>
            </a:r>
          </a:p>
          <a:p>
            <a:pPr eaLnBrk="1" hangingPunct="1">
              <a:buClr>
                <a:srgbClr val="FF6600"/>
              </a:buClr>
              <a:buFont typeface="Arial Unicode MS" pitchFamily="34" charset="-128"/>
              <a:buChar char="►"/>
            </a:pPr>
            <a:r>
              <a:rPr lang="en-US" sz="1800" dirty="0" smtClean="0">
                <a:latin typeface="Arial Unicode MS" pitchFamily="34" charset="-128"/>
              </a:rPr>
              <a:t>It’s better if the analysis starts  around 7  and lasts as long as possible.</a:t>
            </a:r>
          </a:p>
          <a:p>
            <a:pPr eaLnBrk="1" hangingPunct="1">
              <a:buClr>
                <a:srgbClr val="009900"/>
              </a:buClr>
              <a:buFont typeface="Arial Unicode MS" pitchFamily="34" charset="-128"/>
              <a:buChar char="►"/>
            </a:pPr>
            <a:r>
              <a:rPr lang="en-US" sz="1800" dirty="0" smtClean="0">
                <a:latin typeface="Arial Unicode MS" pitchFamily="34" charset="-128"/>
              </a:rPr>
              <a:t>It’s ok if the two activities  overlap but it’s better if they don’t.</a:t>
            </a:r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4114800" y="37639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5"/>
          <p:cNvSpPr>
            <a:spLocks noChangeArrowheads="1"/>
          </p:cNvSpPr>
          <p:nvPr/>
        </p:nvSpPr>
        <p:spPr bwMode="auto">
          <a:xfrm>
            <a:off x="5943600" y="37639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886200" y="399256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Start_p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715000" y="3992563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End_p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4343400" y="38401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479925" y="349091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470525" y="3490913"/>
            <a:ext cx="34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48200" y="3459163"/>
            <a:ext cx="990600" cy="76200"/>
            <a:chOff x="3792" y="1296"/>
            <a:chExt cx="624" cy="48"/>
          </a:xfrm>
        </p:grpSpPr>
        <p:sp>
          <p:nvSpPr>
            <p:cNvPr id="134214" name="Line 12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5" name="Line 13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6" name="Line 14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6" name="Text Box 15"/>
          <p:cNvSpPr txBox="1">
            <a:spLocks noChangeArrowheads="1"/>
          </p:cNvSpPr>
          <p:nvPr/>
        </p:nvSpPr>
        <p:spPr bwMode="auto">
          <a:xfrm>
            <a:off x="4038600" y="5715000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Start_a</a:t>
            </a:r>
          </a:p>
        </p:txBody>
      </p:sp>
      <p:sp>
        <p:nvSpPr>
          <p:cNvPr id="134157" name="Oval 16"/>
          <p:cNvSpPr>
            <a:spLocks noChangeArrowheads="1"/>
          </p:cNvSpPr>
          <p:nvPr/>
        </p:nvSpPr>
        <p:spPr bwMode="auto">
          <a:xfrm>
            <a:off x="4114800" y="55165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7"/>
          <p:cNvSpPr>
            <a:spLocks noChangeArrowheads="1"/>
          </p:cNvSpPr>
          <p:nvPr/>
        </p:nvSpPr>
        <p:spPr bwMode="auto">
          <a:xfrm>
            <a:off x="5943600" y="55165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Text Box 18"/>
          <p:cNvSpPr txBox="1">
            <a:spLocks noChangeArrowheads="1"/>
          </p:cNvSpPr>
          <p:nvPr/>
        </p:nvSpPr>
        <p:spPr bwMode="auto">
          <a:xfrm>
            <a:off x="5715000" y="5745163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End_a</a:t>
            </a:r>
          </a:p>
        </p:txBody>
      </p:sp>
      <p:sp>
        <p:nvSpPr>
          <p:cNvPr id="134160" name="Line 19"/>
          <p:cNvSpPr>
            <a:spLocks noChangeShapeType="1"/>
          </p:cNvSpPr>
          <p:nvPr/>
        </p:nvSpPr>
        <p:spPr bwMode="auto">
          <a:xfrm>
            <a:off x="4343400" y="55927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1" name="Text Box 20"/>
          <p:cNvSpPr txBox="1">
            <a:spLocks noChangeArrowheads="1"/>
          </p:cNvSpPr>
          <p:nvPr/>
        </p:nvSpPr>
        <p:spPr bwMode="auto">
          <a:xfrm>
            <a:off x="4495800" y="658336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34162" name="Text Box 21"/>
          <p:cNvSpPr txBox="1">
            <a:spLocks noChangeArrowheads="1"/>
          </p:cNvSpPr>
          <p:nvPr/>
        </p:nvSpPr>
        <p:spPr bwMode="auto">
          <a:xfrm>
            <a:off x="5486400" y="6583363"/>
            <a:ext cx="34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15</a:t>
            </a:r>
          </a:p>
        </p:txBody>
      </p:sp>
      <p:sp>
        <p:nvSpPr>
          <p:cNvPr id="134163" name="Line 22"/>
          <p:cNvSpPr>
            <a:spLocks noChangeShapeType="1"/>
          </p:cNvSpPr>
          <p:nvPr/>
        </p:nvSpPr>
        <p:spPr bwMode="auto">
          <a:xfrm>
            <a:off x="2438400" y="4906963"/>
            <a:ext cx="1676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4" name="Text Box 23"/>
          <p:cNvSpPr txBox="1">
            <a:spLocks noChangeArrowheads="1"/>
          </p:cNvSpPr>
          <p:nvPr/>
        </p:nvSpPr>
        <p:spPr bwMode="auto">
          <a:xfrm>
            <a:off x="2438400" y="60198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34165" name="Text Box 24"/>
          <p:cNvSpPr txBox="1">
            <a:spLocks noChangeArrowheads="1"/>
          </p:cNvSpPr>
          <p:nvPr/>
        </p:nvSpPr>
        <p:spPr bwMode="auto">
          <a:xfrm>
            <a:off x="3048000" y="6248400"/>
            <a:ext cx="34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sp>
        <p:nvSpPr>
          <p:cNvPr id="134166" name="Line 25"/>
          <p:cNvSpPr>
            <a:spLocks noChangeShapeType="1"/>
          </p:cNvSpPr>
          <p:nvPr/>
        </p:nvSpPr>
        <p:spPr bwMode="auto">
          <a:xfrm flipH="1">
            <a:off x="4267200" y="3992563"/>
            <a:ext cx="1676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486400" y="4983163"/>
            <a:ext cx="990600" cy="76200"/>
            <a:chOff x="3792" y="1296"/>
            <a:chExt cx="624" cy="48"/>
          </a:xfrm>
        </p:grpSpPr>
        <p:sp>
          <p:nvSpPr>
            <p:cNvPr id="134211" name="Line 27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2" name="Line 28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3" name="Line 29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68" name="Text Box 30"/>
          <p:cNvSpPr txBox="1">
            <a:spLocks noChangeArrowheads="1"/>
          </p:cNvSpPr>
          <p:nvPr/>
        </p:nvSpPr>
        <p:spPr bwMode="auto">
          <a:xfrm>
            <a:off x="5334000" y="5059363"/>
            <a:ext cx="322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-4</a:t>
            </a:r>
          </a:p>
        </p:txBody>
      </p:sp>
      <p:sp>
        <p:nvSpPr>
          <p:cNvPr id="134169" name="Text Box 31"/>
          <p:cNvSpPr txBox="1">
            <a:spLocks noChangeArrowheads="1"/>
          </p:cNvSpPr>
          <p:nvPr/>
        </p:nvSpPr>
        <p:spPr bwMode="auto">
          <a:xfrm>
            <a:off x="6400800" y="505936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4</a:t>
            </a:r>
          </a:p>
        </p:txBody>
      </p:sp>
      <p:sp>
        <p:nvSpPr>
          <p:cNvPr id="134170" name="Oval 32"/>
          <p:cNvSpPr>
            <a:spLocks noChangeArrowheads="1"/>
          </p:cNvSpPr>
          <p:nvPr/>
        </p:nvSpPr>
        <p:spPr bwMode="auto">
          <a:xfrm>
            <a:off x="2209800" y="4692650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Line 33"/>
          <p:cNvSpPr>
            <a:spLocks noChangeShapeType="1"/>
          </p:cNvSpPr>
          <p:nvPr/>
        </p:nvSpPr>
        <p:spPr bwMode="auto">
          <a:xfrm flipV="1">
            <a:off x="2438400" y="3930650"/>
            <a:ext cx="1676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72" name="Text Box 34"/>
          <p:cNvSpPr txBox="1">
            <a:spLocks noChangeArrowheads="1"/>
          </p:cNvSpPr>
          <p:nvPr/>
        </p:nvSpPr>
        <p:spPr bwMode="auto">
          <a:xfrm>
            <a:off x="1295400" y="4953000"/>
            <a:ext cx="127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ahoma" pitchFamily="34" charset="0"/>
              </a:rPr>
              <a:t>Beginning_world</a:t>
            </a:r>
          </a:p>
        </p:txBody>
      </p:sp>
      <p:sp>
        <p:nvSpPr>
          <p:cNvPr id="134173" name="Text Box 35"/>
          <p:cNvSpPr txBox="1">
            <a:spLocks noChangeArrowheads="1"/>
          </p:cNvSpPr>
          <p:nvPr/>
        </p:nvSpPr>
        <p:spPr bwMode="auto">
          <a:xfrm>
            <a:off x="2209800" y="44196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0</a:t>
            </a:r>
          </a:p>
        </p:txBody>
      </p:sp>
      <p:sp>
        <p:nvSpPr>
          <p:cNvPr id="134174" name="Text Box 36"/>
          <p:cNvSpPr txBox="1">
            <a:spLocks noChangeArrowheads="1"/>
          </p:cNvSpPr>
          <p:nvPr/>
        </p:nvSpPr>
        <p:spPr bwMode="auto">
          <a:xfrm>
            <a:off x="2971800" y="40386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7</a:t>
            </a:r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flipV="1">
            <a:off x="2209800" y="3581400"/>
            <a:ext cx="609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>
            <a:off x="4648200" y="3048000"/>
            <a:ext cx="990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 flipV="1">
            <a:off x="4648200" y="6248400"/>
            <a:ext cx="990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029200" y="4276725"/>
            <a:ext cx="1447800" cy="561975"/>
            <a:chOff x="3168" y="2694"/>
            <a:chExt cx="912" cy="354"/>
          </a:xfrm>
        </p:grpSpPr>
        <p:sp>
          <p:nvSpPr>
            <p:cNvPr id="134209" name="Arc 41"/>
            <p:cNvSpPr>
              <a:spLocks/>
            </p:cNvSpPr>
            <p:nvPr/>
          </p:nvSpPr>
          <p:spPr bwMode="auto">
            <a:xfrm flipV="1">
              <a:off x="3168" y="2694"/>
              <a:ext cx="581" cy="354"/>
            </a:xfrm>
            <a:custGeom>
              <a:avLst/>
              <a:gdLst>
                <a:gd name="T0" fmla="*/ 0 w 16809"/>
                <a:gd name="T1" fmla="*/ 0 h 19821"/>
                <a:gd name="T2" fmla="*/ 0 w 16809"/>
                <a:gd name="T3" fmla="*/ 0 h 19821"/>
                <a:gd name="T4" fmla="*/ 0 w 16809"/>
                <a:gd name="T5" fmla="*/ 0 h 19821"/>
                <a:gd name="T6" fmla="*/ 0 60000 65536"/>
                <a:gd name="T7" fmla="*/ 0 60000 65536"/>
                <a:gd name="T8" fmla="*/ 0 60000 65536"/>
                <a:gd name="T9" fmla="*/ 0 w 16809"/>
                <a:gd name="T10" fmla="*/ 0 h 19821"/>
                <a:gd name="T11" fmla="*/ 16809 w 16809"/>
                <a:gd name="T12" fmla="*/ 19821 h 198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9" h="19821" fill="none" extrusionOk="0">
                  <a:moveTo>
                    <a:pt x="8583" y="-1"/>
                  </a:moveTo>
                  <a:cubicBezTo>
                    <a:pt x="11790" y="1388"/>
                    <a:pt x="14613" y="3535"/>
                    <a:pt x="16808" y="6255"/>
                  </a:cubicBezTo>
                </a:path>
                <a:path w="16809" h="19821" stroke="0" extrusionOk="0">
                  <a:moveTo>
                    <a:pt x="8583" y="-1"/>
                  </a:moveTo>
                  <a:cubicBezTo>
                    <a:pt x="11790" y="1388"/>
                    <a:pt x="14613" y="3535"/>
                    <a:pt x="16808" y="6255"/>
                  </a:cubicBezTo>
                  <a:lnTo>
                    <a:pt x="0" y="19821"/>
                  </a:lnTo>
                  <a:close/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0" name="Line 42"/>
            <p:cNvSpPr>
              <a:spLocks noChangeShapeType="1"/>
            </p:cNvSpPr>
            <p:nvPr/>
          </p:nvSpPr>
          <p:spPr bwMode="auto">
            <a:xfrm>
              <a:off x="3744" y="2928"/>
              <a:ext cx="33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75" name="Line 43"/>
          <p:cNvSpPr>
            <a:spLocks noChangeShapeType="1"/>
          </p:cNvSpPr>
          <p:nvPr/>
        </p:nvSpPr>
        <p:spPr bwMode="auto">
          <a:xfrm>
            <a:off x="4572000" y="35353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6" name="Line 44"/>
          <p:cNvSpPr>
            <a:spLocks noChangeShapeType="1"/>
          </p:cNvSpPr>
          <p:nvPr/>
        </p:nvSpPr>
        <p:spPr bwMode="auto">
          <a:xfrm flipV="1">
            <a:off x="4572000" y="29257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>
            <a:off x="5334000" y="50593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 flipV="1">
            <a:off x="5943600" y="44497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Line 47"/>
          <p:cNvSpPr>
            <a:spLocks noChangeShapeType="1"/>
          </p:cNvSpPr>
          <p:nvPr/>
        </p:nvSpPr>
        <p:spPr bwMode="auto">
          <a:xfrm>
            <a:off x="4648200" y="662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4" name="Line 48"/>
          <p:cNvSpPr>
            <a:spLocks noChangeShapeType="1"/>
          </p:cNvSpPr>
          <p:nvPr/>
        </p:nvSpPr>
        <p:spPr bwMode="auto">
          <a:xfrm flipV="1">
            <a:off x="46482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5" name="Line 49"/>
          <p:cNvSpPr>
            <a:spLocks noChangeShapeType="1"/>
          </p:cNvSpPr>
          <p:nvPr/>
        </p:nvSpPr>
        <p:spPr bwMode="auto">
          <a:xfrm flipV="1">
            <a:off x="56388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>
            <a:off x="4114800" y="6629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 flipV="1">
            <a:off x="4114800" y="601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 rot="1281513">
            <a:off x="2654300" y="6016625"/>
            <a:ext cx="663575" cy="100013"/>
            <a:chOff x="4608" y="4080"/>
            <a:chExt cx="624" cy="48"/>
          </a:xfrm>
        </p:grpSpPr>
        <p:sp>
          <p:nvSpPr>
            <p:cNvPr id="134206" name="Line 53"/>
            <p:cNvSpPr>
              <a:spLocks noChangeShapeType="1"/>
            </p:cNvSpPr>
            <p:nvPr/>
          </p:nvSpPr>
          <p:spPr bwMode="auto">
            <a:xfrm>
              <a:off x="4608" y="41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7" name="Line 54"/>
            <p:cNvSpPr>
              <a:spLocks noChangeShapeType="1"/>
            </p:cNvSpPr>
            <p:nvPr/>
          </p:nvSpPr>
          <p:spPr bwMode="auto">
            <a:xfrm flipV="1">
              <a:off x="4608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8" name="Line 55"/>
            <p:cNvSpPr>
              <a:spLocks noChangeShapeType="1"/>
            </p:cNvSpPr>
            <p:nvPr/>
          </p:nvSpPr>
          <p:spPr bwMode="auto">
            <a:xfrm flipV="1">
              <a:off x="5232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 rot="1281513">
            <a:off x="2319338" y="5340350"/>
            <a:ext cx="1590675" cy="801688"/>
            <a:chOff x="4272" y="3792"/>
            <a:chExt cx="1152" cy="384"/>
          </a:xfrm>
        </p:grpSpPr>
        <p:sp>
          <p:nvSpPr>
            <p:cNvPr id="134204" name="Line 57"/>
            <p:cNvSpPr>
              <a:spLocks noChangeShapeType="1"/>
            </p:cNvSpPr>
            <p:nvPr/>
          </p:nvSpPr>
          <p:spPr bwMode="auto">
            <a:xfrm>
              <a:off x="4272" y="417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5" name="Line 58"/>
            <p:cNvSpPr>
              <a:spLocks noChangeShapeType="1"/>
            </p:cNvSpPr>
            <p:nvPr/>
          </p:nvSpPr>
          <p:spPr bwMode="auto">
            <a:xfrm flipV="1">
              <a:off x="4272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 rot="-1771685">
            <a:off x="2019300" y="3362325"/>
            <a:ext cx="1600200" cy="762000"/>
            <a:chOff x="4272" y="3792"/>
            <a:chExt cx="1152" cy="384"/>
          </a:xfrm>
        </p:grpSpPr>
        <p:sp>
          <p:nvSpPr>
            <p:cNvPr id="134202" name="Line 60"/>
            <p:cNvSpPr>
              <a:spLocks noChangeShapeType="1"/>
            </p:cNvSpPr>
            <p:nvPr/>
          </p:nvSpPr>
          <p:spPr bwMode="auto">
            <a:xfrm>
              <a:off x="4272" y="417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3" name="Line 61"/>
            <p:cNvSpPr>
              <a:spLocks noChangeShapeType="1"/>
            </p:cNvSpPr>
            <p:nvPr/>
          </p:nvSpPr>
          <p:spPr bwMode="auto">
            <a:xfrm flipV="1">
              <a:off x="4272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-1771685">
            <a:off x="2230438" y="4165600"/>
            <a:ext cx="866775" cy="95250"/>
            <a:chOff x="4608" y="4080"/>
            <a:chExt cx="624" cy="48"/>
          </a:xfrm>
        </p:grpSpPr>
        <p:sp>
          <p:nvSpPr>
            <p:cNvPr id="134199" name="Line 63"/>
            <p:cNvSpPr>
              <a:spLocks noChangeShapeType="1"/>
            </p:cNvSpPr>
            <p:nvPr/>
          </p:nvSpPr>
          <p:spPr bwMode="auto">
            <a:xfrm>
              <a:off x="4608" y="41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0" name="Line 64"/>
            <p:cNvSpPr>
              <a:spLocks noChangeShapeType="1"/>
            </p:cNvSpPr>
            <p:nvPr/>
          </p:nvSpPr>
          <p:spPr bwMode="auto">
            <a:xfrm flipV="1">
              <a:off x="4608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1" name="Line 65"/>
            <p:cNvSpPr>
              <a:spLocks noChangeShapeType="1"/>
            </p:cNvSpPr>
            <p:nvPr/>
          </p:nvSpPr>
          <p:spPr bwMode="auto">
            <a:xfrm flipV="1">
              <a:off x="5232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98" name="Freeform 66"/>
          <p:cNvSpPr>
            <a:spLocks/>
          </p:cNvSpPr>
          <p:nvPr/>
        </p:nvSpPr>
        <p:spPr bwMode="auto">
          <a:xfrm rot="-1703581">
            <a:off x="2814638" y="5543550"/>
            <a:ext cx="623887" cy="588963"/>
          </a:xfrm>
          <a:custGeom>
            <a:avLst/>
            <a:gdLst>
              <a:gd name="T0" fmla="*/ 0 w 432"/>
              <a:gd name="T1" fmla="*/ 2147483647 h 336"/>
              <a:gd name="T2" fmla="*/ 2147483647 w 432"/>
              <a:gd name="T3" fmla="*/ 2147483647 h 336"/>
              <a:gd name="T4" fmla="*/ 2147483647 w 432"/>
              <a:gd name="T5" fmla="*/ 2147483647 h 336"/>
              <a:gd name="T6" fmla="*/ 0 60000 65536"/>
              <a:gd name="T7" fmla="*/ 0 60000 65536"/>
              <a:gd name="T8" fmla="*/ 0 60000 65536"/>
              <a:gd name="T9" fmla="*/ 0 w 432"/>
              <a:gd name="T10" fmla="*/ 0 h 336"/>
              <a:gd name="T11" fmla="*/ 432 w 43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36">
                <a:moveTo>
                  <a:pt x="0" y="48"/>
                </a:moveTo>
                <a:cubicBezTo>
                  <a:pt x="168" y="24"/>
                  <a:pt x="336" y="0"/>
                  <a:pt x="384" y="48"/>
                </a:cubicBezTo>
                <a:cubicBezTo>
                  <a:pt x="432" y="96"/>
                  <a:pt x="360" y="216"/>
                  <a:pt x="288" y="336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6934200" y="5334000"/>
            <a:ext cx="2200275" cy="1468438"/>
            <a:chOff x="4272" y="3360"/>
            <a:chExt cx="1386" cy="925"/>
          </a:xfrm>
        </p:grpSpPr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4464" y="3504"/>
              <a:ext cx="1152" cy="624"/>
              <a:chOff x="4272" y="3408"/>
              <a:chExt cx="1152" cy="384"/>
            </a:xfrm>
          </p:grpSpPr>
          <p:sp>
            <p:nvSpPr>
              <p:cNvPr id="134197" name="Line 69"/>
              <p:cNvSpPr>
                <a:spLocks noChangeShapeType="1"/>
              </p:cNvSpPr>
              <p:nvPr/>
            </p:nvSpPr>
            <p:spPr bwMode="auto">
              <a:xfrm>
                <a:off x="4272" y="37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8" name="Line 70"/>
              <p:cNvSpPr>
                <a:spLocks noChangeShapeType="1"/>
              </p:cNvSpPr>
              <p:nvPr/>
            </p:nvSpPr>
            <p:spPr bwMode="auto">
              <a:xfrm flipV="1">
                <a:off x="4272" y="34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195" name="Text Box 71"/>
            <p:cNvSpPr txBox="1">
              <a:spLocks noChangeArrowheads="1"/>
            </p:cNvSpPr>
            <p:nvPr/>
          </p:nvSpPr>
          <p:spPr bwMode="auto">
            <a:xfrm>
              <a:off x="5328" y="4112"/>
              <a:ext cx="33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time</a:t>
              </a:r>
            </a:p>
          </p:txBody>
        </p:sp>
        <p:sp>
          <p:nvSpPr>
            <p:cNvPr id="134196" name="Text Box 72"/>
            <p:cNvSpPr txBox="1">
              <a:spLocks noChangeArrowheads="1"/>
            </p:cNvSpPr>
            <p:nvPr/>
          </p:nvSpPr>
          <p:spPr bwMode="auto">
            <a:xfrm rot="-5400000">
              <a:off x="4043" y="3589"/>
              <a:ext cx="63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preference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9" grpId="0" animBg="1"/>
      <p:bldP spid="95270" grpId="0" animBg="1"/>
      <p:bldP spid="95271" grpId="0" animBg="1"/>
      <p:bldP spid="95275" grpId="0" animBg="1"/>
      <p:bldP spid="95276" grpId="0" animBg="1"/>
      <p:bldP spid="95277" grpId="0" animBg="1"/>
      <p:bldP spid="95278" grpId="0" animBg="1"/>
      <p:bldP spid="95282" grpId="0" animBg="1"/>
      <p:bldP spid="95283" grpId="0" animBg="1"/>
      <p:bldP spid="952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1188"/>
            <a:ext cx="7934325" cy="37941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STPP Formalism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377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6600"/>
                </a:solidFill>
              </a:rPr>
              <a:t>Simple Temporal Problem with Preferences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Simple Temporal Problem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Set of variables X1,…,</a:t>
            </a:r>
            <a:r>
              <a:rPr lang="en-US" sz="1800" dirty="0" err="1" smtClean="0"/>
              <a:t>Xn</a:t>
            </a:r>
            <a:r>
              <a:rPr lang="en-US" sz="1800" dirty="0" smtClean="0"/>
              <a:t>;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Constraints T={I}, I=[</a:t>
            </a:r>
            <a:r>
              <a:rPr lang="en-US" sz="1800" dirty="0" err="1" smtClean="0"/>
              <a:t>a,b</a:t>
            </a:r>
            <a:r>
              <a:rPr lang="en-US" sz="1800" dirty="0" smtClean="0"/>
              <a:t>] a&lt;=b;</a:t>
            </a:r>
          </a:p>
          <a:p>
            <a:pPr lvl="3" eaLnBrk="1" hangingPunct="1">
              <a:lnSpc>
                <a:spcPct val="90000"/>
              </a:lnSpc>
              <a:buClr>
                <a:srgbClr val="E1FA2C"/>
              </a:buClr>
              <a:buFontTx/>
              <a:buChar char="•"/>
            </a:pPr>
            <a:r>
              <a:rPr lang="en-US" sz="1800" dirty="0" smtClean="0"/>
              <a:t>Unary constraint T over variable X :  a&lt;=X&lt;=b;</a:t>
            </a:r>
          </a:p>
          <a:p>
            <a:pPr lvl="3" eaLnBrk="1" hangingPunct="1">
              <a:lnSpc>
                <a:spcPct val="90000"/>
              </a:lnSpc>
              <a:buClr>
                <a:srgbClr val="E1FA2C"/>
              </a:buClr>
              <a:buFontTx/>
              <a:buChar char="•"/>
            </a:pPr>
            <a:r>
              <a:rPr lang="en-US" sz="1800" dirty="0" smtClean="0"/>
              <a:t>Binary constraint T over X and Y: a&lt;=X-Y&lt;=b;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C-</a:t>
            </a:r>
            <a:r>
              <a:rPr lang="en-US" sz="1800" dirty="0" err="1" smtClean="0"/>
              <a:t>semiring</a:t>
            </a:r>
            <a:r>
              <a:rPr lang="en-US" sz="1800" dirty="0" smtClean="0"/>
              <a:t>  S=&lt;A, +, x, 0, 1&gt;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A     set of preference values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+    compares preference values inducing the ordering on  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            a&lt;=b if </a:t>
            </a:r>
            <a:r>
              <a:rPr lang="en-US" sz="1800" dirty="0" err="1" smtClean="0"/>
              <a:t>a+b</a:t>
            </a:r>
            <a:r>
              <a:rPr lang="en-US" sz="1800" dirty="0" smtClean="0"/>
              <a:t>=b ,  </a:t>
            </a:r>
            <a:r>
              <a:rPr lang="en-US" sz="1800" dirty="0" err="1" smtClean="0"/>
              <a:t>a,b</a:t>
            </a:r>
            <a:r>
              <a:rPr lang="en-US" sz="1800" dirty="0" smtClean="0"/>
              <a:t> in 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x     composes preference values 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1800" b="1" dirty="0" smtClean="0">
                <a:solidFill>
                  <a:srgbClr val="FF6600"/>
                </a:solidFill>
              </a:rPr>
              <a:t>Simple Temporal Constraint with Preferences</a:t>
            </a:r>
            <a:r>
              <a:rPr lang="en-US" sz="1800" b="1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Binary constraint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Interval I=[a, b], a&lt;=b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Function     f: I             A</a:t>
            </a:r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2286000" y="6400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6324600"/>
            <a:ext cx="2133600" cy="187325"/>
            <a:chOff x="3744" y="3759"/>
            <a:chExt cx="1344" cy="118"/>
          </a:xfrm>
        </p:grpSpPr>
        <p:sp>
          <p:nvSpPr>
            <p:cNvPr id="135187" name="Oval 6"/>
            <p:cNvSpPr>
              <a:spLocks noChangeArrowheads="1"/>
            </p:cNvSpPr>
            <p:nvPr/>
          </p:nvSpPr>
          <p:spPr bwMode="auto">
            <a:xfrm>
              <a:off x="3744" y="3759"/>
              <a:ext cx="14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Oval 7"/>
            <p:cNvSpPr>
              <a:spLocks noChangeArrowheads="1"/>
            </p:cNvSpPr>
            <p:nvPr/>
          </p:nvSpPr>
          <p:spPr bwMode="auto">
            <a:xfrm>
              <a:off x="4944" y="3759"/>
              <a:ext cx="14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Line 8"/>
            <p:cNvSpPr>
              <a:spLocks noChangeShapeType="1"/>
            </p:cNvSpPr>
            <p:nvPr/>
          </p:nvSpPr>
          <p:spPr bwMode="auto">
            <a:xfrm>
              <a:off x="3888" y="3838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4" name="Text Box 9"/>
          <p:cNvSpPr txBox="1">
            <a:spLocks noChangeArrowheads="1"/>
          </p:cNvSpPr>
          <p:nvPr/>
        </p:nvSpPr>
        <p:spPr bwMode="auto">
          <a:xfrm>
            <a:off x="7543800" y="5897563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35175" name="Line 10"/>
          <p:cNvSpPr>
            <a:spLocks noChangeShapeType="1"/>
          </p:cNvSpPr>
          <p:nvPr/>
        </p:nvSpPr>
        <p:spPr bwMode="auto">
          <a:xfrm>
            <a:off x="7178675" y="6005513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6" name="Line 11"/>
          <p:cNvSpPr>
            <a:spLocks noChangeShapeType="1"/>
          </p:cNvSpPr>
          <p:nvPr/>
        </p:nvSpPr>
        <p:spPr bwMode="auto">
          <a:xfrm flipV="1">
            <a:off x="7178675" y="5943600"/>
            <a:ext cx="0" cy="61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7" name="Line 12"/>
          <p:cNvSpPr>
            <a:spLocks noChangeShapeType="1"/>
          </p:cNvSpPr>
          <p:nvPr/>
        </p:nvSpPr>
        <p:spPr bwMode="auto">
          <a:xfrm flipV="1">
            <a:off x="8474075" y="5943600"/>
            <a:ext cx="0" cy="61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78" name="Text Box 13"/>
          <p:cNvSpPr txBox="1">
            <a:spLocks noChangeArrowheads="1"/>
          </p:cNvSpPr>
          <p:nvPr/>
        </p:nvSpPr>
        <p:spPr bwMode="auto">
          <a:xfrm>
            <a:off x="7010400" y="6019800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ahoma" pitchFamily="34" charset="0"/>
              </a:rPr>
              <a:t>a</a:t>
            </a:r>
          </a:p>
        </p:txBody>
      </p:sp>
      <p:sp>
        <p:nvSpPr>
          <p:cNvPr id="135179" name="Text Box 14"/>
          <p:cNvSpPr txBox="1">
            <a:spLocks noChangeArrowheads="1"/>
          </p:cNvSpPr>
          <p:nvPr/>
        </p:nvSpPr>
        <p:spPr bwMode="auto">
          <a:xfrm>
            <a:off x="8382000" y="601980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ahoma" pitchFamily="34" charset="0"/>
              </a:rPr>
              <a:t>b</a:t>
            </a:r>
          </a:p>
        </p:txBody>
      </p:sp>
      <p:sp>
        <p:nvSpPr>
          <p:cNvPr id="135180" name="Arc 15"/>
          <p:cNvSpPr>
            <a:spLocks/>
          </p:cNvSpPr>
          <p:nvPr/>
        </p:nvSpPr>
        <p:spPr bwMode="auto">
          <a:xfrm>
            <a:off x="7239000" y="5105400"/>
            <a:ext cx="1219200" cy="1316038"/>
          </a:xfrm>
          <a:custGeom>
            <a:avLst/>
            <a:gdLst>
              <a:gd name="T0" fmla="*/ 0 w 29507"/>
              <a:gd name="T1" fmla="*/ 2147483647 h 21600"/>
              <a:gd name="T2" fmla="*/ 2147483647 w 29507"/>
              <a:gd name="T3" fmla="*/ 2147483647 h 21600"/>
              <a:gd name="T4" fmla="*/ 2147483647 w 29507"/>
              <a:gd name="T5" fmla="*/ 2147483647 h 21600"/>
              <a:gd name="T6" fmla="*/ 0 60000 65536"/>
              <a:gd name="T7" fmla="*/ 0 60000 65536"/>
              <a:gd name="T8" fmla="*/ 0 60000 65536"/>
              <a:gd name="T9" fmla="*/ 0 w 29507"/>
              <a:gd name="T10" fmla="*/ 0 h 21600"/>
              <a:gd name="T11" fmla="*/ 29507 w 295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07" h="21600" fill="none" extrusionOk="0">
                <a:moveTo>
                  <a:pt x="0" y="2716"/>
                </a:moveTo>
                <a:cubicBezTo>
                  <a:pt x="3208" y="934"/>
                  <a:pt x="6817" y="-1"/>
                  <a:pt x="10487" y="0"/>
                </a:cubicBezTo>
                <a:cubicBezTo>
                  <a:pt x="18435" y="0"/>
                  <a:pt x="25740" y="4364"/>
                  <a:pt x="29507" y="11363"/>
                </a:cubicBezTo>
              </a:path>
              <a:path w="29507" h="21600" stroke="0" extrusionOk="0">
                <a:moveTo>
                  <a:pt x="0" y="2716"/>
                </a:moveTo>
                <a:cubicBezTo>
                  <a:pt x="3208" y="934"/>
                  <a:pt x="6817" y="-1"/>
                  <a:pt x="10487" y="0"/>
                </a:cubicBezTo>
                <a:cubicBezTo>
                  <a:pt x="18435" y="0"/>
                  <a:pt x="25740" y="4364"/>
                  <a:pt x="29507" y="11363"/>
                </a:cubicBezTo>
                <a:lnTo>
                  <a:pt x="10487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66"/>
              </a:solidFill>
              <a:latin typeface="Tahoma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58000" y="4800600"/>
            <a:ext cx="2200275" cy="1468438"/>
            <a:chOff x="4272" y="3360"/>
            <a:chExt cx="1386" cy="925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464" y="3504"/>
              <a:ext cx="1152" cy="624"/>
              <a:chOff x="4272" y="3408"/>
              <a:chExt cx="1152" cy="384"/>
            </a:xfrm>
          </p:grpSpPr>
          <p:sp>
            <p:nvSpPr>
              <p:cNvPr id="135185" name="Line 18"/>
              <p:cNvSpPr>
                <a:spLocks noChangeShapeType="1"/>
              </p:cNvSpPr>
              <p:nvPr/>
            </p:nvSpPr>
            <p:spPr bwMode="auto">
              <a:xfrm>
                <a:off x="4272" y="37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86" name="Line 19"/>
              <p:cNvSpPr>
                <a:spLocks noChangeShapeType="1"/>
              </p:cNvSpPr>
              <p:nvPr/>
            </p:nvSpPr>
            <p:spPr bwMode="auto">
              <a:xfrm flipV="1">
                <a:off x="4272" y="34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183" name="Text Box 20"/>
            <p:cNvSpPr txBox="1">
              <a:spLocks noChangeArrowheads="1"/>
            </p:cNvSpPr>
            <p:nvPr/>
          </p:nvSpPr>
          <p:spPr bwMode="auto">
            <a:xfrm>
              <a:off x="5328" y="4112"/>
              <a:ext cx="33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time</a:t>
              </a:r>
            </a:p>
          </p:txBody>
        </p:sp>
        <p:sp>
          <p:nvSpPr>
            <p:cNvPr id="135184" name="Text Box 21"/>
            <p:cNvSpPr txBox="1">
              <a:spLocks noChangeArrowheads="1"/>
            </p:cNvSpPr>
            <p:nvPr/>
          </p:nvSpPr>
          <p:spPr bwMode="auto">
            <a:xfrm rot="-5400000">
              <a:off x="4043" y="3589"/>
              <a:ext cx="63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preference</a:t>
              </a: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15000" y="762000"/>
            <a:ext cx="337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Khatib,Morris,Morris</a:t>
            </a:r>
            <a:r>
              <a:rPr lang="en-US" b="1" dirty="0" smtClean="0">
                <a:latin typeface="Garamond" pitchFamily="18" charset="0"/>
              </a:rPr>
              <a:t>, Rossi 91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What</a:t>
            </a:r>
            <a:r>
              <a:rPr lang="en-US" dirty="0" smtClean="0">
                <a:latin typeface="Snap ITC" pitchFamily="82" charset="0"/>
              </a:rPr>
              <a:t> </a:t>
            </a:r>
            <a:r>
              <a:rPr lang="en-US" dirty="0" smtClean="0"/>
              <a:t>does solving an STPP mean?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1352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A </a:t>
            </a:r>
            <a:r>
              <a:rPr lang="en-US" b="1" dirty="0" smtClean="0">
                <a:solidFill>
                  <a:srgbClr val="FF6600"/>
                </a:solidFill>
              </a:rPr>
              <a:t>solution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is a complete assignment to all the variables consistent with all the constraints.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Every solution has a </a:t>
            </a:r>
            <a:r>
              <a:rPr lang="en-US" b="1" dirty="0" smtClean="0">
                <a:solidFill>
                  <a:srgbClr val="FF6600"/>
                </a:solidFill>
              </a:rPr>
              <a:t>global preference</a:t>
            </a:r>
            <a:r>
              <a:rPr lang="en-US" sz="2400" dirty="0" smtClean="0">
                <a:solidFill>
                  <a:srgbClr val="FF6600"/>
                </a:solidFill>
                <a:latin typeface="Snap ITC" pitchFamily="82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value</a:t>
            </a:r>
            <a:r>
              <a:rPr lang="en-US" sz="2400" dirty="0" smtClean="0"/>
              <a:t>  induced from the local preferences.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3111749" cy="64633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Solving an STPP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733800"/>
            <a:ext cx="3156633" cy="1200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 an optimal </a:t>
            </a:r>
          </a:p>
          <a:p>
            <a:r>
              <a:rPr lang="en-US" sz="3600" dirty="0" smtClean="0"/>
              <a:t>solution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97036" y="5449669"/>
            <a:ext cx="4095993" cy="1200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 the min. optimal </a:t>
            </a:r>
          </a:p>
          <a:p>
            <a:r>
              <a:rPr lang="en-US" sz="3600" dirty="0" smtClean="0"/>
              <a:t>network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568949" y="4333965"/>
            <a:ext cx="1307851" cy="63740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3568949" y="4971366"/>
            <a:ext cx="1328087" cy="107846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0050"/>
            <a:ext cx="8001000" cy="74295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STPPs are difficult</a:t>
            </a:r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4114800" y="37639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5"/>
          <p:cNvSpPr>
            <a:spLocks noChangeArrowheads="1"/>
          </p:cNvSpPr>
          <p:nvPr/>
        </p:nvSpPr>
        <p:spPr bwMode="auto">
          <a:xfrm>
            <a:off x="5943600" y="37639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886200" y="399256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Start_p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715000" y="3992563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End_p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4343400" y="38401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479925" y="349091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470525" y="3490913"/>
            <a:ext cx="34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48200" y="3459163"/>
            <a:ext cx="990600" cy="76200"/>
            <a:chOff x="3792" y="1296"/>
            <a:chExt cx="624" cy="48"/>
          </a:xfrm>
        </p:grpSpPr>
        <p:sp>
          <p:nvSpPr>
            <p:cNvPr id="134214" name="Line 12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5" name="Line 13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6" name="Line 14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6" name="Text Box 15"/>
          <p:cNvSpPr txBox="1">
            <a:spLocks noChangeArrowheads="1"/>
          </p:cNvSpPr>
          <p:nvPr/>
        </p:nvSpPr>
        <p:spPr bwMode="auto">
          <a:xfrm>
            <a:off x="4038600" y="5715000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Start_a</a:t>
            </a:r>
          </a:p>
        </p:txBody>
      </p:sp>
      <p:sp>
        <p:nvSpPr>
          <p:cNvPr id="134157" name="Oval 16"/>
          <p:cNvSpPr>
            <a:spLocks noChangeArrowheads="1"/>
          </p:cNvSpPr>
          <p:nvPr/>
        </p:nvSpPr>
        <p:spPr bwMode="auto">
          <a:xfrm>
            <a:off x="4114800" y="55165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Oval 17"/>
          <p:cNvSpPr>
            <a:spLocks noChangeArrowheads="1"/>
          </p:cNvSpPr>
          <p:nvPr/>
        </p:nvSpPr>
        <p:spPr bwMode="auto">
          <a:xfrm>
            <a:off x="5943600" y="5516563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Text Box 18"/>
          <p:cNvSpPr txBox="1">
            <a:spLocks noChangeArrowheads="1"/>
          </p:cNvSpPr>
          <p:nvPr/>
        </p:nvSpPr>
        <p:spPr bwMode="auto">
          <a:xfrm>
            <a:off x="5715000" y="5745163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End_a</a:t>
            </a:r>
          </a:p>
        </p:txBody>
      </p:sp>
      <p:sp>
        <p:nvSpPr>
          <p:cNvPr id="134160" name="Line 19"/>
          <p:cNvSpPr>
            <a:spLocks noChangeShapeType="1"/>
          </p:cNvSpPr>
          <p:nvPr/>
        </p:nvSpPr>
        <p:spPr bwMode="auto">
          <a:xfrm>
            <a:off x="4343400" y="55927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1" name="Text Box 20"/>
          <p:cNvSpPr txBox="1">
            <a:spLocks noChangeArrowheads="1"/>
          </p:cNvSpPr>
          <p:nvPr/>
        </p:nvSpPr>
        <p:spPr bwMode="auto">
          <a:xfrm>
            <a:off x="4495800" y="658336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34162" name="Text Box 21"/>
          <p:cNvSpPr txBox="1">
            <a:spLocks noChangeArrowheads="1"/>
          </p:cNvSpPr>
          <p:nvPr/>
        </p:nvSpPr>
        <p:spPr bwMode="auto">
          <a:xfrm>
            <a:off x="5486400" y="6583363"/>
            <a:ext cx="34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15</a:t>
            </a:r>
          </a:p>
        </p:txBody>
      </p:sp>
      <p:sp>
        <p:nvSpPr>
          <p:cNvPr id="134163" name="Line 22"/>
          <p:cNvSpPr>
            <a:spLocks noChangeShapeType="1"/>
          </p:cNvSpPr>
          <p:nvPr/>
        </p:nvSpPr>
        <p:spPr bwMode="auto">
          <a:xfrm>
            <a:off x="2438400" y="4906963"/>
            <a:ext cx="1676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4" name="Text Box 23"/>
          <p:cNvSpPr txBox="1">
            <a:spLocks noChangeArrowheads="1"/>
          </p:cNvSpPr>
          <p:nvPr/>
        </p:nvSpPr>
        <p:spPr bwMode="auto">
          <a:xfrm>
            <a:off x="2438400" y="60198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34165" name="Text Box 24"/>
          <p:cNvSpPr txBox="1">
            <a:spLocks noChangeArrowheads="1"/>
          </p:cNvSpPr>
          <p:nvPr/>
        </p:nvSpPr>
        <p:spPr bwMode="auto">
          <a:xfrm>
            <a:off x="3048000" y="6248400"/>
            <a:ext cx="34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sp>
        <p:nvSpPr>
          <p:cNvPr id="134166" name="Line 25"/>
          <p:cNvSpPr>
            <a:spLocks noChangeShapeType="1"/>
          </p:cNvSpPr>
          <p:nvPr/>
        </p:nvSpPr>
        <p:spPr bwMode="auto">
          <a:xfrm flipH="1">
            <a:off x="4267200" y="3992563"/>
            <a:ext cx="1676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410200" y="5075237"/>
            <a:ext cx="381000" cy="106363"/>
            <a:chOff x="3792" y="1296"/>
            <a:chExt cx="624" cy="48"/>
          </a:xfrm>
        </p:grpSpPr>
        <p:sp>
          <p:nvSpPr>
            <p:cNvPr id="134211" name="Line 27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2" name="Line 28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3" name="Line 29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68" name="Text Box 30"/>
          <p:cNvSpPr txBox="1">
            <a:spLocks noChangeArrowheads="1"/>
          </p:cNvSpPr>
          <p:nvPr/>
        </p:nvSpPr>
        <p:spPr bwMode="auto">
          <a:xfrm>
            <a:off x="5181600" y="5135563"/>
            <a:ext cx="322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-4</a:t>
            </a:r>
          </a:p>
        </p:txBody>
      </p:sp>
      <p:sp>
        <p:nvSpPr>
          <p:cNvPr id="134169" name="Text Box 31"/>
          <p:cNvSpPr txBox="1">
            <a:spLocks noChangeArrowheads="1"/>
          </p:cNvSpPr>
          <p:nvPr/>
        </p:nvSpPr>
        <p:spPr bwMode="auto">
          <a:xfrm>
            <a:off x="6400800" y="5135563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4</a:t>
            </a:r>
          </a:p>
        </p:txBody>
      </p:sp>
      <p:sp>
        <p:nvSpPr>
          <p:cNvPr id="134170" name="Oval 32"/>
          <p:cNvSpPr>
            <a:spLocks noChangeArrowheads="1"/>
          </p:cNvSpPr>
          <p:nvPr/>
        </p:nvSpPr>
        <p:spPr bwMode="auto">
          <a:xfrm>
            <a:off x="2209800" y="4692650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Line 33"/>
          <p:cNvSpPr>
            <a:spLocks noChangeShapeType="1"/>
          </p:cNvSpPr>
          <p:nvPr/>
        </p:nvSpPr>
        <p:spPr bwMode="auto">
          <a:xfrm flipV="1">
            <a:off x="2438400" y="3930650"/>
            <a:ext cx="1676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72" name="Text Box 34"/>
          <p:cNvSpPr txBox="1">
            <a:spLocks noChangeArrowheads="1"/>
          </p:cNvSpPr>
          <p:nvPr/>
        </p:nvSpPr>
        <p:spPr bwMode="auto">
          <a:xfrm>
            <a:off x="1295400" y="4953000"/>
            <a:ext cx="127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ahoma" pitchFamily="34" charset="0"/>
              </a:rPr>
              <a:t>Beginning_world</a:t>
            </a:r>
          </a:p>
        </p:txBody>
      </p:sp>
      <p:sp>
        <p:nvSpPr>
          <p:cNvPr id="134173" name="Text Box 35"/>
          <p:cNvSpPr txBox="1">
            <a:spLocks noChangeArrowheads="1"/>
          </p:cNvSpPr>
          <p:nvPr/>
        </p:nvSpPr>
        <p:spPr bwMode="auto">
          <a:xfrm>
            <a:off x="2209800" y="44196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0</a:t>
            </a:r>
          </a:p>
        </p:txBody>
      </p:sp>
      <p:sp>
        <p:nvSpPr>
          <p:cNvPr id="134174" name="Text Box 36"/>
          <p:cNvSpPr txBox="1">
            <a:spLocks noChangeArrowheads="1"/>
          </p:cNvSpPr>
          <p:nvPr/>
        </p:nvSpPr>
        <p:spPr bwMode="auto">
          <a:xfrm>
            <a:off x="2971800" y="403860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7</a:t>
            </a:r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flipV="1">
            <a:off x="2057400" y="3581400"/>
            <a:ext cx="7620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75" name="Line 43"/>
          <p:cNvSpPr>
            <a:spLocks noChangeShapeType="1"/>
          </p:cNvSpPr>
          <p:nvPr/>
        </p:nvSpPr>
        <p:spPr bwMode="auto">
          <a:xfrm>
            <a:off x="45720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6" name="Line 44"/>
          <p:cNvSpPr>
            <a:spLocks noChangeShapeType="1"/>
          </p:cNvSpPr>
          <p:nvPr/>
        </p:nvSpPr>
        <p:spPr bwMode="auto">
          <a:xfrm flipV="1">
            <a:off x="4572000" y="29257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78" name="Line 46"/>
          <p:cNvSpPr>
            <a:spLocks noChangeShapeType="1"/>
          </p:cNvSpPr>
          <p:nvPr/>
        </p:nvSpPr>
        <p:spPr bwMode="auto">
          <a:xfrm flipV="1">
            <a:off x="59436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Line 47"/>
          <p:cNvSpPr>
            <a:spLocks noChangeShapeType="1"/>
          </p:cNvSpPr>
          <p:nvPr/>
        </p:nvSpPr>
        <p:spPr bwMode="auto">
          <a:xfrm>
            <a:off x="4648200" y="6629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4" name="Line 48"/>
          <p:cNvSpPr>
            <a:spLocks noChangeShapeType="1"/>
          </p:cNvSpPr>
          <p:nvPr/>
        </p:nvSpPr>
        <p:spPr bwMode="auto">
          <a:xfrm flipV="1">
            <a:off x="4648200" y="6553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5" name="Line 49"/>
          <p:cNvSpPr>
            <a:spLocks noChangeShapeType="1"/>
          </p:cNvSpPr>
          <p:nvPr/>
        </p:nvSpPr>
        <p:spPr bwMode="auto">
          <a:xfrm flipV="1">
            <a:off x="5638800" y="6553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>
            <a:off x="4114800" y="6629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Line 51"/>
          <p:cNvSpPr>
            <a:spLocks noChangeShapeType="1"/>
          </p:cNvSpPr>
          <p:nvPr/>
        </p:nvSpPr>
        <p:spPr bwMode="auto">
          <a:xfrm flipV="1">
            <a:off x="4114800" y="601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 rot="1281513">
            <a:off x="2654300" y="6016625"/>
            <a:ext cx="663575" cy="100013"/>
            <a:chOff x="4608" y="4080"/>
            <a:chExt cx="624" cy="48"/>
          </a:xfrm>
        </p:grpSpPr>
        <p:sp>
          <p:nvSpPr>
            <p:cNvPr id="134206" name="Line 53"/>
            <p:cNvSpPr>
              <a:spLocks noChangeShapeType="1"/>
            </p:cNvSpPr>
            <p:nvPr/>
          </p:nvSpPr>
          <p:spPr bwMode="auto">
            <a:xfrm>
              <a:off x="4608" y="412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7" name="Line 54"/>
            <p:cNvSpPr>
              <a:spLocks noChangeShapeType="1"/>
            </p:cNvSpPr>
            <p:nvPr/>
          </p:nvSpPr>
          <p:spPr bwMode="auto">
            <a:xfrm flipV="1">
              <a:off x="4608" y="40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8" name="Line 55"/>
            <p:cNvSpPr>
              <a:spLocks noChangeShapeType="1"/>
            </p:cNvSpPr>
            <p:nvPr/>
          </p:nvSpPr>
          <p:spPr bwMode="auto">
            <a:xfrm flipV="1">
              <a:off x="5232" y="40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 rot="1281513">
            <a:off x="2319338" y="5340350"/>
            <a:ext cx="1590675" cy="801688"/>
            <a:chOff x="4272" y="3792"/>
            <a:chExt cx="1152" cy="384"/>
          </a:xfrm>
        </p:grpSpPr>
        <p:sp>
          <p:nvSpPr>
            <p:cNvPr id="134204" name="Line 57"/>
            <p:cNvSpPr>
              <a:spLocks noChangeShapeType="1"/>
            </p:cNvSpPr>
            <p:nvPr/>
          </p:nvSpPr>
          <p:spPr bwMode="auto">
            <a:xfrm>
              <a:off x="4272" y="417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5" name="Line 58"/>
            <p:cNvSpPr>
              <a:spLocks noChangeShapeType="1"/>
            </p:cNvSpPr>
            <p:nvPr/>
          </p:nvSpPr>
          <p:spPr bwMode="auto">
            <a:xfrm flipV="1">
              <a:off x="4272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 rot="-1771685">
            <a:off x="2019300" y="3362325"/>
            <a:ext cx="1600200" cy="762000"/>
            <a:chOff x="4272" y="3792"/>
            <a:chExt cx="1152" cy="384"/>
          </a:xfrm>
        </p:grpSpPr>
        <p:sp>
          <p:nvSpPr>
            <p:cNvPr id="134202" name="Line 60"/>
            <p:cNvSpPr>
              <a:spLocks noChangeShapeType="1"/>
            </p:cNvSpPr>
            <p:nvPr/>
          </p:nvSpPr>
          <p:spPr bwMode="auto">
            <a:xfrm>
              <a:off x="4272" y="417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3" name="Line 61"/>
            <p:cNvSpPr>
              <a:spLocks noChangeShapeType="1"/>
            </p:cNvSpPr>
            <p:nvPr/>
          </p:nvSpPr>
          <p:spPr bwMode="auto">
            <a:xfrm flipV="1">
              <a:off x="4272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-1771685">
            <a:off x="2230438" y="4165600"/>
            <a:ext cx="866775" cy="95250"/>
            <a:chOff x="4608" y="4080"/>
            <a:chExt cx="624" cy="48"/>
          </a:xfrm>
        </p:grpSpPr>
        <p:sp>
          <p:nvSpPr>
            <p:cNvPr id="134199" name="Line 63"/>
            <p:cNvSpPr>
              <a:spLocks noChangeShapeType="1"/>
            </p:cNvSpPr>
            <p:nvPr/>
          </p:nvSpPr>
          <p:spPr bwMode="auto">
            <a:xfrm>
              <a:off x="4608" y="412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0" name="Line 64"/>
            <p:cNvSpPr>
              <a:spLocks noChangeShapeType="1"/>
            </p:cNvSpPr>
            <p:nvPr/>
          </p:nvSpPr>
          <p:spPr bwMode="auto">
            <a:xfrm flipV="1">
              <a:off x="4608" y="40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1" name="Line 65"/>
            <p:cNvSpPr>
              <a:spLocks noChangeShapeType="1"/>
            </p:cNvSpPr>
            <p:nvPr/>
          </p:nvSpPr>
          <p:spPr bwMode="auto">
            <a:xfrm flipV="1">
              <a:off x="5232" y="40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6934200" y="5334000"/>
            <a:ext cx="2200275" cy="1468438"/>
            <a:chOff x="4272" y="3360"/>
            <a:chExt cx="1386" cy="925"/>
          </a:xfrm>
        </p:grpSpPr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4464" y="3504"/>
              <a:ext cx="1152" cy="624"/>
              <a:chOff x="4272" y="3408"/>
              <a:chExt cx="1152" cy="384"/>
            </a:xfrm>
          </p:grpSpPr>
          <p:sp>
            <p:nvSpPr>
              <p:cNvPr id="134197" name="Line 69"/>
              <p:cNvSpPr>
                <a:spLocks noChangeShapeType="1"/>
              </p:cNvSpPr>
              <p:nvPr/>
            </p:nvSpPr>
            <p:spPr bwMode="auto">
              <a:xfrm>
                <a:off x="4272" y="37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8" name="Line 70"/>
              <p:cNvSpPr>
                <a:spLocks noChangeShapeType="1"/>
              </p:cNvSpPr>
              <p:nvPr/>
            </p:nvSpPr>
            <p:spPr bwMode="auto">
              <a:xfrm flipV="1">
                <a:off x="4272" y="34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195" name="Text Box 71"/>
            <p:cNvSpPr txBox="1">
              <a:spLocks noChangeArrowheads="1"/>
            </p:cNvSpPr>
            <p:nvPr/>
          </p:nvSpPr>
          <p:spPr bwMode="auto">
            <a:xfrm>
              <a:off x="5328" y="4112"/>
              <a:ext cx="33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time</a:t>
              </a:r>
            </a:p>
          </p:txBody>
        </p:sp>
        <p:sp>
          <p:nvSpPr>
            <p:cNvPr id="134196" name="Text Box 72"/>
            <p:cNvSpPr txBox="1">
              <a:spLocks noChangeArrowheads="1"/>
            </p:cNvSpPr>
            <p:nvPr/>
          </p:nvSpPr>
          <p:spPr bwMode="auto">
            <a:xfrm rot="-5400000">
              <a:off x="4043" y="3589"/>
              <a:ext cx="63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preference</a:t>
              </a:r>
            </a:p>
          </p:txBody>
        </p:sp>
      </p:grp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5105400" y="5181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" name="Group 26"/>
          <p:cNvGrpSpPr>
            <a:grpSpLocks/>
          </p:cNvGrpSpPr>
          <p:nvPr/>
        </p:nvGrpSpPr>
        <p:grpSpPr bwMode="auto">
          <a:xfrm>
            <a:off x="6172200" y="5075237"/>
            <a:ext cx="381000" cy="106363"/>
            <a:chOff x="3792" y="1296"/>
            <a:chExt cx="624" cy="48"/>
          </a:xfrm>
        </p:grpSpPr>
        <p:sp>
          <p:nvSpPr>
            <p:cNvPr id="75" name="Line 27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6056578" y="5133201"/>
            <a:ext cx="2680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ahoma" pitchFamily="34" charset="0"/>
              </a:rPr>
              <a:t>2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619472" y="5133201"/>
            <a:ext cx="324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ahoma" pitchFamily="34" charset="0"/>
              </a:rPr>
              <a:t>-2</a:t>
            </a:r>
            <a:endParaRPr lang="en-US" sz="1200" dirty="0">
              <a:latin typeface="Tahoma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5410200" y="47244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72200" y="47244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79" idx="0"/>
          </p:cNvCxnSpPr>
          <p:nvPr/>
        </p:nvCxnSpPr>
        <p:spPr>
          <a:xfrm rot="5400000">
            <a:off x="5581968" y="4923968"/>
            <a:ext cx="408801" cy="96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1200" y="5180012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62967" y="4923969"/>
            <a:ext cx="408801" cy="96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648200" y="3048000"/>
            <a:ext cx="9906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95600" y="5486400"/>
            <a:ext cx="609600" cy="228600"/>
          </a:xfrm>
          <a:prstGeom prst="line">
            <a:avLst/>
          </a:prstGeom>
          <a:ln w="38100">
            <a:solidFill>
              <a:srgbClr val="F7A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648200" y="6094412"/>
            <a:ext cx="914400" cy="1588"/>
          </a:xfrm>
          <a:prstGeom prst="line">
            <a:avLst/>
          </a:prstGeom>
          <a:ln w="38100">
            <a:solidFill>
              <a:srgbClr val="F7A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9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96200" cy="4530725"/>
          </a:xfrm>
        </p:spPr>
        <p:txBody>
          <a:bodyPr/>
          <a:lstStyle/>
          <a:p>
            <a:pPr marL="609600" indent="-609600">
              <a:buClr>
                <a:srgbClr val="FF0066"/>
              </a:buClr>
              <a:buNone/>
            </a:pPr>
            <a:r>
              <a:rPr lang="en-US" b="1" dirty="0" smtClean="0"/>
              <a:t>The class of STPPs is NP-hard</a:t>
            </a:r>
            <a:r>
              <a:rPr lang="en-US" dirty="0" smtClean="0"/>
              <a:t>.</a:t>
            </a:r>
          </a:p>
          <a:p>
            <a:pPr marL="609600" indent="-609600">
              <a:buClr>
                <a:srgbClr val="FF0066"/>
              </a:buClr>
              <a:buNone/>
            </a:pPr>
            <a:r>
              <a:rPr lang="en-US" sz="3200" dirty="0" smtClean="0"/>
              <a:t>Any TCSP can be reduced to an STPP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9" grpId="0" animBg="1"/>
      <p:bldP spid="95275" grpId="0" animBg="1"/>
      <p:bldP spid="95276" grpId="0" animBg="1"/>
      <p:bldP spid="95278" grpId="0" animBg="1"/>
      <p:bldP spid="95282" grpId="0" animBg="1"/>
      <p:bldP spid="952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Tractability conditions for STPPs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endParaRPr lang="en-US" sz="2000" dirty="0" smtClean="0"/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dirty="0" smtClean="0"/>
              <a:t>The underlying </a:t>
            </a:r>
            <a:r>
              <a:rPr lang="en-US" dirty="0" err="1" smtClean="0"/>
              <a:t>semiring</a:t>
            </a:r>
            <a:r>
              <a:rPr lang="en-US" dirty="0" smtClean="0"/>
              <a:t> has an </a:t>
            </a:r>
            <a:r>
              <a:rPr lang="en-US" b="1" dirty="0" smtClean="0">
                <a:solidFill>
                  <a:srgbClr val="FF6600"/>
                </a:solidFill>
              </a:rPr>
              <a:t>idempotent</a:t>
            </a:r>
            <a:r>
              <a:rPr lang="en-US" dirty="0" smtClean="0"/>
              <a:t> multiplicative operator (</a:t>
            </a:r>
            <a:r>
              <a:rPr lang="en-US" b="1" dirty="0" smtClean="0"/>
              <a:t>x</a:t>
            </a:r>
            <a:r>
              <a:rPr lang="en-US" dirty="0" smtClean="0"/>
              <a:t>).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 smtClean="0">
                <a:latin typeface="Snap ITC" pitchFamily="82" charset="0"/>
              </a:rPr>
              <a:t>          </a:t>
            </a:r>
            <a:r>
              <a:rPr lang="en-US" sz="1800" dirty="0" smtClean="0"/>
              <a:t>For example:</a:t>
            </a:r>
            <a:endParaRPr lang="en-US" sz="1800" b="1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 smtClean="0">
                <a:latin typeface="Snap ITC" pitchFamily="82" charset="0"/>
              </a:rPr>
              <a:t>         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dirty="0" smtClean="0">
                <a:latin typeface="Snap ITC" pitchFamily="82" charset="0"/>
              </a:rPr>
              <a:t>          </a:t>
            </a:r>
            <a:r>
              <a:rPr lang="en-US" sz="2400" dirty="0" smtClean="0"/>
              <a:t>Fuzzy </a:t>
            </a:r>
            <a:r>
              <a:rPr lang="en-US" sz="2400" dirty="0" err="1" smtClean="0"/>
              <a:t>Semiring</a:t>
            </a:r>
            <a:r>
              <a:rPr lang="en-US" sz="1800" b="1" dirty="0" smtClean="0"/>
              <a:t>     &lt;{x| x in [0,1]}, max, min, 0, 1&gt;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en-US" dirty="0" smtClean="0"/>
              <a:t>the preference functions are </a:t>
            </a:r>
            <a:r>
              <a:rPr lang="en-US" b="1" dirty="0" smtClean="0">
                <a:solidFill>
                  <a:srgbClr val="FF6600"/>
                </a:solidFill>
              </a:rPr>
              <a:t>semi-convex</a:t>
            </a: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en-US" dirty="0" smtClean="0"/>
              <a:t>the set of preferences is </a:t>
            </a:r>
            <a:r>
              <a:rPr lang="en-US" b="1" dirty="0" smtClean="0">
                <a:solidFill>
                  <a:srgbClr val="FF6600"/>
                </a:solidFill>
              </a:rPr>
              <a:t>totally ordered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40750" cy="825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Semi-convex Functions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8839200" cy="51816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dirty="0" smtClean="0"/>
              <a:t>                                         </a:t>
            </a:r>
          </a:p>
          <a:p>
            <a:pPr marL="609600" indent="-609600" eaLnBrk="1" hangingPunct="1">
              <a:buClr>
                <a:srgbClr val="000099"/>
              </a:buClr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dirty="0" smtClean="0"/>
              <a:t>                                   is an interval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u="sng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u="sng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000" u="sng" dirty="0" smtClean="0"/>
              <a:t>Examples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000" dirty="0" smtClean="0"/>
              <a:t>Semi-convex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>
              <a:latin typeface="Snap ITC" pitchFamily="82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>
              <a:latin typeface="Snap ITC" pitchFamily="82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>
              <a:latin typeface="Snap ITC" pitchFamily="82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>
              <a:latin typeface="Snap ITC" pitchFamily="82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z="2000" dirty="0" smtClean="0">
              <a:latin typeface="Snap ITC" pitchFamily="82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000" dirty="0" smtClean="0"/>
              <a:t>Non Semi-convex</a:t>
            </a:r>
            <a:r>
              <a:rPr lang="en-US" sz="2000" dirty="0" smtClean="0">
                <a:latin typeface="Snap ITC" pitchFamily="82" charset="0"/>
              </a:rPr>
              <a:t>                 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 flipV="1">
            <a:off x="3733800" y="2743200"/>
            <a:ext cx="9906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2667000"/>
            <a:ext cx="914400" cy="1143000"/>
            <a:chOff x="3600" y="2592"/>
            <a:chExt cx="288" cy="432"/>
          </a:xfrm>
        </p:grpSpPr>
        <p:sp>
          <p:nvSpPr>
            <p:cNvPr id="1079" name="Line 6"/>
            <p:cNvSpPr>
              <a:spLocks noChangeShapeType="1"/>
            </p:cNvSpPr>
            <p:nvPr/>
          </p:nvSpPr>
          <p:spPr bwMode="auto">
            <a:xfrm flipV="1">
              <a:off x="3600" y="2832"/>
              <a:ext cx="0" cy="19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7"/>
            <p:cNvSpPr>
              <a:spLocks noChangeShapeType="1"/>
            </p:cNvSpPr>
            <p:nvPr/>
          </p:nvSpPr>
          <p:spPr bwMode="auto">
            <a:xfrm>
              <a:off x="3600" y="283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8"/>
            <p:cNvSpPr>
              <a:spLocks noChangeShapeType="1"/>
            </p:cNvSpPr>
            <p:nvPr/>
          </p:nvSpPr>
          <p:spPr bwMode="auto">
            <a:xfrm flipV="1">
              <a:off x="3744" y="2688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9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10"/>
            <p:cNvSpPr>
              <a:spLocks noChangeShapeType="1"/>
            </p:cNvSpPr>
            <p:nvPr/>
          </p:nvSpPr>
          <p:spPr bwMode="auto">
            <a:xfrm flipV="1">
              <a:off x="3888" y="2592"/>
              <a:ext cx="0" cy="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Arc 11"/>
          <p:cNvSpPr>
            <a:spLocks/>
          </p:cNvSpPr>
          <p:nvPr/>
        </p:nvSpPr>
        <p:spPr bwMode="auto">
          <a:xfrm>
            <a:off x="7086600" y="2667000"/>
            <a:ext cx="1676400" cy="1752600"/>
          </a:xfrm>
          <a:custGeom>
            <a:avLst/>
            <a:gdLst>
              <a:gd name="T0" fmla="*/ 0 w 38953"/>
              <a:gd name="T1" fmla="*/ 2147483647 h 21600"/>
              <a:gd name="T2" fmla="*/ 2147483647 w 38953"/>
              <a:gd name="T3" fmla="*/ 2147483647 h 21600"/>
              <a:gd name="T4" fmla="*/ 2147483647 w 38953"/>
              <a:gd name="T5" fmla="*/ 2147483647 h 21600"/>
              <a:gd name="T6" fmla="*/ 0 60000 65536"/>
              <a:gd name="T7" fmla="*/ 0 60000 65536"/>
              <a:gd name="T8" fmla="*/ 0 60000 65536"/>
              <a:gd name="T9" fmla="*/ 0 w 38953"/>
              <a:gd name="T10" fmla="*/ 0 h 21600"/>
              <a:gd name="T11" fmla="*/ 38953 w 389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53" h="21600" fill="none" extrusionOk="0">
                <a:moveTo>
                  <a:pt x="-1" y="12949"/>
                </a:moveTo>
                <a:cubicBezTo>
                  <a:pt x="3437" y="5083"/>
                  <a:pt x="11207" y="-1"/>
                  <a:pt x="19792" y="0"/>
                </a:cubicBezTo>
                <a:cubicBezTo>
                  <a:pt x="27847" y="0"/>
                  <a:pt x="35234" y="4482"/>
                  <a:pt x="38952" y="11629"/>
                </a:cubicBezTo>
              </a:path>
              <a:path w="38953" h="21600" stroke="0" extrusionOk="0">
                <a:moveTo>
                  <a:pt x="-1" y="12949"/>
                </a:moveTo>
                <a:cubicBezTo>
                  <a:pt x="3437" y="5083"/>
                  <a:pt x="11207" y="-1"/>
                  <a:pt x="19792" y="0"/>
                </a:cubicBezTo>
                <a:cubicBezTo>
                  <a:pt x="27847" y="0"/>
                  <a:pt x="35234" y="4482"/>
                  <a:pt x="38952" y="11629"/>
                </a:cubicBezTo>
                <a:lnTo>
                  <a:pt x="19792" y="21600"/>
                </a:ln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81400" y="4876800"/>
            <a:ext cx="1219200" cy="1066800"/>
            <a:chOff x="2256" y="3312"/>
            <a:chExt cx="672" cy="432"/>
          </a:xfrm>
        </p:grpSpPr>
        <p:sp>
          <p:nvSpPr>
            <p:cNvPr id="1077" name="Line 13"/>
            <p:cNvSpPr>
              <a:spLocks noChangeShapeType="1"/>
            </p:cNvSpPr>
            <p:nvPr/>
          </p:nvSpPr>
          <p:spPr bwMode="auto">
            <a:xfrm>
              <a:off x="2256" y="3312"/>
              <a:ext cx="384" cy="432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14"/>
            <p:cNvSpPr>
              <a:spLocks noChangeShapeType="1"/>
            </p:cNvSpPr>
            <p:nvPr/>
          </p:nvSpPr>
          <p:spPr bwMode="auto">
            <a:xfrm flipV="1">
              <a:off x="2640" y="3312"/>
              <a:ext cx="288" cy="432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486400" y="4953000"/>
            <a:ext cx="1143000" cy="990600"/>
            <a:chOff x="3600" y="3456"/>
            <a:chExt cx="432" cy="288"/>
          </a:xfrm>
        </p:grpSpPr>
        <p:sp>
          <p:nvSpPr>
            <p:cNvPr id="1069" name="Line 16"/>
            <p:cNvSpPr>
              <a:spLocks noChangeShapeType="1"/>
            </p:cNvSpPr>
            <p:nvPr/>
          </p:nvSpPr>
          <p:spPr bwMode="auto">
            <a:xfrm flipV="1">
              <a:off x="3600" y="3600"/>
              <a:ext cx="0" cy="14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17"/>
            <p:cNvSpPr>
              <a:spLocks noChangeShapeType="1"/>
            </p:cNvSpPr>
            <p:nvPr/>
          </p:nvSpPr>
          <p:spPr bwMode="auto">
            <a:xfrm>
              <a:off x="3600" y="3600"/>
              <a:ext cx="14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18"/>
            <p:cNvSpPr>
              <a:spLocks noChangeShapeType="1"/>
            </p:cNvSpPr>
            <p:nvPr/>
          </p:nvSpPr>
          <p:spPr bwMode="auto">
            <a:xfrm flipV="1">
              <a:off x="3744" y="3456"/>
              <a:ext cx="0" cy="14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19"/>
            <p:cNvSpPr>
              <a:spLocks noChangeShapeType="1"/>
            </p:cNvSpPr>
            <p:nvPr/>
          </p:nvSpPr>
          <p:spPr bwMode="auto">
            <a:xfrm>
              <a:off x="3744" y="3456"/>
              <a:ext cx="96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20"/>
            <p:cNvSpPr>
              <a:spLocks noChangeShapeType="1"/>
            </p:cNvSpPr>
            <p:nvPr/>
          </p:nvSpPr>
          <p:spPr bwMode="auto">
            <a:xfrm>
              <a:off x="3840" y="3456"/>
              <a:ext cx="0" cy="24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21"/>
            <p:cNvSpPr>
              <a:spLocks noChangeShapeType="1"/>
            </p:cNvSpPr>
            <p:nvPr/>
          </p:nvSpPr>
          <p:spPr bwMode="auto">
            <a:xfrm>
              <a:off x="3840" y="3696"/>
              <a:ext cx="96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22"/>
            <p:cNvSpPr>
              <a:spLocks noChangeShapeType="1"/>
            </p:cNvSpPr>
            <p:nvPr/>
          </p:nvSpPr>
          <p:spPr bwMode="auto">
            <a:xfrm flipV="1">
              <a:off x="3936" y="3456"/>
              <a:ext cx="0" cy="24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23"/>
            <p:cNvSpPr>
              <a:spLocks noChangeShapeType="1"/>
            </p:cNvSpPr>
            <p:nvPr/>
          </p:nvSpPr>
          <p:spPr bwMode="auto">
            <a:xfrm>
              <a:off x="3936" y="3456"/>
              <a:ext cx="96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" name="Arc 24"/>
          <p:cNvSpPr>
            <a:spLocks/>
          </p:cNvSpPr>
          <p:nvPr/>
        </p:nvSpPr>
        <p:spPr bwMode="auto">
          <a:xfrm flipV="1">
            <a:off x="7162800" y="4926013"/>
            <a:ext cx="1600200" cy="712787"/>
          </a:xfrm>
          <a:custGeom>
            <a:avLst/>
            <a:gdLst>
              <a:gd name="T0" fmla="*/ 2147483647 w 43200"/>
              <a:gd name="T1" fmla="*/ 2147483647 h 22132"/>
              <a:gd name="T2" fmla="*/ 2147483647 w 43200"/>
              <a:gd name="T3" fmla="*/ 2147483647 h 22132"/>
              <a:gd name="T4" fmla="*/ 2147483647 w 43200"/>
              <a:gd name="T5" fmla="*/ 2147483647 h 22132"/>
              <a:gd name="T6" fmla="*/ 0 60000 65536"/>
              <a:gd name="T7" fmla="*/ 0 60000 65536"/>
              <a:gd name="T8" fmla="*/ 0 60000 65536"/>
              <a:gd name="T9" fmla="*/ 0 w 43200"/>
              <a:gd name="T10" fmla="*/ 0 h 22132"/>
              <a:gd name="T11" fmla="*/ 43200 w 43200"/>
              <a:gd name="T12" fmla="*/ 22132 h 2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132" fill="none" extrusionOk="0">
                <a:moveTo>
                  <a:pt x="6" y="22132"/>
                </a:moveTo>
                <a:cubicBezTo>
                  <a:pt x="2" y="21954"/>
                  <a:pt x="0" y="217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132" stroke="0" extrusionOk="0">
                <a:moveTo>
                  <a:pt x="6" y="22132"/>
                </a:moveTo>
                <a:cubicBezTo>
                  <a:pt x="2" y="21954"/>
                  <a:pt x="0" y="217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609600" y="1679575"/>
          <a:ext cx="2530475" cy="454025"/>
        </p:xfrm>
        <a:graphic>
          <a:graphicData uri="http://schemas.openxmlformats.org/presentationml/2006/ole">
            <p:oleObj spid="_x0000_s1026" name="Equation" r:id="rId3" imgW="1028520" imgH="203040" progId="Equation.3">
              <p:embed/>
            </p:oleObj>
          </a:graphicData>
        </a:graphic>
      </p:graphicFrame>
      <p:sp>
        <p:nvSpPr>
          <p:cNvPr id="1035" name="Line 26"/>
          <p:cNvSpPr>
            <a:spLocks noChangeShapeType="1"/>
          </p:cNvSpPr>
          <p:nvPr/>
        </p:nvSpPr>
        <p:spPr bwMode="auto">
          <a:xfrm flipV="1">
            <a:off x="3124200" y="2590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27"/>
          <p:cNvSpPr>
            <a:spLocks noChangeShapeType="1"/>
          </p:cNvSpPr>
          <p:nvPr/>
        </p:nvSpPr>
        <p:spPr bwMode="auto">
          <a:xfrm>
            <a:off x="3124200" y="4191000"/>
            <a:ext cx="57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28"/>
          <p:cNvSpPr>
            <a:spLocks noChangeShapeType="1"/>
          </p:cNvSpPr>
          <p:nvPr/>
        </p:nvSpPr>
        <p:spPr bwMode="auto">
          <a:xfrm flipV="1">
            <a:off x="3048000" y="4495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29"/>
          <p:cNvSpPr>
            <a:spLocks noChangeShapeType="1"/>
          </p:cNvSpPr>
          <p:nvPr/>
        </p:nvSpPr>
        <p:spPr bwMode="auto">
          <a:xfrm>
            <a:off x="3048000" y="6400800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2895600" y="3124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4343400" y="3124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4724400" y="27432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5943600" y="3124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6400800" y="28956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7315200" y="3124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8534400" y="3124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Line 37"/>
          <p:cNvSpPr>
            <a:spLocks noChangeShapeType="1"/>
          </p:cNvSpPr>
          <p:nvPr/>
        </p:nvSpPr>
        <p:spPr bwMode="auto">
          <a:xfrm>
            <a:off x="4343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4343400" y="4191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5943600" y="4191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7315200" y="41910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895600" y="51816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3581400" y="4876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4800600" y="4953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2" name="Line 44"/>
          <p:cNvSpPr>
            <a:spLocks noChangeShapeType="1"/>
          </p:cNvSpPr>
          <p:nvPr/>
        </p:nvSpPr>
        <p:spPr bwMode="auto">
          <a:xfrm>
            <a:off x="37338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>
            <a:off x="46482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4" name="Line 46"/>
          <p:cNvSpPr>
            <a:spLocks noChangeShapeType="1"/>
          </p:cNvSpPr>
          <p:nvPr/>
        </p:nvSpPr>
        <p:spPr bwMode="auto">
          <a:xfrm>
            <a:off x="58674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5" name="Line 47"/>
          <p:cNvSpPr>
            <a:spLocks noChangeShapeType="1"/>
          </p:cNvSpPr>
          <p:nvPr/>
        </p:nvSpPr>
        <p:spPr bwMode="auto">
          <a:xfrm>
            <a:off x="60960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6" name="Line 48"/>
          <p:cNvSpPr>
            <a:spLocks noChangeShapeType="1"/>
          </p:cNvSpPr>
          <p:nvPr/>
        </p:nvSpPr>
        <p:spPr bwMode="auto">
          <a:xfrm>
            <a:off x="64008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>
            <a:off x="6629400" y="4953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8" name="Line 50"/>
          <p:cNvSpPr>
            <a:spLocks noChangeShapeType="1"/>
          </p:cNvSpPr>
          <p:nvPr/>
        </p:nvSpPr>
        <p:spPr bwMode="auto">
          <a:xfrm>
            <a:off x="7162800" y="4953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9" name="Line 51"/>
          <p:cNvSpPr>
            <a:spLocks noChangeShapeType="1"/>
          </p:cNvSpPr>
          <p:nvPr/>
        </p:nvSpPr>
        <p:spPr bwMode="auto">
          <a:xfrm>
            <a:off x="72390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0" name="Line 52"/>
          <p:cNvSpPr>
            <a:spLocks noChangeShapeType="1"/>
          </p:cNvSpPr>
          <p:nvPr/>
        </p:nvSpPr>
        <p:spPr bwMode="auto">
          <a:xfrm>
            <a:off x="8686800" y="5181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1" name="Line 53"/>
          <p:cNvSpPr>
            <a:spLocks noChangeShapeType="1"/>
          </p:cNvSpPr>
          <p:nvPr/>
        </p:nvSpPr>
        <p:spPr bwMode="auto">
          <a:xfrm>
            <a:off x="8763000" y="50292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>
            <a:off x="3581400" y="6400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3" name="Line 55"/>
          <p:cNvSpPr>
            <a:spLocks noChangeShapeType="1"/>
          </p:cNvSpPr>
          <p:nvPr/>
        </p:nvSpPr>
        <p:spPr bwMode="auto">
          <a:xfrm>
            <a:off x="4648200" y="6400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4" name="Line 56"/>
          <p:cNvSpPr>
            <a:spLocks noChangeShapeType="1"/>
          </p:cNvSpPr>
          <p:nvPr/>
        </p:nvSpPr>
        <p:spPr bwMode="auto">
          <a:xfrm>
            <a:off x="5867400" y="64008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5" name="Line 57"/>
          <p:cNvSpPr>
            <a:spLocks noChangeShapeType="1"/>
          </p:cNvSpPr>
          <p:nvPr/>
        </p:nvSpPr>
        <p:spPr bwMode="auto">
          <a:xfrm>
            <a:off x="6400800" y="64008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>
            <a:off x="7162800" y="6400800"/>
            <a:ext cx="7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7" name="Line 59"/>
          <p:cNvSpPr>
            <a:spLocks noChangeShapeType="1"/>
          </p:cNvSpPr>
          <p:nvPr/>
        </p:nvSpPr>
        <p:spPr bwMode="auto">
          <a:xfrm>
            <a:off x="8686800" y="6400800"/>
            <a:ext cx="7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8" grpId="0" animBg="1"/>
      <p:bldP spid="104479" grpId="0" animBg="1"/>
      <p:bldP spid="104480" grpId="0" animBg="1"/>
      <p:bldP spid="104481" grpId="0" animBg="1"/>
      <p:bldP spid="104482" grpId="0" animBg="1"/>
      <p:bldP spid="104483" grpId="0" animBg="1"/>
      <p:bldP spid="104484" grpId="0" animBg="1"/>
      <p:bldP spid="104486" grpId="0" animBg="1"/>
      <p:bldP spid="104487" grpId="0" animBg="1"/>
      <p:bldP spid="104488" grpId="0" animBg="1"/>
      <p:bldP spid="104489" grpId="0" animBg="1"/>
      <p:bldP spid="104490" grpId="0" animBg="1"/>
      <p:bldP spid="104491" grpId="0" animBg="1"/>
      <p:bldP spid="104492" grpId="0" animBg="1"/>
      <p:bldP spid="104493" grpId="0" animBg="1"/>
      <p:bldP spid="104494" grpId="0" animBg="1"/>
      <p:bldP spid="104495" grpId="0" animBg="1"/>
      <p:bldP spid="104496" grpId="0" animBg="1"/>
      <p:bldP spid="104497" grpId="0" animBg="1"/>
      <p:bldP spid="104498" grpId="0" animBg="1"/>
      <p:bldP spid="104499" grpId="0" animBg="1"/>
      <p:bldP spid="104500" grpId="0" animBg="1"/>
      <p:bldP spid="104501" grpId="0" animBg="1"/>
      <p:bldP spid="104502" grpId="0" animBg="1"/>
      <p:bldP spid="104503" grpId="0" animBg="1"/>
      <p:bldP spid="104504" grpId="0" animBg="1"/>
      <p:bldP spid="104505" grpId="0" animBg="1"/>
      <p:bldP spid="104506" grpId="0" animBg="1"/>
      <p:bldP spid="1045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Solutions of the Rover Example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57200" y="5653087"/>
            <a:ext cx="725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Two solutions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:</a:t>
            </a:r>
          </a:p>
          <a:p>
            <a:pPr eaLnBrk="1" hangingPunct="1"/>
            <a:r>
              <a:rPr lang="en-US" dirty="0" err="1">
                <a:solidFill>
                  <a:srgbClr val="FF6600"/>
                </a:solidFill>
                <a:latin typeface="Arial" charset="0"/>
              </a:rPr>
              <a:t>Start_p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 = 5 </a:t>
            </a:r>
            <a:r>
              <a:rPr lang="en-US" dirty="0" err="1">
                <a:solidFill>
                  <a:srgbClr val="FF6600"/>
                </a:solidFill>
                <a:latin typeface="Arial" charset="0"/>
              </a:rPr>
              <a:t>End_p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= 11 </a:t>
            </a:r>
            <a:r>
              <a:rPr lang="en-US" dirty="0" err="1">
                <a:solidFill>
                  <a:srgbClr val="FF6600"/>
                </a:solidFill>
                <a:latin typeface="Arial" charset="0"/>
              </a:rPr>
              <a:t>Start_a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= 7  </a:t>
            </a:r>
            <a:r>
              <a:rPr lang="en-US" dirty="0" err="1">
                <a:solidFill>
                  <a:srgbClr val="FF6600"/>
                </a:solidFill>
                <a:latin typeface="Arial" charset="0"/>
              </a:rPr>
              <a:t>End_a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=12   global preference =0.6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57200" y="6338887"/>
            <a:ext cx="725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Start_p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7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End_p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8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Start_a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9 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End_a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=24     global preference =0.9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352800" y="5421311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4343400" y="5421311"/>
            <a:ext cx="34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15</a:t>
            </a: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2971800" y="2587624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4800600" y="2587624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743200" y="2816224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Start_p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572000" y="2816224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End_p</a:t>
            </a: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200400" y="2663824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3336925" y="2314574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327525" y="2314574"/>
            <a:ext cx="34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505200" y="2282824"/>
            <a:ext cx="990600" cy="76200"/>
            <a:chOff x="3792" y="1296"/>
            <a:chExt cx="624" cy="48"/>
          </a:xfrm>
        </p:grpSpPr>
        <p:sp>
          <p:nvSpPr>
            <p:cNvPr id="140385" name="Line 15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6" name="Line 16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7" name="Line 17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03" name="Text Box 18"/>
          <p:cNvSpPr txBox="1">
            <a:spLocks noChangeArrowheads="1"/>
          </p:cNvSpPr>
          <p:nvPr/>
        </p:nvSpPr>
        <p:spPr bwMode="auto">
          <a:xfrm>
            <a:off x="2895600" y="4538662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Start_a</a:t>
            </a:r>
          </a:p>
        </p:txBody>
      </p:sp>
      <p:sp>
        <p:nvSpPr>
          <p:cNvPr id="140304" name="Oval 19"/>
          <p:cNvSpPr>
            <a:spLocks noChangeArrowheads="1"/>
          </p:cNvSpPr>
          <p:nvPr/>
        </p:nvSpPr>
        <p:spPr bwMode="auto">
          <a:xfrm>
            <a:off x="2971800" y="4340224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Oval 20"/>
          <p:cNvSpPr>
            <a:spLocks noChangeArrowheads="1"/>
          </p:cNvSpPr>
          <p:nvPr/>
        </p:nvSpPr>
        <p:spPr bwMode="auto">
          <a:xfrm>
            <a:off x="4800600" y="4340224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Text Box 21"/>
          <p:cNvSpPr txBox="1">
            <a:spLocks noChangeArrowheads="1"/>
          </p:cNvSpPr>
          <p:nvPr/>
        </p:nvSpPr>
        <p:spPr bwMode="auto">
          <a:xfrm>
            <a:off x="4572000" y="4568824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End_a</a:t>
            </a:r>
          </a:p>
        </p:txBody>
      </p:sp>
      <p:sp>
        <p:nvSpPr>
          <p:cNvPr id="140307" name="Line 22"/>
          <p:cNvSpPr>
            <a:spLocks noChangeShapeType="1"/>
          </p:cNvSpPr>
          <p:nvPr/>
        </p:nvSpPr>
        <p:spPr bwMode="auto">
          <a:xfrm>
            <a:off x="3200400" y="4416424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8" name="Line 23"/>
          <p:cNvSpPr>
            <a:spLocks noChangeShapeType="1"/>
          </p:cNvSpPr>
          <p:nvPr/>
        </p:nvSpPr>
        <p:spPr bwMode="auto">
          <a:xfrm>
            <a:off x="1295400" y="3730624"/>
            <a:ext cx="1676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9" name="Text Box 24"/>
          <p:cNvSpPr txBox="1">
            <a:spLocks noChangeArrowheads="1"/>
          </p:cNvSpPr>
          <p:nvPr/>
        </p:nvSpPr>
        <p:spPr bwMode="auto">
          <a:xfrm>
            <a:off x="1295400" y="4843462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sp>
        <p:nvSpPr>
          <p:cNvPr id="140310" name="Text Box 25"/>
          <p:cNvSpPr txBox="1">
            <a:spLocks noChangeArrowheads="1"/>
          </p:cNvSpPr>
          <p:nvPr/>
        </p:nvSpPr>
        <p:spPr bwMode="auto">
          <a:xfrm>
            <a:off x="1905000" y="5072062"/>
            <a:ext cx="34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sp>
        <p:nvSpPr>
          <p:cNvPr id="140311" name="Line 26"/>
          <p:cNvSpPr>
            <a:spLocks noChangeShapeType="1"/>
          </p:cNvSpPr>
          <p:nvPr/>
        </p:nvSpPr>
        <p:spPr bwMode="auto">
          <a:xfrm flipH="1">
            <a:off x="3124200" y="2816224"/>
            <a:ext cx="1676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343400" y="3806824"/>
            <a:ext cx="990600" cy="76200"/>
            <a:chOff x="3792" y="1296"/>
            <a:chExt cx="624" cy="48"/>
          </a:xfrm>
        </p:grpSpPr>
        <p:sp>
          <p:nvSpPr>
            <p:cNvPr id="140382" name="Line 28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3" name="Line 29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84" name="Line 30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13" name="Text Box 31"/>
          <p:cNvSpPr txBox="1">
            <a:spLocks noChangeArrowheads="1"/>
          </p:cNvSpPr>
          <p:nvPr/>
        </p:nvSpPr>
        <p:spPr bwMode="auto">
          <a:xfrm>
            <a:off x="4191000" y="3883024"/>
            <a:ext cx="322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-4</a:t>
            </a:r>
          </a:p>
        </p:txBody>
      </p:sp>
      <p:sp>
        <p:nvSpPr>
          <p:cNvPr id="140314" name="Text Box 32"/>
          <p:cNvSpPr txBox="1">
            <a:spLocks noChangeArrowheads="1"/>
          </p:cNvSpPr>
          <p:nvPr/>
        </p:nvSpPr>
        <p:spPr bwMode="auto">
          <a:xfrm>
            <a:off x="5257800" y="3883024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4</a:t>
            </a:r>
          </a:p>
        </p:txBody>
      </p:sp>
      <p:sp>
        <p:nvSpPr>
          <p:cNvPr id="140315" name="Oval 33"/>
          <p:cNvSpPr>
            <a:spLocks noChangeArrowheads="1"/>
          </p:cNvSpPr>
          <p:nvPr/>
        </p:nvSpPr>
        <p:spPr bwMode="auto">
          <a:xfrm>
            <a:off x="1066800" y="3516312"/>
            <a:ext cx="228600" cy="228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Line 34"/>
          <p:cNvSpPr>
            <a:spLocks noChangeShapeType="1"/>
          </p:cNvSpPr>
          <p:nvPr/>
        </p:nvSpPr>
        <p:spPr bwMode="auto">
          <a:xfrm flipV="1">
            <a:off x="1295400" y="2754312"/>
            <a:ext cx="1676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17" name="Text Box 35"/>
          <p:cNvSpPr txBox="1">
            <a:spLocks noChangeArrowheads="1"/>
          </p:cNvSpPr>
          <p:nvPr/>
        </p:nvSpPr>
        <p:spPr bwMode="auto">
          <a:xfrm>
            <a:off x="152400" y="3776662"/>
            <a:ext cx="127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ahoma" pitchFamily="34" charset="0"/>
              </a:rPr>
              <a:t>Beginning_world</a:t>
            </a:r>
          </a:p>
        </p:txBody>
      </p:sp>
      <p:sp>
        <p:nvSpPr>
          <p:cNvPr id="140318" name="Text Box 36"/>
          <p:cNvSpPr txBox="1">
            <a:spLocks noChangeArrowheads="1"/>
          </p:cNvSpPr>
          <p:nvPr/>
        </p:nvSpPr>
        <p:spPr bwMode="auto">
          <a:xfrm>
            <a:off x="1066800" y="3243262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0</a:t>
            </a:r>
          </a:p>
        </p:txBody>
      </p:sp>
      <p:sp>
        <p:nvSpPr>
          <p:cNvPr id="140319" name="Text Box 37"/>
          <p:cNvSpPr txBox="1">
            <a:spLocks noChangeArrowheads="1"/>
          </p:cNvSpPr>
          <p:nvPr/>
        </p:nvSpPr>
        <p:spPr bwMode="auto">
          <a:xfrm>
            <a:off x="1828800" y="2862262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7</a:t>
            </a:r>
          </a:p>
        </p:txBody>
      </p:sp>
      <p:sp>
        <p:nvSpPr>
          <p:cNvPr id="140320" name="Line 38"/>
          <p:cNvSpPr>
            <a:spLocks noChangeShapeType="1"/>
          </p:cNvSpPr>
          <p:nvPr/>
        </p:nvSpPr>
        <p:spPr bwMode="auto">
          <a:xfrm flipV="1">
            <a:off x="1066800" y="2405062"/>
            <a:ext cx="609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21" name="Line 39"/>
          <p:cNvSpPr>
            <a:spLocks noChangeShapeType="1"/>
          </p:cNvSpPr>
          <p:nvPr/>
        </p:nvSpPr>
        <p:spPr bwMode="auto">
          <a:xfrm>
            <a:off x="3505200" y="1871662"/>
            <a:ext cx="990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22" name="Line 40"/>
          <p:cNvSpPr>
            <a:spLocks noChangeShapeType="1"/>
          </p:cNvSpPr>
          <p:nvPr/>
        </p:nvSpPr>
        <p:spPr bwMode="auto">
          <a:xfrm flipV="1">
            <a:off x="3505200" y="4873624"/>
            <a:ext cx="990600" cy="4270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886200" y="3100387"/>
            <a:ext cx="1447800" cy="561975"/>
            <a:chOff x="3168" y="2694"/>
            <a:chExt cx="912" cy="354"/>
          </a:xfrm>
        </p:grpSpPr>
        <p:sp>
          <p:nvSpPr>
            <p:cNvPr id="140380" name="Arc 42"/>
            <p:cNvSpPr>
              <a:spLocks/>
            </p:cNvSpPr>
            <p:nvPr/>
          </p:nvSpPr>
          <p:spPr bwMode="auto">
            <a:xfrm flipV="1">
              <a:off x="3168" y="2694"/>
              <a:ext cx="581" cy="354"/>
            </a:xfrm>
            <a:custGeom>
              <a:avLst/>
              <a:gdLst>
                <a:gd name="T0" fmla="*/ 0 w 16809"/>
                <a:gd name="T1" fmla="*/ 0 h 19821"/>
                <a:gd name="T2" fmla="*/ 0 w 16809"/>
                <a:gd name="T3" fmla="*/ 0 h 19821"/>
                <a:gd name="T4" fmla="*/ 0 w 16809"/>
                <a:gd name="T5" fmla="*/ 0 h 19821"/>
                <a:gd name="T6" fmla="*/ 0 60000 65536"/>
                <a:gd name="T7" fmla="*/ 0 60000 65536"/>
                <a:gd name="T8" fmla="*/ 0 60000 65536"/>
                <a:gd name="T9" fmla="*/ 0 w 16809"/>
                <a:gd name="T10" fmla="*/ 0 h 19821"/>
                <a:gd name="T11" fmla="*/ 16809 w 16809"/>
                <a:gd name="T12" fmla="*/ 19821 h 198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9" h="19821" fill="none" extrusionOk="0">
                  <a:moveTo>
                    <a:pt x="8583" y="-1"/>
                  </a:moveTo>
                  <a:cubicBezTo>
                    <a:pt x="11790" y="1388"/>
                    <a:pt x="14613" y="3535"/>
                    <a:pt x="16808" y="6255"/>
                  </a:cubicBezTo>
                </a:path>
                <a:path w="16809" h="19821" stroke="0" extrusionOk="0">
                  <a:moveTo>
                    <a:pt x="8583" y="-1"/>
                  </a:moveTo>
                  <a:cubicBezTo>
                    <a:pt x="11790" y="1388"/>
                    <a:pt x="14613" y="3535"/>
                    <a:pt x="16808" y="6255"/>
                  </a:cubicBezTo>
                  <a:lnTo>
                    <a:pt x="0" y="19821"/>
                  </a:lnTo>
                  <a:close/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81" name="Line 43"/>
            <p:cNvSpPr>
              <a:spLocks noChangeShapeType="1"/>
            </p:cNvSpPr>
            <p:nvPr/>
          </p:nvSpPr>
          <p:spPr bwMode="auto">
            <a:xfrm>
              <a:off x="3744" y="2928"/>
              <a:ext cx="33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24" name="Line 44"/>
          <p:cNvSpPr>
            <a:spLocks noChangeShapeType="1"/>
          </p:cNvSpPr>
          <p:nvPr/>
        </p:nvSpPr>
        <p:spPr bwMode="auto">
          <a:xfrm>
            <a:off x="3429000" y="2359024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Line 45"/>
          <p:cNvSpPr>
            <a:spLocks noChangeShapeType="1"/>
          </p:cNvSpPr>
          <p:nvPr/>
        </p:nvSpPr>
        <p:spPr bwMode="auto">
          <a:xfrm flipV="1">
            <a:off x="3429000" y="1749424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Line 46"/>
          <p:cNvSpPr>
            <a:spLocks noChangeShapeType="1"/>
          </p:cNvSpPr>
          <p:nvPr/>
        </p:nvSpPr>
        <p:spPr bwMode="auto">
          <a:xfrm>
            <a:off x="4191000" y="3883024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Line 47"/>
          <p:cNvSpPr>
            <a:spLocks noChangeShapeType="1"/>
          </p:cNvSpPr>
          <p:nvPr/>
        </p:nvSpPr>
        <p:spPr bwMode="auto">
          <a:xfrm flipV="1">
            <a:off x="4800600" y="3273424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Line 48"/>
          <p:cNvSpPr>
            <a:spLocks noChangeShapeType="1"/>
          </p:cNvSpPr>
          <p:nvPr/>
        </p:nvSpPr>
        <p:spPr bwMode="auto">
          <a:xfrm>
            <a:off x="3505200" y="546734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29" name="Line 49"/>
          <p:cNvSpPr>
            <a:spLocks noChangeShapeType="1"/>
          </p:cNvSpPr>
          <p:nvPr/>
        </p:nvSpPr>
        <p:spPr bwMode="auto">
          <a:xfrm flipV="1">
            <a:off x="3505200" y="5391149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30" name="Line 50"/>
          <p:cNvSpPr>
            <a:spLocks noChangeShapeType="1"/>
          </p:cNvSpPr>
          <p:nvPr/>
        </p:nvSpPr>
        <p:spPr bwMode="auto">
          <a:xfrm flipV="1">
            <a:off x="4495800" y="5391149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31" name="Line 51"/>
          <p:cNvSpPr>
            <a:spLocks noChangeShapeType="1"/>
          </p:cNvSpPr>
          <p:nvPr/>
        </p:nvSpPr>
        <p:spPr bwMode="auto">
          <a:xfrm>
            <a:off x="2971800" y="5467349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Line 52"/>
          <p:cNvSpPr>
            <a:spLocks noChangeShapeType="1"/>
          </p:cNvSpPr>
          <p:nvPr/>
        </p:nvSpPr>
        <p:spPr bwMode="auto">
          <a:xfrm flipV="1">
            <a:off x="2971800" y="484346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 rot="1281513">
            <a:off x="1511300" y="4840287"/>
            <a:ext cx="663575" cy="100012"/>
            <a:chOff x="4608" y="4080"/>
            <a:chExt cx="624" cy="48"/>
          </a:xfrm>
        </p:grpSpPr>
        <p:sp>
          <p:nvSpPr>
            <p:cNvPr id="140377" name="Line 54"/>
            <p:cNvSpPr>
              <a:spLocks noChangeShapeType="1"/>
            </p:cNvSpPr>
            <p:nvPr/>
          </p:nvSpPr>
          <p:spPr bwMode="auto">
            <a:xfrm>
              <a:off x="4608" y="41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78" name="Line 55"/>
            <p:cNvSpPr>
              <a:spLocks noChangeShapeType="1"/>
            </p:cNvSpPr>
            <p:nvPr/>
          </p:nvSpPr>
          <p:spPr bwMode="auto">
            <a:xfrm flipV="1">
              <a:off x="4608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79" name="Line 56"/>
            <p:cNvSpPr>
              <a:spLocks noChangeShapeType="1"/>
            </p:cNvSpPr>
            <p:nvPr/>
          </p:nvSpPr>
          <p:spPr bwMode="auto">
            <a:xfrm flipV="1">
              <a:off x="5232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 rot="1281513">
            <a:off x="1176338" y="4164012"/>
            <a:ext cx="1590675" cy="801687"/>
            <a:chOff x="4272" y="3792"/>
            <a:chExt cx="1152" cy="384"/>
          </a:xfrm>
        </p:grpSpPr>
        <p:sp>
          <p:nvSpPr>
            <p:cNvPr id="140375" name="Line 58"/>
            <p:cNvSpPr>
              <a:spLocks noChangeShapeType="1"/>
            </p:cNvSpPr>
            <p:nvPr/>
          </p:nvSpPr>
          <p:spPr bwMode="auto">
            <a:xfrm>
              <a:off x="4272" y="417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76" name="Line 59"/>
            <p:cNvSpPr>
              <a:spLocks noChangeShapeType="1"/>
            </p:cNvSpPr>
            <p:nvPr/>
          </p:nvSpPr>
          <p:spPr bwMode="auto">
            <a:xfrm flipV="1">
              <a:off x="4272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1771685">
            <a:off x="876300" y="2185987"/>
            <a:ext cx="1600200" cy="762000"/>
            <a:chOff x="4272" y="3792"/>
            <a:chExt cx="1152" cy="384"/>
          </a:xfrm>
        </p:grpSpPr>
        <p:sp>
          <p:nvSpPr>
            <p:cNvPr id="140373" name="Line 61"/>
            <p:cNvSpPr>
              <a:spLocks noChangeShapeType="1"/>
            </p:cNvSpPr>
            <p:nvPr/>
          </p:nvSpPr>
          <p:spPr bwMode="auto">
            <a:xfrm>
              <a:off x="4272" y="417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74" name="Line 62"/>
            <p:cNvSpPr>
              <a:spLocks noChangeShapeType="1"/>
            </p:cNvSpPr>
            <p:nvPr/>
          </p:nvSpPr>
          <p:spPr bwMode="auto">
            <a:xfrm flipV="1">
              <a:off x="4272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-1771685">
            <a:off x="1087438" y="2989262"/>
            <a:ext cx="866775" cy="95250"/>
            <a:chOff x="4608" y="4080"/>
            <a:chExt cx="624" cy="48"/>
          </a:xfrm>
        </p:grpSpPr>
        <p:sp>
          <p:nvSpPr>
            <p:cNvPr id="140370" name="Line 64"/>
            <p:cNvSpPr>
              <a:spLocks noChangeShapeType="1"/>
            </p:cNvSpPr>
            <p:nvPr/>
          </p:nvSpPr>
          <p:spPr bwMode="auto">
            <a:xfrm>
              <a:off x="4608" y="41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71" name="Line 65"/>
            <p:cNvSpPr>
              <a:spLocks noChangeShapeType="1"/>
            </p:cNvSpPr>
            <p:nvPr/>
          </p:nvSpPr>
          <p:spPr bwMode="auto">
            <a:xfrm flipV="1">
              <a:off x="4608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72" name="Line 66"/>
            <p:cNvSpPr>
              <a:spLocks noChangeShapeType="1"/>
            </p:cNvSpPr>
            <p:nvPr/>
          </p:nvSpPr>
          <p:spPr bwMode="auto">
            <a:xfrm flipV="1">
              <a:off x="5232" y="40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37" name="Freeform 67"/>
          <p:cNvSpPr>
            <a:spLocks/>
          </p:cNvSpPr>
          <p:nvPr/>
        </p:nvSpPr>
        <p:spPr bwMode="auto">
          <a:xfrm rot="-865305">
            <a:off x="1676400" y="4340224"/>
            <a:ext cx="623888" cy="658813"/>
          </a:xfrm>
          <a:custGeom>
            <a:avLst/>
            <a:gdLst>
              <a:gd name="T0" fmla="*/ 0 w 432"/>
              <a:gd name="T1" fmla="*/ 2147483647 h 336"/>
              <a:gd name="T2" fmla="*/ 2147483647 w 432"/>
              <a:gd name="T3" fmla="*/ 2147483647 h 336"/>
              <a:gd name="T4" fmla="*/ 2147483647 w 432"/>
              <a:gd name="T5" fmla="*/ 2147483647 h 336"/>
              <a:gd name="T6" fmla="*/ 0 60000 65536"/>
              <a:gd name="T7" fmla="*/ 0 60000 65536"/>
              <a:gd name="T8" fmla="*/ 0 60000 65536"/>
              <a:gd name="T9" fmla="*/ 0 w 432"/>
              <a:gd name="T10" fmla="*/ 0 h 336"/>
              <a:gd name="T11" fmla="*/ 432 w 43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36">
                <a:moveTo>
                  <a:pt x="0" y="48"/>
                </a:moveTo>
                <a:cubicBezTo>
                  <a:pt x="168" y="24"/>
                  <a:pt x="336" y="0"/>
                  <a:pt x="384" y="48"/>
                </a:cubicBezTo>
                <a:cubicBezTo>
                  <a:pt x="432" y="96"/>
                  <a:pt x="360" y="216"/>
                  <a:pt x="288" y="336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7772400" y="6267450"/>
            <a:ext cx="1066800" cy="376237"/>
            <a:chOff x="5088" y="3792"/>
            <a:chExt cx="672" cy="237"/>
          </a:xfrm>
        </p:grpSpPr>
        <p:sp>
          <p:nvSpPr>
            <p:cNvPr id="140368" name="Text Box 69"/>
            <p:cNvSpPr txBox="1">
              <a:spLocks noChangeArrowheads="1"/>
            </p:cNvSpPr>
            <p:nvPr/>
          </p:nvSpPr>
          <p:spPr bwMode="auto">
            <a:xfrm>
              <a:off x="5262" y="3792"/>
              <a:ext cx="4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BEST</a:t>
              </a:r>
            </a:p>
          </p:txBody>
        </p:sp>
        <p:sp>
          <p:nvSpPr>
            <p:cNvPr id="140369" name="Line 70"/>
            <p:cNvSpPr>
              <a:spLocks noChangeShapeType="1"/>
            </p:cNvSpPr>
            <p:nvPr/>
          </p:nvSpPr>
          <p:spPr bwMode="auto">
            <a:xfrm flipH="1">
              <a:off x="5088" y="39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39" name="Text Box 71"/>
          <p:cNvSpPr txBox="1">
            <a:spLocks noChangeArrowheads="1"/>
          </p:cNvSpPr>
          <p:nvPr/>
        </p:nvSpPr>
        <p:spPr bwMode="auto">
          <a:xfrm>
            <a:off x="6232525" y="2212975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Arial" charset="0"/>
              </a:rPr>
              <a:t>Fuzzy Semiring</a:t>
            </a:r>
          </a:p>
        </p:txBody>
      </p:sp>
      <p:sp>
        <p:nvSpPr>
          <p:cNvPr id="140340" name="Text Box 72"/>
          <p:cNvSpPr txBox="1">
            <a:spLocks noChangeArrowheads="1"/>
          </p:cNvSpPr>
          <p:nvPr/>
        </p:nvSpPr>
        <p:spPr bwMode="auto">
          <a:xfrm>
            <a:off x="5943600" y="2557462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&lt;[0,1], max, min, 0, 1&gt;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0341" name="Text Box 73"/>
          <p:cNvSpPr txBox="1">
            <a:spLocks noChangeArrowheads="1"/>
          </p:cNvSpPr>
          <p:nvPr/>
        </p:nvSpPr>
        <p:spPr bwMode="auto">
          <a:xfrm>
            <a:off x="5607050" y="4233862"/>
            <a:ext cx="3613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Global preference of a solution</a:t>
            </a:r>
            <a:r>
              <a:rPr lang="en-US" dirty="0">
                <a:latin typeface="Arial" charset="0"/>
              </a:rPr>
              <a:t>:</a:t>
            </a:r>
          </a:p>
          <a:p>
            <a:pPr eaLnBrk="1" hangingPunct="1"/>
            <a:r>
              <a:rPr lang="en-US" dirty="0">
                <a:latin typeface="Arial" charset="0"/>
              </a:rPr>
              <a:t>minimum of the preferences of</a:t>
            </a:r>
          </a:p>
          <a:p>
            <a:pPr eaLnBrk="1" hangingPunct="1"/>
            <a:r>
              <a:rPr lang="en-US" dirty="0">
                <a:latin typeface="Arial" charset="0"/>
              </a:rPr>
              <a:t>its projections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Goal</a:t>
            </a:r>
            <a:r>
              <a:rPr lang="en-US" dirty="0">
                <a:latin typeface="Arial" charset="0"/>
              </a:rPr>
              <a:t>: maximize </a:t>
            </a:r>
          </a:p>
          <a:p>
            <a:pPr eaLnBrk="1" hangingPunct="1"/>
            <a:r>
              <a:rPr lang="en-US" dirty="0">
                <a:latin typeface="Arial" charset="0"/>
              </a:rPr>
              <a:t>the global preference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143000" y="1749424"/>
            <a:ext cx="3549650" cy="3657600"/>
            <a:chOff x="720" y="576"/>
            <a:chExt cx="2236" cy="2304"/>
          </a:xfrm>
        </p:grpSpPr>
        <p:sp>
          <p:nvSpPr>
            <p:cNvPr id="140355" name="Line 75"/>
            <p:cNvSpPr>
              <a:spLocks noChangeShapeType="1"/>
            </p:cNvSpPr>
            <p:nvPr/>
          </p:nvSpPr>
          <p:spPr bwMode="auto">
            <a:xfrm flipH="1" flipV="1">
              <a:off x="960" y="1104"/>
              <a:ext cx="144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6" name="Line 76"/>
            <p:cNvSpPr>
              <a:spLocks noChangeShapeType="1"/>
            </p:cNvSpPr>
            <p:nvPr/>
          </p:nvSpPr>
          <p:spPr bwMode="auto">
            <a:xfrm flipV="1">
              <a:off x="2592" y="768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7" name="Line 77"/>
            <p:cNvSpPr>
              <a:spLocks noChangeShapeType="1"/>
            </p:cNvSpPr>
            <p:nvPr/>
          </p:nvSpPr>
          <p:spPr bwMode="auto">
            <a:xfrm flipV="1">
              <a:off x="2736" y="1776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8" name="Line 78"/>
            <p:cNvSpPr>
              <a:spLocks noChangeShapeType="1"/>
            </p:cNvSpPr>
            <p:nvPr/>
          </p:nvSpPr>
          <p:spPr bwMode="auto">
            <a:xfrm flipV="1">
              <a:off x="1056" y="2256"/>
              <a:ext cx="144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9" name="Line 79"/>
            <p:cNvSpPr>
              <a:spLocks noChangeShapeType="1"/>
            </p:cNvSpPr>
            <p:nvPr/>
          </p:nvSpPr>
          <p:spPr bwMode="auto">
            <a:xfrm flipV="1">
              <a:off x="2208" y="2832"/>
              <a:ext cx="0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60" name="Text Box 80"/>
            <p:cNvSpPr txBox="1">
              <a:spLocks noChangeArrowheads="1"/>
            </p:cNvSpPr>
            <p:nvPr/>
          </p:nvSpPr>
          <p:spPr bwMode="auto">
            <a:xfrm>
              <a:off x="2016" y="2592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FF3300"/>
                  </a:solidFill>
                  <a:latin typeface="Arial" charset="0"/>
                </a:rPr>
                <a:t>0.6</a:t>
              </a:r>
            </a:p>
          </p:txBody>
        </p:sp>
        <p:sp>
          <p:nvSpPr>
            <p:cNvPr id="140361" name="Text Box 81"/>
            <p:cNvSpPr txBox="1">
              <a:spLocks noChangeArrowheads="1"/>
            </p:cNvSpPr>
            <p:nvPr/>
          </p:nvSpPr>
          <p:spPr bwMode="auto">
            <a:xfrm>
              <a:off x="1056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40362" name="Text Box 82"/>
            <p:cNvSpPr txBox="1">
              <a:spLocks noChangeArrowheads="1"/>
            </p:cNvSpPr>
            <p:nvPr/>
          </p:nvSpPr>
          <p:spPr bwMode="auto">
            <a:xfrm>
              <a:off x="720" y="864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0.8</a:t>
              </a:r>
            </a:p>
          </p:txBody>
        </p:sp>
        <p:sp>
          <p:nvSpPr>
            <p:cNvPr id="140363" name="Text Box 83"/>
            <p:cNvSpPr txBox="1">
              <a:spLocks noChangeArrowheads="1"/>
            </p:cNvSpPr>
            <p:nvPr/>
          </p:nvSpPr>
          <p:spPr bwMode="auto">
            <a:xfrm>
              <a:off x="2496" y="57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0.7</a:t>
              </a:r>
            </a:p>
          </p:txBody>
        </p:sp>
        <p:sp>
          <p:nvSpPr>
            <p:cNvPr id="140364" name="Text Box 84"/>
            <p:cNvSpPr txBox="1">
              <a:spLocks noChangeArrowheads="1"/>
            </p:cNvSpPr>
            <p:nvPr/>
          </p:nvSpPr>
          <p:spPr bwMode="auto">
            <a:xfrm>
              <a:off x="2496" y="9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40365" name="Text Box 85"/>
            <p:cNvSpPr txBox="1">
              <a:spLocks noChangeArrowheads="1"/>
            </p:cNvSpPr>
            <p:nvPr/>
          </p:nvSpPr>
          <p:spPr bwMode="auto">
            <a:xfrm>
              <a:off x="960" y="25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40366" name="Text Box 86"/>
            <p:cNvSpPr txBox="1">
              <a:spLocks noChangeArrowheads="1"/>
            </p:cNvSpPr>
            <p:nvPr/>
          </p:nvSpPr>
          <p:spPr bwMode="auto">
            <a:xfrm>
              <a:off x="960" y="201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0.9</a:t>
              </a:r>
            </a:p>
          </p:txBody>
        </p:sp>
        <p:sp>
          <p:nvSpPr>
            <p:cNvPr id="140367" name="Text Box 87"/>
            <p:cNvSpPr txBox="1">
              <a:spLocks noChangeArrowheads="1"/>
            </p:cNvSpPr>
            <p:nvPr/>
          </p:nvSpPr>
          <p:spPr bwMode="auto">
            <a:xfrm>
              <a:off x="2592" y="1584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>
                  <a:solidFill>
                    <a:srgbClr val="FF6600"/>
                  </a:solidFill>
                  <a:latin typeface="Arial" charset="0"/>
                </a:rPr>
                <a:t>0.7</a:t>
              </a: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1524000" y="1673224"/>
            <a:ext cx="3511550" cy="3810000"/>
            <a:chOff x="960" y="528"/>
            <a:chExt cx="2212" cy="2400"/>
          </a:xfrm>
        </p:grpSpPr>
        <p:sp>
          <p:nvSpPr>
            <p:cNvPr id="140344" name="Line 89"/>
            <p:cNvSpPr>
              <a:spLocks noChangeShapeType="1"/>
            </p:cNvSpPr>
            <p:nvPr/>
          </p:nvSpPr>
          <p:spPr bwMode="auto">
            <a:xfrm>
              <a:off x="1056" y="10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5" name="Line 90"/>
            <p:cNvSpPr>
              <a:spLocks noChangeShapeType="1"/>
            </p:cNvSpPr>
            <p:nvPr/>
          </p:nvSpPr>
          <p:spPr bwMode="auto">
            <a:xfrm>
              <a:off x="2208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6" name="Line 91"/>
            <p:cNvSpPr>
              <a:spLocks noChangeShapeType="1"/>
            </p:cNvSpPr>
            <p:nvPr/>
          </p:nvSpPr>
          <p:spPr bwMode="auto">
            <a:xfrm>
              <a:off x="3072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7" name="Line 92"/>
            <p:cNvSpPr>
              <a:spLocks noChangeShapeType="1"/>
            </p:cNvSpPr>
            <p:nvPr/>
          </p:nvSpPr>
          <p:spPr bwMode="auto">
            <a:xfrm flipH="1">
              <a:off x="1248" y="225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8" name="Line 93"/>
            <p:cNvSpPr>
              <a:spLocks noChangeShapeType="1"/>
            </p:cNvSpPr>
            <p:nvPr/>
          </p:nvSpPr>
          <p:spPr bwMode="auto">
            <a:xfrm>
              <a:off x="2832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9" name="Text Box 94"/>
            <p:cNvSpPr txBox="1">
              <a:spLocks noChangeArrowheads="1"/>
            </p:cNvSpPr>
            <p:nvPr/>
          </p:nvSpPr>
          <p:spPr bwMode="auto">
            <a:xfrm>
              <a:off x="1344" y="216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0.9</a:t>
              </a:r>
            </a:p>
          </p:txBody>
        </p:sp>
        <p:sp>
          <p:nvSpPr>
            <p:cNvPr id="140350" name="Text Box 95"/>
            <p:cNvSpPr txBox="1">
              <a:spLocks noChangeArrowheads="1"/>
            </p:cNvSpPr>
            <p:nvPr/>
          </p:nvSpPr>
          <p:spPr bwMode="auto">
            <a:xfrm>
              <a:off x="960" y="76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40351" name="Text Box 96"/>
            <p:cNvSpPr txBox="1">
              <a:spLocks noChangeArrowheads="1"/>
            </p:cNvSpPr>
            <p:nvPr/>
          </p:nvSpPr>
          <p:spPr bwMode="auto">
            <a:xfrm>
              <a:off x="1968" y="52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40352" name="Text Box 97"/>
            <p:cNvSpPr txBox="1">
              <a:spLocks noChangeArrowheads="1"/>
            </p:cNvSpPr>
            <p:nvPr/>
          </p:nvSpPr>
          <p:spPr bwMode="auto">
            <a:xfrm>
              <a:off x="2976" y="14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40353" name="Text Box 98"/>
            <p:cNvSpPr txBox="1">
              <a:spLocks noChangeArrowheads="1"/>
            </p:cNvSpPr>
            <p:nvPr/>
          </p:nvSpPr>
          <p:spPr bwMode="auto">
            <a:xfrm>
              <a:off x="2976" y="187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40354" name="Text Box 99"/>
            <p:cNvSpPr txBox="1">
              <a:spLocks noChangeArrowheads="1"/>
            </p:cNvSpPr>
            <p:nvPr/>
          </p:nvSpPr>
          <p:spPr bwMode="auto">
            <a:xfrm>
              <a:off x="2736" y="235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Path consistency with preferen</a:t>
            </a:r>
            <a:r>
              <a:rPr lang="en-US" sz="4000" dirty="0" smtClean="0"/>
              <a:t>ces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with hard constraints, two operations on temporal constraints with preferences: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Intersection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Composition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6200" y="762000"/>
            <a:ext cx="53186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Khatib,Morris,Morris</a:t>
            </a:r>
            <a:r>
              <a:rPr lang="en-US" b="1" dirty="0" smtClean="0">
                <a:latin typeface="Garamond" pitchFamily="18" charset="0"/>
              </a:rPr>
              <a:t>, </a:t>
            </a:r>
            <a:r>
              <a:rPr lang="en-US" b="1" dirty="0" err="1" smtClean="0">
                <a:latin typeface="Garamond" pitchFamily="18" charset="0"/>
              </a:rPr>
              <a:t>Rossi,Sperduti,Venable</a:t>
            </a:r>
            <a:r>
              <a:rPr lang="en-US" b="1" dirty="0" smtClean="0">
                <a:latin typeface="Garamond" pitchFamily="18" charset="0"/>
              </a:rPr>
              <a:t> 2002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3794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Intersection 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36525" y="4424303"/>
            <a:ext cx="676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Lucida Calligraphy" pitchFamily="66" charset="0"/>
              </a:rPr>
              <a:t>a=6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828800" y="4400490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Lucida Calligraphy" pitchFamily="66" charset="0"/>
              </a:rPr>
              <a:t>min(0.33,0.45)=   0.33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52400" y="4933890"/>
            <a:ext cx="676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Lucida Calligraphy" pitchFamily="66" charset="0"/>
              </a:rPr>
              <a:t>a=9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905000" y="4933890"/>
            <a:ext cx="2820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Lucida Calligraphy" pitchFamily="66" charset="0"/>
              </a:rPr>
              <a:t>min(0.56,0.25)= 0.25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705600" y="3459162"/>
            <a:ext cx="304800" cy="304800"/>
          </a:xfrm>
          <a:prstGeom prst="flowChar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5745162"/>
            <a:ext cx="1619250" cy="427038"/>
            <a:chOff x="3888" y="2880"/>
            <a:chExt cx="1020" cy="269"/>
          </a:xfrm>
        </p:grpSpPr>
        <p:sp>
          <p:nvSpPr>
            <p:cNvPr id="2108" name="Text Box 10"/>
            <p:cNvSpPr txBox="1">
              <a:spLocks noChangeArrowheads="1"/>
            </p:cNvSpPr>
            <p:nvPr/>
          </p:nvSpPr>
          <p:spPr bwMode="auto">
            <a:xfrm>
              <a:off x="3888" y="2976"/>
              <a:ext cx="10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       5  6  7  8  9 10  </a:t>
              </a:r>
            </a:p>
          </p:txBody>
        </p:sp>
        <p:sp>
          <p:nvSpPr>
            <p:cNvPr id="2109" name="Line 11"/>
            <p:cNvSpPr>
              <a:spLocks noChangeShapeType="1"/>
            </p:cNvSpPr>
            <p:nvPr/>
          </p:nvSpPr>
          <p:spPr bwMode="auto">
            <a:xfrm>
              <a:off x="4176" y="29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12"/>
            <p:cNvSpPr>
              <a:spLocks noChangeShapeType="1"/>
            </p:cNvSpPr>
            <p:nvPr/>
          </p:nvSpPr>
          <p:spPr bwMode="auto">
            <a:xfrm flipV="1">
              <a:off x="4176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13"/>
            <p:cNvSpPr>
              <a:spLocks noChangeShapeType="1"/>
            </p:cNvSpPr>
            <p:nvPr/>
          </p:nvSpPr>
          <p:spPr bwMode="auto">
            <a:xfrm flipV="1">
              <a:off x="427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14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5"/>
            <p:cNvSpPr>
              <a:spLocks noChangeShapeType="1"/>
            </p:cNvSpPr>
            <p:nvPr/>
          </p:nvSpPr>
          <p:spPr bwMode="auto">
            <a:xfrm flipV="1">
              <a:off x="451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6"/>
            <p:cNvSpPr>
              <a:spLocks noChangeShapeType="1"/>
            </p:cNvSpPr>
            <p:nvPr/>
          </p:nvSpPr>
          <p:spPr bwMode="auto">
            <a:xfrm flipV="1">
              <a:off x="4608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7"/>
            <p:cNvSpPr>
              <a:spLocks noChangeShapeType="1"/>
            </p:cNvSpPr>
            <p:nvPr/>
          </p:nvSpPr>
          <p:spPr bwMode="auto">
            <a:xfrm>
              <a:off x="47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38" name="Line 18"/>
          <p:cNvSpPr>
            <a:spLocks noChangeShapeType="1"/>
          </p:cNvSpPr>
          <p:nvPr/>
        </p:nvSpPr>
        <p:spPr bwMode="auto">
          <a:xfrm flipH="1" flipV="1">
            <a:off x="5257800" y="3916362"/>
            <a:ext cx="12954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V="1">
            <a:off x="6553200" y="3916362"/>
            <a:ext cx="13716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400800" y="4983162"/>
            <a:ext cx="914400" cy="431800"/>
            <a:chOff x="4176" y="2544"/>
            <a:chExt cx="576" cy="272"/>
          </a:xfrm>
        </p:grpSpPr>
        <p:sp>
          <p:nvSpPr>
            <p:cNvPr id="2106" name="Arc 21"/>
            <p:cNvSpPr>
              <a:spLocks/>
            </p:cNvSpPr>
            <p:nvPr/>
          </p:nvSpPr>
          <p:spPr bwMode="auto">
            <a:xfrm>
              <a:off x="4176" y="2552"/>
              <a:ext cx="372" cy="264"/>
            </a:xfrm>
            <a:custGeom>
              <a:avLst/>
              <a:gdLst>
                <a:gd name="T0" fmla="*/ 0 w 21238"/>
                <a:gd name="T1" fmla="*/ 0 h 17801"/>
                <a:gd name="T2" fmla="*/ 0 w 21238"/>
                <a:gd name="T3" fmla="*/ 0 h 17801"/>
                <a:gd name="T4" fmla="*/ 0 w 21238"/>
                <a:gd name="T5" fmla="*/ 0 h 17801"/>
                <a:gd name="T6" fmla="*/ 0 60000 65536"/>
                <a:gd name="T7" fmla="*/ 0 60000 65536"/>
                <a:gd name="T8" fmla="*/ 0 60000 65536"/>
                <a:gd name="T9" fmla="*/ 0 w 21238"/>
                <a:gd name="T10" fmla="*/ 0 h 17801"/>
                <a:gd name="T11" fmla="*/ 21238 w 21238"/>
                <a:gd name="T12" fmla="*/ 17801 h 17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8" h="17801" fill="none" extrusionOk="0">
                  <a:moveTo>
                    <a:pt x="-1" y="13865"/>
                  </a:moveTo>
                  <a:cubicBezTo>
                    <a:pt x="1043" y="8232"/>
                    <a:pt x="4282" y="3244"/>
                    <a:pt x="9003" y="-1"/>
                  </a:cubicBezTo>
                </a:path>
                <a:path w="21238" h="17801" stroke="0" extrusionOk="0">
                  <a:moveTo>
                    <a:pt x="-1" y="13865"/>
                  </a:moveTo>
                  <a:cubicBezTo>
                    <a:pt x="1043" y="8232"/>
                    <a:pt x="4282" y="3244"/>
                    <a:pt x="9003" y="-1"/>
                  </a:cubicBezTo>
                  <a:lnTo>
                    <a:pt x="21238" y="17801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Line 22"/>
            <p:cNvSpPr>
              <a:spLocks noChangeShapeType="1"/>
            </p:cNvSpPr>
            <p:nvPr/>
          </p:nvSpPr>
          <p:spPr bwMode="auto">
            <a:xfrm>
              <a:off x="4320" y="2544"/>
              <a:ext cx="432" cy="192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" name="Line 23"/>
          <p:cNvSpPr>
            <a:spLocks noChangeShapeType="1"/>
          </p:cNvSpPr>
          <p:nvPr/>
        </p:nvSpPr>
        <p:spPr bwMode="auto">
          <a:xfrm>
            <a:off x="5133975" y="3910012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24"/>
          <p:cNvSpPr>
            <a:spLocks noChangeShapeType="1"/>
          </p:cNvSpPr>
          <p:nvPr/>
        </p:nvSpPr>
        <p:spPr bwMode="auto">
          <a:xfrm flipV="1">
            <a:off x="5133975" y="3859212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25"/>
          <p:cNvSpPr>
            <a:spLocks noChangeShapeType="1"/>
          </p:cNvSpPr>
          <p:nvPr/>
        </p:nvSpPr>
        <p:spPr bwMode="auto">
          <a:xfrm flipV="1">
            <a:off x="6324600" y="3859212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Text Box 26"/>
          <p:cNvSpPr txBox="1">
            <a:spLocks noChangeArrowheads="1"/>
          </p:cNvSpPr>
          <p:nvPr/>
        </p:nvSpPr>
        <p:spPr bwMode="auto">
          <a:xfrm>
            <a:off x="6227763" y="3981450"/>
            <a:ext cx="34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17</a:t>
            </a:r>
          </a:p>
        </p:txBody>
      </p:sp>
      <p:sp>
        <p:nvSpPr>
          <p:cNvPr id="2065" name="Arc 27"/>
          <p:cNvSpPr>
            <a:spLocks/>
          </p:cNvSpPr>
          <p:nvPr/>
        </p:nvSpPr>
        <p:spPr bwMode="auto">
          <a:xfrm>
            <a:off x="5133975" y="3249612"/>
            <a:ext cx="1192213" cy="508000"/>
          </a:xfrm>
          <a:custGeom>
            <a:avLst/>
            <a:gdLst>
              <a:gd name="T0" fmla="*/ 0 w 42838"/>
              <a:gd name="T1" fmla="*/ 2147483647 h 21600"/>
              <a:gd name="T2" fmla="*/ 2147483647 w 42838"/>
              <a:gd name="T3" fmla="*/ 2147483647 h 21600"/>
              <a:gd name="T4" fmla="*/ 2147483647 w 42838"/>
              <a:gd name="T5" fmla="*/ 2147483647 h 21600"/>
              <a:gd name="T6" fmla="*/ 0 60000 65536"/>
              <a:gd name="T7" fmla="*/ 0 60000 65536"/>
              <a:gd name="T8" fmla="*/ 0 60000 65536"/>
              <a:gd name="T9" fmla="*/ 0 w 42838"/>
              <a:gd name="T10" fmla="*/ 0 h 21600"/>
              <a:gd name="T11" fmla="*/ 42838 w 428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38" h="21600" fill="none" extrusionOk="0">
                <a:moveTo>
                  <a:pt x="-1" y="17664"/>
                </a:moveTo>
                <a:cubicBezTo>
                  <a:pt x="1896" y="7427"/>
                  <a:pt x="10826" y="-1"/>
                  <a:pt x="21238" y="0"/>
                </a:cubicBezTo>
                <a:cubicBezTo>
                  <a:pt x="33167" y="0"/>
                  <a:pt x="42838" y="9670"/>
                  <a:pt x="42838" y="21600"/>
                </a:cubicBezTo>
              </a:path>
              <a:path w="42838" h="21600" stroke="0" extrusionOk="0">
                <a:moveTo>
                  <a:pt x="-1" y="17664"/>
                </a:moveTo>
                <a:cubicBezTo>
                  <a:pt x="1896" y="7427"/>
                  <a:pt x="10826" y="-1"/>
                  <a:pt x="21238" y="0"/>
                </a:cubicBezTo>
                <a:cubicBezTo>
                  <a:pt x="33167" y="0"/>
                  <a:pt x="42838" y="9670"/>
                  <a:pt x="42838" y="21600"/>
                </a:cubicBezTo>
                <a:lnTo>
                  <a:pt x="21238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Text Box 28"/>
          <p:cNvSpPr txBox="1">
            <a:spLocks noChangeArrowheads="1"/>
          </p:cNvSpPr>
          <p:nvPr/>
        </p:nvSpPr>
        <p:spPr bwMode="auto">
          <a:xfrm>
            <a:off x="5013325" y="3967162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165725" y="3859212"/>
            <a:ext cx="869950" cy="382588"/>
            <a:chOff x="3158" y="1968"/>
            <a:chExt cx="548" cy="241"/>
          </a:xfrm>
        </p:grpSpPr>
        <p:sp>
          <p:nvSpPr>
            <p:cNvPr id="2100" name="Line 30"/>
            <p:cNvSpPr>
              <a:spLocks noChangeShapeType="1"/>
            </p:cNvSpPr>
            <p:nvPr/>
          </p:nvSpPr>
          <p:spPr bwMode="auto">
            <a:xfrm flipV="1">
              <a:off x="3216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31"/>
            <p:cNvSpPr>
              <a:spLocks noChangeShapeType="1"/>
            </p:cNvSpPr>
            <p:nvPr/>
          </p:nvSpPr>
          <p:spPr bwMode="auto">
            <a:xfrm flipV="1">
              <a:off x="3312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32"/>
            <p:cNvSpPr>
              <a:spLocks noChangeShapeType="1"/>
            </p:cNvSpPr>
            <p:nvPr/>
          </p:nvSpPr>
          <p:spPr bwMode="auto">
            <a:xfrm flipV="1">
              <a:off x="3408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Line 33"/>
            <p:cNvSpPr>
              <a:spLocks noChangeShapeType="1"/>
            </p:cNvSpPr>
            <p:nvPr/>
          </p:nvSpPr>
          <p:spPr bwMode="auto">
            <a:xfrm flipV="1">
              <a:off x="3504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Line 34"/>
            <p:cNvSpPr>
              <a:spLocks noChangeShapeType="1"/>
            </p:cNvSpPr>
            <p:nvPr/>
          </p:nvSpPr>
          <p:spPr bwMode="auto">
            <a:xfrm flipV="1">
              <a:off x="3600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Text Box 35"/>
            <p:cNvSpPr txBox="1">
              <a:spLocks noChangeArrowheads="1"/>
            </p:cNvSpPr>
            <p:nvPr/>
          </p:nvSpPr>
          <p:spPr bwMode="auto">
            <a:xfrm>
              <a:off x="3158" y="2036"/>
              <a:ext cx="5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6 7 8 9 10</a:t>
              </a:r>
            </a:p>
          </p:txBody>
        </p:sp>
      </p:grpSp>
      <p:sp>
        <p:nvSpPr>
          <p:cNvPr id="2068" name="Text Box 36"/>
          <p:cNvSpPr txBox="1">
            <a:spLocks noChangeArrowheads="1"/>
          </p:cNvSpPr>
          <p:nvPr/>
        </p:nvSpPr>
        <p:spPr bwMode="auto">
          <a:xfrm>
            <a:off x="7315200" y="4011612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ahoma" pitchFamily="34" charset="0"/>
              </a:rPr>
              <a:t>1         </a:t>
            </a:r>
          </a:p>
        </p:txBody>
      </p:sp>
      <p:sp>
        <p:nvSpPr>
          <p:cNvPr id="2069" name="Text Box 37"/>
          <p:cNvSpPr txBox="1">
            <a:spLocks noChangeArrowheads="1"/>
          </p:cNvSpPr>
          <p:nvPr/>
        </p:nvSpPr>
        <p:spPr bwMode="auto">
          <a:xfrm>
            <a:off x="8382000" y="4011612"/>
            <a:ext cx="34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10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483475" y="3821112"/>
            <a:ext cx="990600" cy="93663"/>
            <a:chOff x="3792" y="1296"/>
            <a:chExt cx="624" cy="48"/>
          </a:xfrm>
        </p:grpSpPr>
        <p:sp>
          <p:nvSpPr>
            <p:cNvPr id="2097" name="Line 39"/>
            <p:cNvSpPr>
              <a:spLocks noChangeShapeType="1"/>
            </p:cNvSpPr>
            <p:nvPr/>
          </p:nvSpPr>
          <p:spPr bwMode="auto">
            <a:xfrm>
              <a:off x="379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Line 40"/>
            <p:cNvSpPr>
              <a:spLocks noChangeShapeType="1"/>
            </p:cNvSpPr>
            <p:nvPr/>
          </p:nvSpPr>
          <p:spPr bwMode="auto">
            <a:xfrm flipV="1">
              <a:off x="3792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41"/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Line 42"/>
          <p:cNvSpPr>
            <a:spLocks noChangeShapeType="1"/>
          </p:cNvSpPr>
          <p:nvPr/>
        </p:nvSpPr>
        <p:spPr bwMode="auto">
          <a:xfrm>
            <a:off x="7467600" y="3173412"/>
            <a:ext cx="990600" cy="371475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696200" y="3859212"/>
            <a:ext cx="787400" cy="427038"/>
            <a:chOff x="4992" y="1968"/>
            <a:chExt cx="496" cy="269"/>
          </a:xfrm>
        </p:grpSpPr>
        <p:sp>
          <p:nvSpPr>
            <p:cNvPr id="2091" name="Line 44"/>
            <p:cNvSpPr>
              <a:spLocks noChangeShapeType="1"/>
            </p:cNvSpPr>
            <p:nvPr/>
          </p:nvSpPr>
          <p:spPr bwMode="auto">
            <a:xfrm flipV="1">
              <a:off x="5040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 45"/>
            <p:cNvSpPr>
              <a:spLocks noChangeShapeType="1"/>
            </p:cNvSpPr>
            <p:nvPr/>
          </p:nvSpPr>
          <p:spPr bwMode="auto">
            <a:xfrm flipV="1">
              <a:off x="5136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Line 46"/>
            <p:cNvSpPr>
              <a:spLocks noChangeShapeType="1"/>
            </p:cNvSpPr>
            <p:nvPr/>
          </p:nvSpPr>
          <p:spPr bwMode="auto">
            <a:xfrm flipV="1">
              <a:off x="5232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Line 47"/>
            <p:cNvSpPr>
              <a:spLocks noChangeShapeType="1"/>
            </p:cNvSpPr>
            <p:nvPr/>
          </p:nvSpPr>
          <p:spPr bwMode="auto">
            <a:xfrm flipV="1">
              <a:off x="5328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Line 48"/>
            <p:cNvSpPr>
              <a:spLocks noChangeShapeType="1"/>
            </p:cNvSpPr>
            <p:nvPr/>
          </p:nvSpPr>
          <p:spPr bwMode="auto">
            <a:xfrm flipV="1">
              <a:off x="5424" y="1968"/>
              <a:ext cx="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Text Box 49"/>
            <p:cNvSpPr txBox="1">
              <a:spLocks noChangeArrowheads="1"/>
            </p:cNvSpPr>
            <p:nvPr/>
          </p:nvSpPr>
          <p:spPr bwMode="auto">
            <a:xfrm>
              <a:off x="4992" y="2064"/>
              <a:ext cx="4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5 6 7 8 9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876800" y="3154362"/>
            <a:ext cx="3387725" cy="704850"/>
            <a:chOff x="3216" y="2016"/>
            <a:chExt cx="2134" cy="444"/>
          </a:xfrm>
        </p:grpSpPr>
        <p:sp>
          <p:nvSpPr>
            <p:cNvPr id="2087" name="Line 51"/>
            <p:cNvSpPr>
              <a:spLocks noChangeShapeType="1"/>
            </p:cNvSpPr>
            <p:nvPr/>
          </p:nvSpPr>
          <p:spPr bwMode="auto">
            <a:xfrm flipV="1">
              <a:off x="3456" y="22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Text Box 52"/>
            <p:cNvSpPr txBox="1">
              <a:spLocks noChangeArrowheads="1"/>
            </p:cNvSpPr>
            <p:nvPr/>
          </p:nvSpPr>
          <p:spPr bwMode="auto">
            <a:xfrm>
              <a:off x="3216" y="2076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ahoma" pitchFamily="34" charset="0"/>
                </a:rPr>
                <a:t>0.33</a:t>
              </a:r>
            </a:p>
          </p:txBody>
        </p:sp>
        <p:sp>
          <p:nvSpPr>
            <p:cNvPr id="2089" name="Line 53"/>
            <p:cNvSpPr>
              <a:spLocks noChangeShapeType="1"/>
            </p:cNvSpPr>
            <p:nvPr/>
          </p:nvSpPr>
          <p:spPr bwMode="auto">
            <a:xfrm flipV="1">
              <a:off x="5136" y="21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Text Box 54"/>
            <p:cNvSpPr txBox="1">
              <a:spLocks noChangeArrowheads="1"/>
            </p:cNvSpPr>
            <p:nvPr/>
          </p:nvSpPr>
          <p:spPr bwMode="auto">
            <a:xfrm>
              <a:off x="5078" y="2016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ahoma" pitchFamily="34" charset="0"/>
                </a:rPr>
                <a:t>0.45</a:t>
              </a: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5622925" y="3001962"/>
            <a:ext cx="3114675" cy="857250"/>
            <a:chOff x="3686" y="1920"/>
            <a:chExt cx="1962" cy="540"/>
          </a:xfrm>
        </p:grpSpPr>
        <p:sp>
          <p:nvSpPr>
            <p:cNvPr id="2083" name="Line 56"/>
            <p:cNvSpPr>
              <a:spLocks noChangeShapeType="1"/>
            </p:cNvSpPr>
            <p:nvPr/>
          </p:nvSpPr>
          <p:spPr bwMode="auto">
            <a:xfrm flipV="1">
              <a:off x="3744" y="20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Text Box 57"/>
            <p:cNvSpPr txBox="1">
              <a:spLocks noChangeArrowheads="1"/>
            </p:cNvSpPr>
            <p:nvPr/>
          </p:nvSpPr>
          <p:spPr bwMode="auto">
            <a:xfrm>
              <a:off x="3686" y="1920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ahoma" pitchFamily="34" charset="0"/>
                </a:rPr>
                <a:t>0.56</a:t>
              </a:r>
            </a:p>
          </p:txBody>
        </p:sp>
        <p:sp>
          <p:nvSpPr>
            <p:cNvPr id="2085" name="Line 58"/>
            <p:cNvSpPr>
              <a:spLocks noChangeShapeType="1"/>
            </p:cNvSpPr>
            <p:nvPr/>
          </p:nvSpPr>
          <p:spPr bwMode="auto">
            <a:xfrm flipV="1">
              <a:off x="5424" y="22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Text Box 59"/>
            <p:cNvSpPr txBox="1">
              <a:spLocks noChangeArrowheads="1"/>
            </p:cNvSpPr>
            <p:nvPr/>
          </p:nvSpPr>
          <p:spPr bwMode="auto">
            <a:xfrm>
              <a:off x="5376" y="2076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ahoma" pitchFamily="34" charset="0"/>
                </a:rPr>
                <a:t>0.25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6172200" y="4830762"/>
            <a:ext cx="431800" cy="304800"/>
            <a:chOff x="4080" y="3456"/>
            <a:chExt cx="272" cy="192"/>
          </a:xfrm>
        </p:grpSpPr>
        <p:sp>
          <p:nvSpPr>
            <p:cNvPr id="2081" name="Oval 61"/>
            <p:cNvSpPr>
              <a:spLocks noChangeArrowheads="1"/>
            </p:cNvSpPr>
            <p:nvPr/>
          </p:nvSpPr>
          <p:spPr bwMode="auto">
            <a:xfrm>
              <a:off x="4272" y="36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Text Box 62"/>
            <p:cNvSpPr txBox="1">
              <a:spLocks noChangeArrowheads="1"/>
            </p:cNvSpPr>
            <p:nvPr/>
          </p:nvSpPr>
          <p:spPr bwMode="auto">
            <a:xfrm>
              <a:off x="4080" y="3456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ahoma" pitchFamily="34" charset="0"/>
                </a:rPr>
                <a:t>0.33</a:t>
              </a:r>
            </a:p>
          </p:txBody>
        </p:sp>
      </p:grpSp>
      <p:sp>
        <p:nvSpPr>
          <p:cNvPr id="107583" name="Line 63"/>
          <p:cNvSpPr>
            <a:spLocks noChangeShapeType="1"/>
          </p:cNvSpPr>
          <p:nvPr/>
        </p:nvSpPr>
        <p:spPr bwMode="auto">
          <a:xfrm flipV="1">
            <a:off x="7086600" y="3916362"/>
            <a:ext cx="1295400" cy="1828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4" name="Line 64"/>
          <p:cNvSpPr>
            <a:spLocks noChangeShapeType="1"/>
          </p:cNvSpPr>
          <p:nvPr/>
        </p:nvSpPr>
        <p:spPr bwMode="auto">
          <a:xfrm flipH="1" flipV="1">
            <a:off x="5715000" y="3916362"/>
            <a:ext cx="137160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781800" y="4906962"/>
            <a:ext cx="431800" cy="304800"/>
            <a:chOff x="4080" y="3456"/>
            <a:chExt cx="272" cy="192"/>
          </a:xfrm>
        </p:grpSpPr>
        <p:sp>
          <p:nvSpPr>
            <p:cNvPr id="2079" name="Oval 66"/>
            <p:cNvSpPr>
              <a:spLocks noChangeArrowheads="1"/>
            </p:cNvSpPr>
            <p:nvPr/>
          </p:nvSpPr>
          <p:spPr bwMode="auto">
            <a:xfrm>
              <a:off x="4272" y="360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Text Box 67"/>
            <p:cNvSpPr txBox="1">
              <a:spLocks noChangeArrowheads="1"/>
            </p:cNvSpPr>
            <p:nvPr/>
          </p:nvSpPr>
          <p:spPr bwMode="auto">
            <a:xfrm>
              <a:off x="4080" y="3456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ahoma" pitchFamily="34" charset="0"/>
                </a:rPr>
                <a:t>0.25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800600" y="2590800"/>
            <a:ext cx="389850" cy="381000"/>
            <a:chOff x="4105950" y="3581400"/>
            <a:chExt cx="389850" cy="381000"/>
          </a:xfrm>
        </p:grpSpPr>
        <p:sp>
          <p:nvSpPr>
            <p:cNvPr id="202" name="Oval 201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Xi</a:t>
              </a:r>
              <a:endParaRPr lang="en-US" b="1" dirty="0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172200" y="2590800"/>
            <a:ext cx="389850" cy="381000"/>
            <a:chOff x="4105950" y="3581400"/>
            <a:chExt cx="389850" cy="381000"/>
          </a:xfrm>
        </p:grpSpPr>
        <p:sp>
          <p:nvSpPr>
            <p:cNvPr id="206" name="Oval 205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Xj</a:t>
              </a:r>
              <a:endParaRPr lang="en-US" b="1" dirty="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010400" y="2590800"/>
            <a:ext cx="389850" cy="381000"/>
            <a:chOff x="4105950" y="3581400"/>
            <a:chExt cx="389850" cy="381000"/>
          </a:xfrm>
        </p:grpSpPr>
        <p:sp>
          <p:nvSpPr>
            <p:cNvPr id="209" name="Oval 208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Xi</a:t>
              </a:r>
              <a:endParaRPr lang="en-US" b="1" dirty="0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8525550" y="2590800"/>
            <a:ext cx="389850" cy="381000"/>
            <a:chOff x="4105950" y="3581400"/>
            <a:chExt cx="389850" cy="381000"/>
          </a:xfrm>
        </p:grpSpPr>
        <p:sp>
          <p:nvSpPr>
            <p:cNvPr id="212" name="Oval 211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Xj</a:t>
              </a:r>
              <a:endParaRPr lang="en-US" b="1" dirty="0"/>
            </a:p>
          </p:txBody>
        </p:sp>
      </p:grpSp>
      <p:cxnSp>
        <p:nvCxnSpPr>
          <p:cNvPr id="215" name="Straight Arrow Connector 214"/>
          <p:cNvCxnSpPr/>
          <p:nvPr/>
        </p:nvCxnSpPr>
        <p:spPr>
          <a:xfrm>
            <a:off x="5190450" y="2787134"/>
            <a:ext cx="98175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400250" y="2787134"/>
            <a:ext cx="11253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6010950" y="6096000"/>
            <a:ext cx="389850" cy="381000"/>
            <a:chOff x="4105950" y="3581400"/>
            <a:chExt cx="389850" cy="381000"/>
          </a:xfrm>
        </p:grpSpPr>
        <p:sp>
          <p:nvSpPr>
            <p:cNvPr id="219" name="Oval 218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Xi</a:t>
              </a:r>
              <a:endParaRPr lang="en-US" b="1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382550" y="6096000"/>
            <a:ext cx="389850" cy="381000"/>
            <a:chOff x="4105950" y="3581400"/>
            <a:chExt cx="389850" cy="381000"/>
          </a:xfrm>
        </p:grpSpPr>
        <p:sp>
          <p:nvSpPr>
            <p:cNvPr id="222" name="Oval 221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Xj</a:t>
              </a:r>
              <a:endParaRPr lang="en-US" b="1" dirty="0"/>
            </a:p>
          </p:txBody>
        </p:sp>
      </p:grpSp>
      <p:cxnSp>
        <p:nvCxnSpPr>
          <p:cNvPr id="224" name="Straight Arrow Connector 223"/>
          <p:cNvCxnSpPr/>
          <p:nvPr/>
        </p:nvCxnSpPr>
        <p:spPr>
          <a:xfrm>
            <a:off x="6400800" y="6292334"/>
            <a:ext cx="98175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228600" y="990600"/>
            <a:ext cx="8185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Defined on two constraints on </a:t>
            </a:r>
            <a:r>
              <a:rPr lang="en-US" sz="3200" dirty="0" smtClean="0">
                <a:solidFill>
                  <a:srgbClr val="FF6600"/>
                </a:solidFill>
              </a:rPr>
              <a:t>the same variables</a:t>
            </a:r>
          </a:p>
          <a:p>
            <a:r>
              <a:rPr lang="en-US" sz="3200" dirty="0" smtClean="0"/>
              <a:t>For each point in the intersection of the intervals, </a:t>
            </a:r>
          </a:p>
          <a:p>
            <a:r>
              <a:rPr lang="en-US" sz="3200" dirty="0" smtClean="0"/>
              <a:t>take the minimum preference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7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7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  <p:bldP spid="107525" grpId="0"/>
      <p:bldP spid="107526" grpId="0"/>
      <p:bldP spid="107538" grpId="0" animBg="1"/>
      <p:bldP spid="107538" grpId="1" animBg="1"/>
      <p:bldP spid="107539" grpId="0" animBg="1"/>
      <p:bldP spid="107539" grpId="1" animBg="1"/>
      <p:bldP spid="107583" grpId="0" animBg="1"/>
      <p:bldP spid="107583" grpId="1" animBg="1"/>
      <p:bldP spid="107584" grpId="0" animBg="1"/>
      <p:bldP spid="10758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16900" cy="393700"/>
          </a:xfrm>
        </p:spPr>
        <p:txBody>
          <a:bodyPr>
            <a:noAutofit/>
          </a:bodyPr>
          <a:lstStyle/>
          <a:p>
            <a:r>
              <a:rPr lang="en-US" dirty="0" smtClean="0"/>
              <a:t>Composition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007225" y="405765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933950" y="408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238750" y="4013200"/>
            <a:ext cx="155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0  1  2  3  4  5  6  7 </a:t>
            </a: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53308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 flipV="1">
            <a:off x="55594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V="1">
            <a:off x="57118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5330825" y="3981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V="1">
            <a:off x="59404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V="1">
            <a:off x="60928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V="1">
            <a:off x="62452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V="1">
            <a:off x="63976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V="1">
            <a:off x="66262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Text Box 15"/>
          <p:cNvSpPr txBox="1">
            <a:spLocks noChangeArrowheads="1"/>
          </p:cNvSpPr>
          <p:nvPr/>
        </p:nvSpPr>
        <p:spPr bwMode="auto">
          <a:xfrm>
            <a:off x="7143750" y="4013200"/>
            <a:ext cx="1238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5  6  7  8  9  10</a:t>
            </a:r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>
            <a:off x="7235825" y="39814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 flipV="1">
            <a:off x="72358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 flipV="1">
            <a:off x="74644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 flipV="1">
            <a:off x="76168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0"/>
          <p:cNvSpPr>
            <a:spLocks noChangeShapeType="1"/>
          </p:cNvSpPr>
          <p:nvPr/>
        </p:nvSpPr>
        <p:spPr bwMode="auto">
          <a:xfrm flipV="1">
            <a:off x="78454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1"/>
          <p:cNvSpPr>
            <a:spLocks noChangeShapeType="1"/>
          </p:cNvSpPr>
          <p:nvPr/>
        </p:nvSpPr>
        <p:spPr bwMode="auto">
          <a:xfrm flipV="1">
            <a:off x="79978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8226425" y="39052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3"/>
          <p:cNvSpPr>
            <a:spLocks noChangeShapeType="1"/>
          </p:cNvSpPr>
          <p:nvPr/>
        </p:nvSpPr>
        <p:spPr bwMode="auto">
          <a:xfrm flipV="1">
            <a:off x="5330825" y="3219450"/>
            <a:ext cx="12954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Arc 24"/>
          <p:cNvSpPr>
            <a:spLocks/>
          </p:cNvSpPr>
          <p:nvPr/>
        </p:nvSpPr>
        <p:spPr bwMode="auto">
          <a:xfrm>
            <a:off x="7235825" y="3448050"/>
            <a:ext cx="9906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5"/>
          <p:cNvSpPr>
            <a:spLocks noChangeArrowheads="1"/>
          </p:cNvSpPr>
          <p:nvPr/>
        </p:nvSpPr>
        <p:spPr bwMode="auto">
          <a:xfrm>
            <a:off x="6778625" y="3600450"/>
            <a:ext cx="228600" cy="228600"/>
          </a:xfrm>
          <a:prstGeom prst="flowChartSummingJunction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26025" y="6038850"/>
            <a:ext cx="3076575" cy="458788"/>
            <a:chOff x="3408" y="3360"/>
            <a:chExt cx="1938" cy="289"/>
          </a:xfrm>
        </p:grpSpPr>
        <p:sp>
          <p:nvSpPr>
            <p:cNvPr id="3128" name="Text Box 27"/>
            <p:cNvSpPr txBox="1">
              <a:spLocks noChangeArrowheads="1"/>
            </p:cNvSpPr>
            <p:nvPr/>
          </p:nvSpPr>
          <p:spPr bwMode="auto">
            <a:xfrm>
              <a:off x="3408" y="3456"/>
              <a:ext cx="6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              5  </a:t>
              </a:r>
            </a:p>
          </p:txBody>
        </p:sp>
        <p:sp>
          <p:nvSpPr>
            <p:cNvPr id="3129" name="Line 28"/>
            <p:cNvSpPr>
              <a:spLocks noChangeShapeType="1"/>
            </p:cNvSpPr>
            <p:nvPr/>
          </p:nvSpPr>
          <p:spPr bwMode="auto">
            <a:xfrm>
              <a:off x="3936" y="340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29"/>
            <p:cNvSpPr>
              <a:spLocks noChangeShapeType="1"/>
            </p:cNvSpPr>
            <p:nvPr/>
          </p:nvSpPr>
          <p:spPr bwMode="auto">
            <a:xfrm flipV="1">
              <a:off x="3936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30"/>
            <p:cNvSpPr>
              <a:spLocks noChangeShapeType="1"/>
            </p:cNvSpPr>
            <p:nvPr/>
          </p:nvSpPr>
          <p:spPr bwMode="auto">
            <a:xfrm flipV="1">
              <a:off x="5232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Text Box 31"/>
            <p:cNvSpPr txBox="1">
              <a:spLocks noChangeArrowheads="1"/>
            </p:cNvSpPr>
            <p:nvPr/>
          </p:nvSpPr>
          <p:spPr bwMode="auto">
            <a:xfrm>
              <a:off x="5126" y="3476"/>
              <a:ext cx="2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17</a:t>
              </a:r>
            </a:p>
          </p:txBody>
        </p:sp>
      </p:grp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6473825" y="619125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8</a:t>
            </a:r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 flipV="1">
            <a:off x="6626225" y="60388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60362" y="3200400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alligraphy" pitchFamily="66" charset="0"/>
              </a:rPr>
              <a:t>If    a=8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360362" y="393065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r1= 0      r2=8</a:t>
            </a:r>
          </a:p>
        </p:txBody>
      </p:sp>
      <p:cxnSp>
        <p:nvCxnSpPr>
          <p:cNvPr id="108580" name="AutoShape 36"/>
          <p:cNvCxnSpPr>
            <a:cxnSpLocks noChangeShapeType="1"/>
            <a:stCxn id="3079" idx="0"/>
            <a:endCxn id="108577" idx="0"/>
          </p:cNvCxnSpPr>
          <p:nvPr/>
        </p:nvCxnSpPr>
        <p:spPr bwMode="auto">
          <a:xfrm>
            <a:off x="5330825" y="3981450"/>
            <a:ext cx="1295400" cy="21336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8581" name="AutoShape 37"/>
          <p:cNvCxnSpPr>
            <a:cxnSpLocks noChangeShapeType="1"/>
            <a:stCxn id="3093" idx="0"/>
            <a:endCxn id="108577" idx="0"/>
          </p:cNvCxnSpPr>
          <p:nvPr/>
        </p:nvCxnSpPr>
        <p:spPr bwMode="auto">
          <a:xfrm flipH="1">
            <a:off x="6626225" y="3981450"/>
            <a:ext cx="1219200" cy="21336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08582" name="Line 38"/>
          <p:cNvSpPr>
            <a:spLocks noChangeShapeType="1"/>
          </p:cNvSpPr>
          <p:nvPr/>
        </p:nvSpPr>
        <p:spPr bwMode="auto">
          <a:xfrm flipV="1">
            <a:off x="5330825" y="37528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3" name="Text Box 39"/>
          <p:cNvSpPr txBox="1">
            <a:spLocks noChangeArrowheads="1"/>
          </p:cNvSpPr>
          <p:nvPr/>
        </p:nvSpPr>
        <p:spPr bwMode="auto">
          <a:xfrm>
            <a:off x="5102225" y="3448050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0.2</a:t>
            </a:r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 flipV="1">
            <a:off x="7845425" y="3524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7753350" y="3200400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0.4</a:t>
            </a:r>
          </a:p>
        </p:txBody>
      </p:sp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2052637" y="3906837"/>
            <a:ext cx="184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min(0.2,0.4)=   0.2</a:t>
            </a:r>
          </a:p>
        </p:txBody>
      </p:sp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376237" y="4440237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r1= 1      r2=7</a:t>
            </a:r>
          </a:p>
        </p:txBody>
      </p:sp>
      <p:cxnSp>
        <p:nvCxnSpPr>
          <p:cNvPr id="108588" name="AutoShape 44"/>
          <p:cNvCxnSpPr>
            <a:cxnSpLocks noChangeShapeType="1"/>
            <a:stCxn id="3080" idx="0"/>
            <a:endCxn id="108577" idx="0"/>
          </p:cNvCxnSpPr>
          <p:nvPr/>
        </p:nvCxnSpPr>
        <p:spPr bwMode="auto">
          <a:xfrm>
            <a:off x="5559425" y="3981450"/>
            <a:ext cx="1066800" cy="21336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8589" name="AutoShape 45"/>
          <p:cNvCxnSpPr>
            <a:cxnSpLocks noChangeShapeType="1"/>
            <a:stCxn id="3092" idx="0"/>
            <a:endCxn id="108577" idx="1"/>
          </p:cNvCxnSpPr>
          <p:nvPr/>
        </p:nvCxnSpPr>
        <p:spPr bwMode="auto">
          <a:xfrm flipH="1">
            <a:off x="6626225" y="3981450"/>
            <a:ext cx="990600" cy="205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08590" name="Line 46"/>
          <p:cNvSpPr>
            <a:spLocks noChangeShapeType="1"/>
          </p:cNvSpPr>
          <p:nvPr/>
        </p:nvSpPr>
        <p:spPr bwMode="auto">
          <a:xfrm flipV="1">
            <a:off x="5559425" y="36004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91" name="Line 47"/>
          <p:cNvSpPr>
            <a:spLocks noChangeShapeType="1"/>
          </p:cNvSpPr>
          <p:nvPr/>
        </p:nvSpPr>
        <p:spPr bwMode="auto">
          <a:xfrm flipV="1">
            <a:off x="7616825" y="34480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92" name="Text Box 48"/>
          <p:cNvSpPr txBox="1">
            <a:spLocks noChangeArrowheads="1"/>
          </p:cNvSpPr>
          <p:nvPr/>
        </p:nvSpPr>
        <p:spPr bwMode="auto">
          <a:xfrm>
            <a:off x="5407025" y="3295650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0.3</a:t>
            </a:r>
          </a:p>
        </p:txBody>
      </p:sp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7464425" y="321945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0.48</a:t>
            </a:r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2128837" y="4440237"/>
            <a:ext cx="182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min(0.3,0.48)= 0.3</a:t>
            </a:r>
          </a:p>
        </p:txBody>
      </p:sp>
      <p:sp>
        <p:nvSpPr>
          <p:cNvPr id="108595" name="Text Box 51"/>
          <p:cNvSpPr txBox="1">
            <a:spLocks noChangeArrowheads="1"/>
          </p:cNvSpPr>
          <p:nvPr/>
        </p:nvSpPr>
        <p:spPr bwMode="auto">
          <a:xfrm>
            <a:off x="452437" y="4973637"/>
            <a:ext cx="141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r1= 2      r2=6</a:t>
            </a:r>
          </a:p>
        </p:txBody>
      </p:sp>
      <p:sp>
        <p:nvSpPr>
          <p:cNvPr id="108596" name="Text Box 52"/>
          <p:cNvSpPr txBox="1">
            <a:spLocks noChangeArrowheads="1"/>
          </p:cNvSpPr>
          <p:nvPr/>
        </p:nvSpPr>
        <p:spPr bwMode="auto">
          <a:xfrm>
            <a:off x="452437" y="5507037"/>
            <a:ext cx="1392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r1= 3      r2=5</a:t>
            </a: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2205037" y="4973637"/>
            <a:ext cx="184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min(0.4,0.52)= 0.4</a:t>
            </a: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2205037" y="5507037"/>
            <a:ext cx="1909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min(0.6,0.55)= 0.55</a:t>
            </a: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>
            <a:off x="376237" y="6016625"/>
            <a:ext cx="365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Calligraphy" pitchFamily="66" charset="0"/>
              </a:rPr>
              <a:t>max{0.2,0.3,0.43,0.55}=0.55=f1     f2 (8)</a:t>
            </a:r>
          </a:p>
        </p:txBody>
      </p:sp>
      <p:sp>
        <p:nvSpPr>
          <p:cNvPr id="108600" name="AutoShape 56"/>
          <p:cNvSpPr>
            <a:spLocks noChangeArrowheads="1"/>
          </p:cNvSpPr>
          <p:nvPr/>
        </p:nvSpPr>
        <p:spPr bwMode="auto">
          <a:xfrm>
            <a:off x="3271837" y="6116637"/>
            <a:ext cx="152400" cy="152400"/>
          </a:xfrm>
          <a:prstGeom prst="flowChartSummingJunction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1" name="Oval 57"/>
          <p:cNvSpPr>
            <a:spLocks noChangeArrowheads="1"/>
          </p:cNvSpPr>
          <p:nvPr/>
        </p:nvSpPr>
        <p:spPr bwMode="auto">
          <a:xfrm>
            <a:off x="6550025" y="5200650"/>
            <a:ext cx="76200" cy="76200"/>
          </a:xfrm>
          <a:prstGeom prst="ellipse">
            <a:avLst/>
          </a:prstGeom>
          <a:solidFill>
            <a:srgbClr val="E1FA2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2" name="Text Box 58"/>
          <p:cNvSpPr txBox="1">
            <a:spLocks noChangeArrowheads="1"/>
          </p:cNvSpPr>
          <p:nvPr/>
        </p:nvSpPr>
        <p:spPr bwMode="auto">
          <a:xfrm>
            <a:off x="6473825" y="520065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0.55</a:t>
            </a:r>
          </a:p>
        </p:txBody>
      </p:sp>
      <p:sp>
        <p:nvSpPr>
          <p:cNvPr id="108603" name="Arc 59"/>
          <p:cNvSpPr>
            <a:spLocks/>
          </p:cNvSpPr>
          <p:nvPr/>
        </p:nvSpPr>
        <p:spPr bwMode="auto">
          <a:xfrm>
            <a:off x="5864225" y="5200650"/>
            <a:ext cx="2060575" cy="762000"/>
          </a:xfrm>
          <a:custGeom>
            <a:avLst/>
            <a:gdLst>
              <a:gd name="T0" fmla="*/ 0 w 42838"/>
              <a:gd name="T1" fmla="*/ 2147483647 h 21600"/>
              <a:gd name="T2" fmla="*/ 2147483647 w 42838"/>
              <a:gd name="T3" fmla="*/ 2147483647 h 21600"/>
              <a:gd name="T4" fmla="*/ 2147483647 w 42838"/>
              <a:gd name="T5" fmla="*/ 2147483647 h 21600"/>
              <a:gd name="T6" fmla="*/ 0 60000 65536"/>
              <a:gd name="T7" fmla="*/ 0 60000 65536"/>
              <a:gd name="T8" fmla="*/ 0 60000 65536"/>
              <a:gd name="T9" fmla="*/ 0 w 42838"/>
              <a:gd name="T10" fmla="*/ 0 h 21600"/>
              <a:gd name="T11" fmla="*/ 42838 w 428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38" h="21600" fill="none" extrusionOk="0">
                <a:moveTo>
                  <a:pt x="-1" y="17664"/>
                </a:moveTo>
                <a:cubicBezTo>
                  <a:pt x="1896" y="7427"/>
                  <a:pt x="10826" y="-1"/>
                  <a:pt x="21238" y="0"/>
                </a:cubicBezTo>
                <a:cubicBezTo>
                  <a:pt x="33167" y="0"/>
                  <a:pt x="42838" y="9670"/>
                  <a:pt x="42838" y="21600"/>
                </a:cubicBezTo>
              </a:path>
              <a:path w="42838" h="21600" stroke="0" extrusionOk="0">
                <a:moveTo>
                  <a:pt x="-1" y="17664"/>
                </a:moveTo>
                <a:cubicBezTo>
                  <a:pt x="1896" y="7427"/>
                  <a:pt x="10826" y="-1"/>
                  <a:pt x="21238" y="0"/>
                </a:cubicBezTo>
                <a:cubicBezTo>
                  <a:pt x="33167" y="0"/>
                  <a:pt x="42838" y="9670"/>
                  <a:pt x="42838" y="21600"/>
                </a:cubicBezTo>
                <a:lnTo>
                  <a:pt x="21238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876800" y="2667000"/>
            <a:ext cx="389850" cy="381000"/>
            <a:chOff x="4105950" y="3581400"/>
            <a:chExt cx="389850" cy="381000"/>
          </a:xfrm>
        </p:grpSpPr>
        <p:sp>
          <p:nvSpPr>
            <p:cNvPr id="62" name="Oval 61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Xi</a:t>
              </a:r>
              <a:endParaRPr lang="en-US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248400" y="2667000"/>
            <a:ext cx="441146" cy="381000"/>
            <a:chOff x="4105950" y="3581400"/>
            <a:chExt cx="441146" cy="381000"/>
          </a:xfrm>
        </p:grpSpPr>
        <p:sp>
          <p:nvSpPr>
            <p:cNvPr id="65" name="Oval 64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05950" y="35930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Xk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086600" y="2667000"/>
            <a:ext cx="441146" cy="381000"/>
            <a:chOff x="4105950" y="3581400"/>
            <a:chExt cx="441146" cy="381000"/>
          </a:xfrm>
        </p:grpSpPr>
        <p:sp>
          <p:nvSpPr>
            <p:cNvPr id="68" name="Oval 67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05950" y="35930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Xk</a:t>
              </a:r>
              <a:endParaRPr lang="en-US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601750" y="2667000"/>
            <a:ext cx="389850" cy="381000"/>
            <a:chOff x="4105950" y="3581400"/>
            <a:chExt cx="389850" cy="381000"/>
          </a:xfrm>
        </p:grpSpPr>
        <p:sp>
          <p:nvSpPr>
            <p:cNvPr id="71" name="Oval 70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Xj</a:t>
              </a:r>
              <a:endParaRPr lang="en-US" b="1" dirty="0"/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5266650" y="2863334"/>
            <a:ext cx="98175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476450" y="2863334"/>
            <a:ext cx="11253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2400" y="762000"/>
            <a:ext cx="90639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Defined on two constraints </a:t>
            </a:r>
            <a:r>
              <a:rPr lang="en-US" sz="2000" dirty="0" smtClean="0">
                <a:solidFill>
                  <a:srgbClr val="FF6600"/>
                </a:solidFill>
              </a:rPr>
              <a:t>sharing one variable</a:t>
            </a:r>
          </a:p>
          <a:p>
            <a:r>
              <a:rPr lang="en-US" sz="2000" dirty="0" smtClean="0"/>
              <a:t>New </a:t>
            </a:r>
            <a:r>
              <a:rPr lang="en-US" sz="2000" dirty="0" smtClean="0">
                <a:solidFill>
                  <a:srgbClr val="FF6600"/>
                </a:solidFill>
              </a:rPr>
              <a:t>constraint on the two not shared variables</a:t>
            </a:r>
          </a:p>
          <a:p>
            <a:r>
              <a:rPr lang="en-US" sz="2000" dirty="0" smtClean="0"/>
              <a:t>New Interval: all points that can be obtained by </a:t>
            </a:r>
            <a:r>
              <a:rPr lang="en-US" sz="2000" dirty="0" smtClean="0">
                <a:solidFill>
                  <a:srgbClr val="FF6600"/>
                </a:solidFill>
              </a:rPr>
              <a:t>summing a point from each </a:t>
            </a:r>
          </a:p>
          <a:p>
            <a:r>
              <a:rPr lang="en-US" sz="2000" dirty="0" smtClean="0"/>
              <a:t>                    of the combined </a:t>
            </a:r>
            <a:r>
              <a:rPr lang="en-US" sz="2000" dirty="0" smtClean="0">
                <a:solidFill>
                  <a:srgbClr val="FF6600"/>
                </a:solidFill>
              </a:rPr>
              <a:t>intervals</a:t>
            </a:r>
          </a:p>
          <a:p>
            <a:r>
              <a:rPr lang="en-US" sz="2000" dirty="0" smtClean="0"/>
              <a:t>Preferences: for each point </a:t>
            </a:r>
            <a:r>
              <a:rPr lang="en-US" sz="2000" dirty="0" smtClean="0">
                <a:solidFill>
                  <a:srgbClr val="FF6600"/>
                </a:solidFill>
              </a:rPr>
              <a:t>maximum of </a:t>
            </a:r>
            <a:r>
              <a:rPr lang="en-US" sz="2000" dirty="0" smtClean="0"/>
              <a:t>all preference associated with </a:t>
            </a:r>
            <a:r>
              <a:rPr lang="en-US" sz="2000" dirty="0" smtClean="0">
                <a:solidFill>
                  <a:srgbClr val="FF6600"/>
                </a:solidFill>
              </a:rPr>
              <a:t>decompositions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5257800" y="6324600"/>
            <a:ext cx="389850" cy="381000"/>
            <a:chOff x="4105950" y="3581400"/>
            <a:chExt cx="389850" cy="381000"/>
          </a:xfrm>
        </p:grpSpPr>
        <p:sp>
          <p:nvSpPr>
            <p:cNvPr id="78" name="Oval 77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Xi</a:t>
              </a:r>
              <a:endParaRPr lang="en-US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296950" y="6324600"/>
            <a:ext cx="389850" cy="381000"/>
            <a:chOff x="4105950" y="3581400"/>
            <a:chExt cx="389850" cy="381000"/>
          </a:xfrm>
        </p:grpSpPr>
        <p:sp>
          <p:nvSpPr>
            <p:cNvPr id="81" name="Oval 80"/>
            <p:cNvSpPr/>
            <p:nvPr/>
          </p:nvSpPr>
          <p:spPr>
            <a:xfrm>
              <a:off x="4114800" y="35814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05950" y="359306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Xj</a:t>
              </a:r>
              <a:endParaRPr lang="en-US" b="1" dirty="0"/>
            </a:p>
          </p:txBody>
        </p:sp>
      </p:grpSp>
      <p:cxnSp>
        <p:nvCxnSpPr>
          <p:cNvPr id="83" name="Straight Arrow Connector 82"/>
          <p:cNvCxnSpPr>
            <a:stCxn id="79" idx="3"/>
            <a:endCxn id="82" idx="1"/>
          </p:cNvCxnSpPr>
          <p:nvPr/>
        </p:nvCxnSpPr>
        <p:spPr>
          <a:xfrm>
            <a:off x="5647650" y="6520934"/>
            <a:ext cx="26493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6" grpId="0"/>
      <p:bldP spid="108577" grpId="0" animBg="1"/>
      <p:bldP spid="108579" grpId="0"/>
      <p:bldP spid="108582" grpId="0" animBg="1"/>
      <p:bldP spid="108582" grpId="1" animBg="1"/>
      <p:bldP spid="108583" grpId="0"/>
      <p:bldP spid="108583" grpId="1"/>
      <p:bldP spid="108584" grpId="0" animBg="1"/>
      <p:bldP spid="108584" grpId="1" animBg="1"/>
      <p:bldP spid="108585" grpId="0"/>
      <p:bldP spid="108585" grpId="1"/>
      <p:bldP spid="108586" grpId="0"/>
      <p:bldP spid="108587" grpId="0"/>
      <p:bldP spid="108590" grpId="0" animBg="1"/>
      <p:bldP spid="108591" grpId="0" animBg="1"/>
      <p:bldP spid="108592" grpId="0"/>
      <p:bldP spid="108592" grpId="1"/>
      <p:bldP spid="108592" grpId="2"/>
      <p:bldP spid="108593" grpId="0"/>
      <p:bldP spid="108593" grpId="1"/>
      <p:bldP spid="108594" grpId="0"/>
      <p:bldP spid="108595" grpId="0"/>
      <p:bldP spid="108596" grpId="0"/>
      <p:bldP spid="108597" grpId="0"/>
      <p:bldP spid="108598" grpId="0"/>
      <p:bldP spid="108599" grpId="0"/>
      <p:bldP spid="108600" grpId="0" animBg="1"/>
      <p:bldP spid="108601" grpId="0" animBg="1"/>
      <p:bldP spid="108602" grpId="0"/>
      <p:bldP spid="1086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applications</a:t>
            </a:r>
            <a:endParaRPr lang="en-US" dirty="0"/>
          </a:p>
        </p:txBody>
      </p:sp>
      <p:pic>
        <p:nvPicPr>
          <p:cNvPr id="4" name="Content Placeholder 3" descr="marsi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2667000" cy="1791572"/>
          </a:xfrm>
        </p:spPr>
      </p:pic>
      <p:sp>
        <p:nvSpPr>
          <p:cNvPr id="5" name="TextBox 4"/>
          <p:cNvSpPr txBox="1"/>
          <p:nvPr/>
        </p:nvSpPr>
        <p:spPr>
          <a:xfrm>
            <a:off x="3276600" y="1524000"/>
            <a:ext cx="52788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Temporal Preferences for the MERs</a:t>
            </a:r>
          </a:p>
          <a:p>
            <a:endParaRPr lang="en-US" dirty="0" smtClean="0"/>
          </a:p>
          <a:p>
            <a:r>
              <a:rPr lang="en-US" dirty="0" smtClean="0"/>
              <a:t>Preferences on when to perform a given activity</a:t>
            </a:r>
          </a:p>
          <a:p>
            <a:r>
              <a:rPr lang="en-US" dirty="0" smtClean="0"/>
              <a:t>Preferences on the interleaving times </a:t>
            </a:r>
          </a:p>
          <a:p>
            <a:r>
              <a:rPr lang="en-US" dirty="0" smtClean="0"/>
              <a:t>between activities                  </a:t>
            </a:r>
          </a:p>
          <a:p>
            <a:r>
              <a:rPr lang="en-US" sz="1400" dirty="0" smtClean="0"/>
              <a:t>                   </a:t>
            </a:r>
          </a:p>
          <a:p>
            <a:r>
              <a:rPr lang="en-US" sz="1400" dirty="0" smtClean="0"/>
              <a:t>                          </a:t>
            </a:r>
            <a:r>
              <a:rPr lang="en-US" sz="1400" dirty="0" smtClean="0">
                <a:latin typeface="Garamond" pitchFamily="18" charset="0"/>
              </a:rPr>
              <a:t>[</a:t>
            </a:r>
            <a:r>
              <a:rPr lang="en-US" sz="1400" dirty="0" err="1" smtClean="0">
                <a:latin typeface="Garamond" pitchFamily="18" charset="0"/>
              </a:rPr>
              <a:t>Rossi,Sperduti,Venable,Khatib,Morris,Morris</a:t>
            </a:r>
            <a:r>
              <a:rPr lang="en-US" sz="1400" dirty="0" smtClean="0">
                <a:latin typeface="Garamond" pitchFamily="18" charset="0"/>
              </a:rPr>
              <a:t> 2002] 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295400"/>
            <a:ext cx="79248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robocare-rob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445119"/>
            <a:ext cx="1752600" cy="3336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365480"/>
            <a:ext cx="56378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Assistive systems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Preferences of elders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Preferences of caregivers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Monitoring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Flexibility on detecting plan-execution discrepancies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Intervention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Preference on reminders and actions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example is the </a:t>
            </a:r>
            <a:r>
              <a:rPr lang="en-US" dirty="0" err="1" smtClean="0"/>
              <a:t>RoboCare</a:t>
            </a:r>
            <a:r>
              <a:rPr lang="en-US" dirty="0" smtClean="0"/>
              <a:t> project </a:t>
            </a:r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Cesta</a:t>
            </a:r>
            <a:r>
              <a:rPr lang="en-US" dirty="0" smtClean="0">
                <a:latin typeface="Garamond" pitchFamily="18" charset="0"/>
              </a:rPr>
              <a:t> et. al, 2007</a:t>
            </a:r>
            <a:r>
              <a:rPr lang="en-US" dirty="0" smtClean="0"/>
              <a:t>]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5407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Path Consistency on STPPs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800600" y="133350"/>
            <a:ext cx="3962400" cy="1114425"/>
            <a:chOff x="2928" y="2256"/>
            <a:chExt cx="2496" cy="702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4176" y="2705"/>
              <a:ext cx="940" cy="253"/>
              <a:chOff x="4080" y="976"/>
              <a:chExt cx="940" cy="253"/>
            </a:xfrm>
          </p:grpSpPr>
          <p:sp>
            <p:nvSpPr>
              <p:cNvPr id="143435" name="Text Box 32"/>
              <p:cNvSpPr txBox="1">
                <a:spLocks noChangeArrowheads="1"/>
              </p:cNvSpPr>
              <p:nvPr/>
            </p:nvSpPr>
            <p:spPr bwMode="auto">
              <a:xfrm>
                <a:off x="4080" y="105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5</a:t>
                </a:r>
              </a:p>
            </p:txBody>
          </p:sp>
          <p:sp>
            <p:nvSpPr>
              <p:cNvPr id="143436" name="Text Box 33"/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143437" name="Line 34"/>
              <p:cNvSpPr>
                <a:spLocks noChangeShapeType="1"/>
              </p:cNvSpPr>
              <p:nvPr/>
            </p:nvSpPr>
            <p:spPr bwMode="auto">
              <a:xfrm rot="8130">
                <a:off x="4203" y="103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8" name="Line 35"/>
              <p:cNvSpPr>
                <a:spLocks noChangeShapeType="1"/>
              </p:cNvSpPr>
              <p:nvPr/>
            </p:nvSpPr>
            <p:spPr bwMode="auto">
              <a:xfrm rot="8130" flipV="1">
                <a:off x="4204" y="976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9" name="Line 36"/>
              <p:cNvSpPr>
                <a:spLocks noChangeShapeType="1"/>
              </p:cNvSpPr>
              <p:nvPr/>
            </p:nvSpPr>
            <p:spPr bwMode="auto">
              <a:xfrm rot="8130" flipV="1">
                <a:off x="4827" y="977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928" y="2256"/>
              <a:ext cx="2496" cy="654"/>
              <a:chOff x="2928" y="2256"/>
              <a:chExt cx="2496" cy="654"/>
            </a:xfrm>
          </p:grpSpPr>
          <p:sp>
            <p:nvSpPr>
              <p:cNvPr id="143423" name="Arc 38"/>
              <p:cNvSpPr>
                <a:spLocks/>
              </p:cNvSpPr>
              <p:nvPr/>
            </p:nvSpPr>
            <p:spPr bwMode="auto">
              <a:xfrm rot="-1365059">
                <a:off x="4360" y="2371"/>
                <a:ext cx="563" cy="527"/>
              </a:xfrm>
              <a:custGeom>
                <a:avLst/>
                <a:gdLst>
                  <a:gd name="T0" fmla="*/ 0 w 21702"/>
                  <a:gd name="T1" fmla="*/ 0 h 21600"/>
                  <a:gd name="T2" fmla="*/ 0 w 21702"/>
                  <a:gd name="T3" fmla="*/ 0 h 21600"/>
                  <a:gd name="T4" fmla="*/ 0 w 2170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2"/>
                  <a:gd name="T10" fmla="*/ 0 h 21600"/>
                  <a:gd name="T11" fmla="*/ 21702 w 2170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2" h="21600" fill="none" extrusionOk="0">
                    <a:moveTo>
                      <a:pt x="0" y="54"/>
                    </a:moveTo>
                    <a:cubicBezTo>
                      <a:pt x="508" y="18"/>
                      <a:pt x="1018" y="-1"/>
                      <a:pt x="1529" y="0"/>
                    </a:cubicBezTo>
                    <a:cubicBezTo>
                      <a:pt x="10479" y="0"/>
                      <a:pt x="18502" y="5519"/>
                      <a:pt x="21701" y="13879"/>
                    </a:cubicBezTo>
                  </a:path>
                  <a:path w="21702" h="21600" stroke="0" extrusionOk="0">
                    <a:moveTo>
                      <a:pt x="0" y="54"/>
                    </a:moveTo>
                    <a:cubicBezTo>
                      <a:pt x="508" y="18"/>
                      <a:pt x="1018" y="-1"/>
                      <a:pt x="1529" y="0"/>
                    </a:cubicBezTo>
                    <a:cubicBezTo>
                      <a:pt x="10479" y="0"/>
                      <a:pt x="18502" y="5519"/>
                      <a:pt x="21701" y="13879"/>
                    </a:cubicBezTo>
                    <a:lnTo>
                      <a:pt x="1529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24" name="AutoShape 39"/>
              <p:cNvSpPr>
                <a:spLocks noChangeArrowheads="1"/>
              </p:cNvSpPr>
              <p:nvPr/>
            </p:nvSpPr>
            <p:spPr bwMode="auto">
              <a:xfrm>
                <a:off x="3840" y="2545"/>
                <a:ext cx="240" cy="240"/>
              </a:xfrm>
              <a:prstGeom prst="flowChartSummingJunction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5280" y="2545"/>
                <a:ext cx="144" cy="96"/>
                <a:chOff x="5184" y="816"/>
                <a:chExt cx="144" cy="96"/>
              </a:xfrm>
            </p:grpSpPr>
            <p:sp>
              <p:nvSpPr>
                <p:cNvPr id="143433" name="Line 41"/>
                <p:cNvSpPr>
                  <a:spLocks noChangeShapeType="1"/>
                </p:cNvSpPr>
                <p:nvPr/>
              </p:nvSpPr>
              <p:spPr bwMode="auto">
                <a:xfrm>
                  <a:off x="5184" y="816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4" name="Line 42"/>
                <p:cNvSpPr>
                  <a:spLocks noChangeShapeType="1"/>
                </p:cNvSpPr>
                <p:nvPr/>
              </p:nvSpPr>
              <p:spPr bwMode="auto">
                <a:xfrm>
                  <a:off x="5184" y="912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928" y="2256"/>
                <a:ext cx="792" cy="654"/>
                <a:chOff x="2928" y="2256"/>
                <a:chExt cx="792" cy="654"/>
              </a:xfrm>
            </p:grpSpPr>
            <p:sp>
              <p:nvSpPr>
                <p:cNvPr id="14342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28" y="2737"/>
                  <a:ext cx="16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43428" name="Text Box 45"/>
                <p:cNvSpPr txBox="1">
                  <a:spLocks noChangeArrowheads="1"/>
                </p:cNvSpPr>
                <p:nvPr/>
              </p:nvSpPr>
              <p:spPr bwMode="auto">
                <a:xfrm rot="-124200">
                  <a:off x="3552" y="2737"/>
                  <a:ext cx="16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7</a:t>
                  </a:r>
                </a:p>
              </p:txBody>
            </p:sp>
            <p:sp>
              <p:nvSpPr>
                <p:cNvPr id="143429" name="Line 46"/>
                <p:cNvSpPr>
                  <a:spLocks noChangeShapeType="1"/>
                </p:cNvSpPr>
                <p:nvPr/>
              </p:nvSpPr>
              <p:spPr bwMode="auto">
                <a:xfrm rot="1544293" flipV="1">
                  <a:off x="3127" y="2256"/>
                  <a:ext cx="403" cy="49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0" name="Line 47"/>
                <p:cNvSpPr>
                  <a:spLocks noChangeShapeType="1"/>
                </p:cNvSpPr>
                <p:nvPr/>
              </p:nvSpPr>
              <p:spPr bwMode="auto">
                <a:xfrm>
                  <a:off x="3024" y="2737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600" y="2689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024" y="2689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638800" y="1504950"/>
            <a:ext cx="1901825" cy="990600"/>
            <a:chOff x="2592" y="1632"/>
            <a:chExt cx="1198" cy="576"/>
          </a:xfrm>
        </p:grpSpPr>
        <p:sp>
          <p:nvSpPr>
            <p:cNvPr id="143415" name="Line 51"/>
            <p:cNvSpPr>
              <a:spLocks noChangeShapeType="1"/>
            </p:cNvSpPr>
            <p:nvPr/>
          </p:nvSpPr>
          <p:spPr bwMode="auto">
            <a:xfrm>
              <a:off x="2688" y="196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6" name="Line 52"/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7" name="Line 53"/>
            <p:cNvSpPr>
              <a:spLocks noChangeShapeType="1"/>
            </p:cNvSpPr>
            <p:nvPr/>
          </p:nvSpPr>
          <p:spPr bwMode="auto">
            <a:xfrm flipV="1">
              <a:off x="364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8" name="Text Box 54"/>
            <p:cNvSpPr txBox="1">
              <a:spLocks noChangeArrowheads="1"/>
            </p:cNvSpPr>
            <p:nvPr/>
          </p:nvSpPr>
          <p:spPr bwMode="auto">
            <a:xfrm>
              <a:off x="2592" y="1968"/>
              <a:ext cx="1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</a:t>
              </a:r>
            </a:p>
          </p:txBody>
        </p:sp>
        <p:sp>
          <p:nvSpPr>
            <p:cNvPr id="143419" name="Text Box 55"/>
            <p:cNvSpPr txBox="1">
              <a:spLocks noChangeArrowheads="1"/>
            </p:cNvSpPr>
            <p:nvPr/>
          </p:nvSpPr>
          <p:spPr bwMode="auto">
            <a:xfrm>
              <a:off x="3552" y="1968"/>
              <a:ext cx="23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17</a:t>
              </a:r>
            </a:p>
          </p:txBody>
        </p:sp>
        <p:sp>
          <p:nvSpPr>
            <p:cNvPr id="143420" name="Arc 56"/>
            <p:cNvSpPr>
              <a:spLocks/>
            </p:cNvSpPr>
            <p:nvPr/>
          </p:nvSpPr>
          <p:spPr bwMode="auto">
            <a:xfrm>
              <a:off x="2689" y="1632"/>
              <a:ext cx="945" cy="576"/>
            </a:xfrm>
            <a:custGeom>
              <a:avLst/>
              <a:gdLst>
                <a:gd name="T0" fmla="*/ 0 w 35440"/>
                <a:gd name="T1" fmla="*/ 0 h 21600"/>
                <a:gd name="T2" fmla="*/ 0 w 35440"/>
                <a:gd name="T3" fmla="*/ 0 h 21600"/>
                <a:gd name="T4" fmla="*/ 0 w 354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5440"/>
                <a:gd name="T10" fmla="*/ 0 h 21600"/>
                <a:gd name="T11" fmla="*/ 35440 w 354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40" h="21600" fill="none" extrusionOk="0">
                  <a:moveTo>
                    <a:pt x="-1" y="9761"/>
                  </a:moveTo>
                  <a:cubicBezTo>
                    <a:pt x="3991" y="3670"/>
                    <a:pt x="10784" y="-1"/>
                    <a:pt x="18067" y="0"/>
                  </a:cubicBezTo>
                  <a:cubicBezTo>
                    <a:pt x="24920" y="0"/>
                    <a:pt x="31367" y="3252"/>
                    <a:pt x="35439" y="8764"/>
                  </a:cubicBezTo>
                </a:path>
                <a:path w="35440" h="21600" stroke="0" extrusionOk="0">
                  <a:moveTo>
                    <a:pt x="-1" y="9761"/>
                  </a:moveTo>
                  <a:cubicBezTo>
                    <a:pt x="3991" y="3670"/>
                    <a:pt x="10784" y="-1"/>
                    <a:pt x="18067" y="0"/>
                  </a:cubicBezTo>
                  <a:cubicBezTo>
                    <a:pt x="24920" y="0"/>
                    <a:pt x="31367" y="3252"/>
                    <a:pt x="35439" y="8764"/>
                  </a:cubicBezTo>
                  <a:lnTo>
                    <a:pt x="18067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6553200" y="3105150"/>
            <a:ext cx="2514600" cy="815975"/>
            <a:chOff x="3888" y="2545"/>
            <a:chExt cx="1584" cy="514"/>
          </a:xfrm>
        </p:grpSpPr>
        <p:sp>
          <p:nvSpPr>
            <p:cNvPr id="143403" name="AutoShape 58"/>
            <p:cNvSpPr>
              <a:spLocks noChangeArrowheads="1"/>
            </p:cNvSpPr>
            <p:nvPr/>
          </p:nvSpPr>
          <p:spPr bwMode="auto">
            <a:xfrm>
              <a:off x="3888" y="2737"/>
              <a:ext cx="240" cy="240"/>
            </a:xfrm>
            <a:prstGeom prst="flowChar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4368" y="2545"/>
              <a:ext cx="844" cy="514"/>
              <a:chOff x="2870" y="192"/>
              <a:chExt cx="844" cy="514"/>
            </a:xfrm>
          </p:grpSpPr>
          <p:sp>
            <p:nvSpPr>
              <p:cNvPr id="143408" name="Text Box 60"/>
              <p:cNvSpPr txBox="1">
                <a:spLocks noChangeArrowheads="1"/>
              </p:cNvSpPr>
              <p:nvPr/>
            </p:nvSpPr>
            <p:spPr bwMode="auto">
              <a:xfrm>
                <a:off x="2870" y="532"/>
                <a:ext cx="1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43409" name="Text Box 61"/>
              <p:cNvSpPr txBox="1">
                <a:spLocks noChangeArrowheads="1"/>
              </p:cNvSpPr>
              <p:nvPr/>
            </p:nvSpPr>
            <p:spPr bwMode="auto">
              <a:xfrm>
                <a:off x="3494" y="532"/>
                <a:ext cx="22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10</a:t>
                </a:r>
              </a:p>
            </p:txBody>
          </p:sp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2976" y="508"/>
                <a:ext cx="624" cy="59"/>
                <a:chOff x="3792" y="1296"/>
                <a:chExt cx="624" cy="48"/>
              </a:xfrm>
            </p:grpSpPr>
            <p:sp>
              <p:nvSpPr>
                <p:cNvPr id="143412" name="Line 63"/>
                <p:cNvSpPr>
                  <a:spLocks noChangeShapeType="1"/>
                </p:cNvSpPr>
                <p:nvPr/>
              </p:nvSpPr>
              <p:spPr bwMode="auto">
                <a:xfrm>
                  <a:off x="3792" y="134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1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792" y="12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1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416" y="12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411" name="Line 66"/>
              <p:cNvSpPr>
                <a:spLocks noChangeShapeType="1"/>
              </p:cNvSpPr>
              <p:nvPr/>
            </p:nvSpPr>
            <p:spPr bwMode="auto">
              <a:xfrm>
                <a:off x="2976" y="192"/>
                <a:ext cx="624" cy="234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5328" y="2785"/>
              <a:ext cx="144" cy="96"/>
              <a:chOff x="5184" y="816"/>
              <a:chExt cx="144" cy="96"/>
            </a:xfrm>
          </p:grpSpPr>
          <p:sp>
            <p:nvSpPr>
              <p:cNvPr id="143406" name="Line 68"/>
              <p:cNvSpPr>
                <a:spLocks noChangeShapeType="1"/>
              </p:cNvSpPr>
              <p:nvPr/>
            </p:nvSpPr>
            <p:spPr bwMode="auto">
              <a:xfrm>
                <a:off x="5184" y="816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7" name="Line 69"/>
              <p:cNvSpPr>
                <a:spLocks noChangeShapeType="1"/>
              </p:cNvSpPr>
              <p:nvPr/>
            </p:nvSpPr>
            <p:spPr bwMode="auto">
              <a:xfrm>
                <a:off x="5184" y="912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6248400" y="4476750"/>
            <a:ext cx="1492250" cy="933450"/>
            <a:chOff x="3600" y="3648"/>
            <a:chExt cx="940" cy="588"/>
          </a:xfrm>
        </p:grpSpPr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3600" y="3983"/>
              <a:ext cx="940" cy="253"/>
              <a:chOff x="4080" y="976"/>
              <a:chExt cx="940" cy="253"/>
            </a:xfrm>
          </p:grpSpPr>
          <p:sp>
            <p:nvSpPr>
              <p:cNvPr id="143398" name="Text Box 72"/>
              <p:cNvSpPr txBox="1">
                <a:spLocks noChangeArrowheads="1"/>
              </p:cNvSpPr>
              <p:nvPr/>
            </p:nvSpPr>
            <p:spPr bwMode="auto">
              <a:xfrm>
                <a:off x="4080" y="1056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5</a:t>
                </a:r>
              </a:p>
            </p:txBody>
          </p:sp>
          <p:sp>
            <p:nvSpPr>
              <p:cNvPr id="143399" name="Text Box 73"/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143400" name="Line 74"/>
              <p:cNvSpPr>
                <a:spLocks noChangeShapeType="1"/>
              </p:cNvSpPr>
              <p:nvPr/>
            </p:nvSpPr>
            <p:spPr bwMode="auto">
              <a:xfrm rot="8130">
                <a:off x="4203" y="103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1" name="Line 75"/>
              <p:cNvSpPr>
                <a:spLocks noChangeShapeType="1"/>
              </p:cNvSpPr>
              <p:nvPr/>
            </p:nvSpPr>
            <p:spPr bwMode="auto">
              <a:xfrm rot="8130" flipV="1">
                <a:off x="4204" y="976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2" name="Line 76"/>
              <p:cNvSpPr>
                <a:spLocks noChangeShapeType="1"/>
              </p:cNvSpPr>
              <p:nvPr/>
            </p:nvSpPr>
            <p:spPr bwMode="auto">
              <a:xfrm rot="8130" flipV="1">
                <a:off x="4827" y="977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3744" y="3648"/>
              <a:ext cx="576" cy="272"/>
              <a:chOff x="4176" y="2544"/>
              <a:chExt cx="576" cy="272"/>
            </a:xfrm>
          </p:grpSpPr>
          <p:sp>
            <p:nvSpPr>
              <p:cNvPr id="143396" name="Arc 78"/>
              <p:cNvSpPr>
                <a:spLocks/>
              </p:cNvSpPr>
              <p:nvPr/>
            </p:nvSpPr>
            <p:spPr bwMode="auto">
              <a:xfrm>
                <a:off x="4176" y="2552"/>
                <a:ext cx="372" cy="264"/>
              </a:xfrm>
              <a:custGeom>
                <a:avLst/>
                <a:gdLst>
                  <a:gd name="T0" fmla="*/ 0 w 21238"/>
                  <a:gd name="T1" fmla="*/ 0 h 17801"/>
                  <a:gd name="T2" fmla="*/ 0 w 21238"/>
                  <a:gd name="T3" fmla="*/ 0 h 17801"/>
                  <a:gd name="T4" fmla="*/ 0 w 21238"/>
                  <a:gd name="T5" fmla="*/ 0 h 17801"/>
                  <a:gd name="T6" fmla="*/ 0 60000 65536"/>
                  <a:gd name="T7" fmla="*/ 0 60000 65536"/>
                  <a:gd name="T8" fmla="*/ 0 60000 65536"/>
                  <a:gd name="T9" fmla="*/ 0 w 21238"/>
                  <a:gd name="T10" fmla="*/ 0 h 17801"/>
                  <a:gd name="T11" fmla="*/ 21238 w 21238"/>
                  <a:gd name="T12" fmla="*/ 17801 h 17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38" h="17801" fill="none" extrusionOk="0">
                    <a:moveTo>
                      <a:pt x="-1" y="13865"/>
                    </a:moveTo>
                    <a:cubicBezTo>
                      <a:pt x="1043" y="8232"/>
                      <a:pt x="4282" y="3244"/>
                      <a:pt x="9003" y="-1"/>
                    </a:cubicBezTo>
                  </a:path>
                  <a:path w="21238" h="17801" stroke="0" extrusionOk="0">
                    <a:moveTo>
                      <a:pt x="-1" y="13865"/>
                    </a:moveTo>
                    <a:cubicBezTo>
                      <a:pt x="1043" y="8232"/>
                      <a:pt x="4282" y="3244"/>
                      <a:pt x="9003" y="-1"/>
                    </a:cubicBezTo>
                    <a:lnTo>
                      <a:pt x="21238" y="1780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397" name="Line 79"/>
              <p:cNvSpPr>
                <a:spLocks noChangeShapeType="1"/>
              </p:cNvSpPr>
              <p:nvPr/>
            </p:nvSpPr>
            <p:spPr bwMode="auto">
              <a:xfrm>
                <a:off x="4320" y="2544"/>
                <a:ext cx="43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895350"/>
            <a:ext cx="1511300" cy="1203325"/>
            <a:chOff x="-96" y="1972"/>
            <a:chExt cx="849" cy="7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-1733703">
              <a:off x="28" y="2206"/>
              <a:ext cx="725" cy="524"/>
              <a:chOff x="1621" y="777"/>
              <a:chExt cx="725" cy="5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 rot="-1616912">
                <a:off x="1632" y="929"/>
                <a:ext cx="624" cy="59"/>
                <a:chOff x="3792" y="1296"/>
                <a:chExt cx="624" cy="48"/>
              </a:xfrm>
            </p:grpSpPr>
            <p:sp>
              <p:nvSpPr>
                <p:cNvPr id="143455" name="Line 6"/>
                <p:cNvSpPr>
                  <a:spLocks noChangeShapeType="1"/>
                </p:cNvSpPr>
                <p:nvPr/>
              </p:nvSpPr>
              <p:spPr bwMode="auto">
                <a:xfrm>
                  <a:off x="3792" y="134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5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792" y="12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5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416" y="12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453" name="Text Box 9"/>
              <p:cNvSpPr txBox="1">
                <a:spLocks noChangeArrowheads="1"/>
              </p:cNvSpPr>
              <p:nvPr/>
            </p:nvSpPr>
            <p:spPr bwMode="auto">
              <a:xfrm>
                <a:off x="1621" y="1128"/>
                <a:ext cx="1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143454" name="Text Box 10"/>
              <p:cNvSpPr txBox="1">
                <a:spLocks noChangeArrowheads="1"/>
              </p:cNvSpPr>
              <p:nvPr/>
            </p:nvSpPr>
            <p:spPr bwMode="auto">
              <a:xfrm>
                <a:off x="2196" y="777"/>
                <a:ext cx="1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ahoma" pitchFamily="34" charset="0"/>
                  </a:rPr>
                  <a:t>7</a:t>
                </a:r>
              </a:p>
            </p:txBody>
          </p:sp>
        </p:grpSp>
        <p:sp>
          <p:nvSpPr>
            <p:cNvPr id="143451" name="Line 11"/>
            <p:cNvSpPr>
              <a:spLocks noChangeShapeType="1"/>
            </p:cNvSpPr>
            <p:nvPr/>
          </p:nvSpPr>
          <p:spPr bwMode="auto">
            <a:xfrm rot="19866297" flipV="1">
              <a:off x="-96" y="1972"/>
              <a:ext cx="384" cy="58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20850" y="2800350"/>
            <a:ext cx="1458913" cy="814388"/>
            <a:chOff x="2870" y="192"/>
            <a:chExt cx="820" cy="513"/>
          </a:xfrm>
        </p:grpSpPr>
        <p:sp>
          <p:nvSpPr>
            <p:cNvPr id="143443" name="Text Box 13"/>
            <p:cNvSpPr txBox="1">
              <a:spLocks noChangeArrowheads="1"/>
            </p:cNvSpPr>
            <p:nvPr/>
          </p:nvSpPr>
          <p:spPr bwMode="auto">
            <a:xfrm>
              <a:off x="2870" y="532"/>
              <a:ext cx="1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</a:t>
              </a:r>
            </a:p>
          </p:txBody>
        </p:sp>
        <p:sp>
          <p:nvSpPr>
            <p:cNvPr id="143444" name="Text Box 14"/>
            <p:cNvSpPr txBox="1">
              <a:spLocks noChangeArrowheads="1"/>
            </p:cNvSpPr>
            <p:nvPr/>
          </p:nvSpPr>
          <p:spPr bwMode="auto">
            <a:xfrm>
              <a:off x="3494" y="532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10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976" y="508"/>
              <a:ext cx="624" cy="59"/>
              <a:chOff x="3792" y="1296"/>
              <a:chExt cx="624" cy="48"/>
            </a:xfrm>
          </p:grpSpPr>
          <p:sp>
            <p:nvSpPr>
              <p:cNvPr id="143447" name="Line 1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8" name="Line 17"/>
              <p:cNvSpPr>
                <a:spLocks noChangeShapeType="1"/>
              </p:cNvSpPr>
              <p:nvPr/>
            </p:nvSpPr>
            <p:spPr bwMode="auto">
              <a:xfrm flipV="1">
                <a:off x="3792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9" name="Line 18"/>
              <p:cNvSpPr>
                <a:spLocks noChangeShapeType="1"/>
              </p:cNvSpPr>
              <p:nvPr/>
            </p:nvSpPr>
            <p:spPr bwMode="auto">
              <a:xfrm flipV="1">
                <a:off x="4416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46" name="Line 19"/>
            <p:cNvSpPr>
              <a:spLocks noChangeShapeType="1"/>
            </p:cNvSpPr>
            <p:nvPr/>
          </p:nvSpPr>
          <p:spPr bwMode="auto">
            <a:xfrm>
              <a:off x="2976" y="192"/>
              <a:ext cx="624" cy="234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048000" y="930275"/>
            <a:ext cx="1290638" cy="1304925"/>
            <a:chOff x="3048000" y="930275"/>
            <a:chExt cx="1290638" cy="1304925"/>
          </a:xfrm>
        </p:grpSpPr>
        <p:sp>
          <p:nvSpPr>
            <p:cNvPr id="143365" name="Text Box 20"/>
            <p:cNvSpPr txBox="1">
              <a:spLocks noChangeArrowheads="1"/>
            </p:cNvSpPr>
            <p:nvPr/>
          </p:nvSpPr>
          <p:spPr bwMode="auto">
            <a:xfrm rot="3187807">
              <a:off x="3051969" y="1043781"/>
              <a:ext cx="2667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ahoma" pitchFamily="34" charset="0"/>
                </a:rPr>
                <a:t>5</a:t>
              </a:r>
            </a:p>
          </p:txBody>
        </p:sp>
        <p:sp>
          <p:nvSpPr>
            <p:cNvPr id="143366" name="Text Box 21"/>
            <p:cNvSpPr txBox="1">
              <a:spLocks noChangeArrowheads="1"/>
            </p:cNvSpPr>
            <p:nvPr/>
          </p:nvSpPr>
          <p:spPr bwMode="auto">
            <a:xfrm rot="3539857">
              <a:off x="3620294" y="1923256"/>
              <a:ext cx="3492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ahoma" pitchFamily="34" charset="0"/>
                </a:rPr>
                <a:t>10</a:t>
              </a: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3231017">
              <a:off x="3115469" y="1439069"/>
              <a:ext cx="1111250" cy="93662"/>
              <a:chOff x="3792" y="1296"/>
              <a:chExt cx="624" cy="48"/>
            </a:xfrm>
          </p:grpSpPr>
          <p:sp>
            <p:nvSpPr>
              <p:cNvPr id="143440" name="Line 23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1" name="Line 24"/>
              <p:cNvSpPr>
                <a:spLocks noChangeShapeType="1"/>
              </p:cNvSpPr>
              <p:nvPr/>
            </p:nvSpPr>
            <p:spPr bwMode="auto">
              <a:xfrm flipV="1">
                <a:off x="3792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2" name="Line 25"/>
              <p:cNvSpPr>
                <a:spLocks noChangeShapeType="1"/>
              </p:cNvSpPr>
              <p:nvPr/>
            </p:nvSpPr>
            <p:spPr bwMode="auto">
              <a:xfrm flipV="1">
                <a:off x="4416" y="129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368" name="Arc 26"/>
            <p:cNvSpPr>
              <a:spLocks/>
            </p:cNvSpPr>
            <p:nvPr/>
          </p:nvSpPr>
          <p:spPr bwMode="auto">
            <a:xfrm rot="1857826">
              <a:off x="3336925" y="1016000"/>
              <a:ext cx="1001713" cy="836613"/>
            </a:xfrm>
            <a:custGeom>
              <a:avLst/>
              <a:gdLst>
                <a:gd name="T0" fmla="*/ 0 w 21702"/>
                <a:gd name="T1" fmla="*/ 2147483647 h 21600"/>
                <a:gd name="T2" fmla="*/ 2147483647 w 21702"/>
                <a:gd name="T3" fmla="*/ 2147483647 h 21600"/>
                <a:gd name="T4" fmla="*/ 2147483647 w 2170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702"/>
                <a:gd name="T10" fmla="*/ 0 h 21600"/>
                <a:gd name="T11" fmla="*/ 21702 w 217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02" h="21600" fill="none" extrusionOk="0">
                  <a:moveTo>
                    <a:pt x="0" y="54"/>
                  </a:moveTo>
                  <a:cubicBezTo>
                    <a:pt x="508" y="18"/>
                    <a:pt x="1018" y="-1"/>
                    <a:pt x="1529" y="0"/>
                  </a:cubicBezTo>
                  <a:cubicBezTo>
                    <a:pt x="10479" y="0"/>
                    <a:pt x="18502" y="5519"/>
                    <a:pt x="21701" y="13879"/>
                  </a:cubicBezTo>
                </a:path>
                <a:path w="21702" h="21600" stroke="0" extrusionOk="0">
                  <a:moveTo>
                    <a:pt x="0" y="54"/>
                  </a:moveTo>
                  <a:cubicBezTo>
                    <a:pt x="508" y="18"/>
                    <a:pt x="1018" y="-1"/>
                    <a:pt x="1529" y="0"/>
                  </a:cubicBezTo>
                  <a:cubicBezTo>
                    <a:pt x="10479" y="0"/>
                    <a:pt x="18502" y="5519"/>
                    <a:pt x="21701" y="13879"/>
                  </a:cubicBezTo>
                  <a:lnTo>
                    <a:pt x="1529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69" name="Line 27"/>
          <p:cNvSpPr>
            <a:spLocks noChangeShapeType="1"/>
          </p:cNvSpPr>
          <p:nvPr/>
        </p:nvSpPr>
        <p:spPr bwMode="auto">
          <a:xfrm>
            <a:off x="1549400" y="2665413"/>
            <a:ext cx="1795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0" name="Line 28"/>
          <p:cNvSpPr>
            <a:spLocks noChangeShapeType="1"/>
          </p:cNvSpPr>
          <p:nvPr/>
        </p:nvSpPr>
        <p:spPr bwMode="auto">
          <a:xfrm flipV="1">
            <a:off x="1465263" y="971550"/>
            <a:ext cx="854075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71" name="Line 29"/>
          <p:cNvSpPr>
            <a:spLocks noChangeShapeType="1"/>
          </p:cNvSpPr>
          <p:nvPr/>
        </p:nvSpPr>
        <p:spPr bwMode="auto">
          <a:xfrm>
            <a:off x="2574925" y="971550"/>
            <a:ext cx="93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3276600" y="2571750"/>
            <a:ext cx="533400" cy="457200"/>
            <a:chOff x="384" y="3540"/>
            <a:chExt cx="336" cy="288"/>
          </a:xfrm>
        </p:grpSpPr>
        <p:sp>
          <p:nvSpPr>
            <p:cNvPr id="143392" name="Oval 81"/>
            <p:cNvSpPr>
              <a:spLocks noChangeArrowheads="1"/>
            </p:cNvSpPr>
            <p:nvPr/>
          </p:nvSpPr>
          <p:spPr bwMode="auto">
            <a:xfrm>
              <a:off x="384" y="3540"/>
              <a:ext cx="33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3" name="Text Box 82"/>
            <p:cNvSpPr txBox="1">
              <a:spLocks noChangeArrowheads="1"/>
            </p:cNvSpPr>
            <p:nvPr/>
          </p:nvSpPr>
          <p:spPr bwMode="auto">
            <a:xfrm>
              <a:off x="435" y="356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X</a:t>
              </a:r>
              <a:r>
                <a:rPr lang="en-US" b="1" baseline="-25000">
                  <a:latin typeface="Arial" charset="0"/>
                </a:rPr>
                <a:t>J</a:t>
              </a:r>
            </a:p>
          </p:txBody>
        </p:sp>
      </p:grp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1066800" y="2495550"/>
            <a:ext cx="533400" cy="457200"/>
            <a:chOff x="384" y="3540"/>
            <a:chExt cx="336" cy="288"/>
          </a:xfrm>
        </p:grpSpPr>
        <p:sp>
          <p:nvSpPr>
            <p:cNvPr id="143390" name="Oval 84"/>
            <p:cNvSpPr>
              <a:spLocks noChangeArrowheads="1"/>
            </p:cNvSpPr>
            <p:nvPr/>
          </p:nvSpPr>
          <p:spPr bwMode="auto">
            <a:xfrm>
              <a:off x="384" y="3540"/>
              <a:ext cx="33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1" name="Text Box 85"/>
            <p:cNvSpPr txBox="1">
              <a:spLocks noChangeArrowheads="1"/>
            </p:cNvSpPr>
            <p:nvPr/>
          </p:nvSpPr>
          <p:spPr bwMode="auto">
            <a:xfrm>
              <a:off x="435" y="3568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X</a:t>
              </a:r>
              <a:r>
                <a:rPr lang="en-US" b="1" baseline="-25000">
                  <a:latin typeface="Arial" charset="0"/>
                </a:rPr>
                <a:t>i</a:t>
              </a:r>
            </a:p>
          </p:txBody>
        </p:sp>
      </p:grpSp>
      <p:grpSp>
        <p:nvGrpSpPr>
          <p:cNvPr id="23" name="Group 86"/>
          <p:cNvGrpSpPr>
            <a:grpSpLocks/>
          </p:cNvGrpSpPr>
          <p:nvPr/>
        </p:nvGrpSpPr>
        <p:grpSpPr bwMode="auto">
          <a:xfrm>
            <a:off x="2209800" y="514350"/>
            <a:ext cx="533400" cy="457200"/>
            <a:chOff x="384" y="3540"/>
            <a:chExt cx="336" cy="288"/>
          </a:xfrm>
        </p:grpSpPr>
        <p:sp>
          <p:nvSpPr>
            <p:cNvPr id="143388" name="Oval 87"/>
            <p:cNvSpPr>
              <a:spLocks noChangeArrowheads="1"/>
            </p:cNvSpPr>
            <p:nvPr/>
          </p:nvSpPr>
          <p:spPr bwMode="auto">
            <a:xfrm>
              <a:off x="384" y="3540"/>
              <a:ext cx="336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9" name="Text Box 88"/>
            <p:cNvSpPr txBox="1">
              <a:spLocks noChangeArrowheads="1"/>
            </p:cNvSpPr>
            <p:nvPr/>
          </p:nvSpPr>
          <p:spPr bwMode="auto">
            <a:xfrm>
              <a:off x="435" y="356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X</a:t>
              </a:r>
              <a:r>
                <a:rPr lang="en-US" b="1" baseline="-25000">
                  <a:latin typeface="Arial" charset="0"/>
                </a:rPr>
                <a:t>k</a:t>
              </a:r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4343400" y="3028950"/>
            <a:ext cx="1901825" cy="990600"/>
            <a:chOff x="2592" y="1632"/>
            <a:chExt cx="1198" cy="576"/>
          </a:xfrm>
        </p:grpSpPr>
        <p:sp>
          <p:nvSpPr>
            <p:cNvPr id="143382" name="Line 90"/>
            <p:cNvSpPr>
              <a:spLocks noChangeShapeType="1"/>
            </p:cNvSpPr>
            <p:nvPr/>
          </p:nvSpPr>
          <p:spPr bwMode="auto">
            <a:xfrm>
              <a:off x="2688" y="196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91"/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92"/>
            <p:cNvSpPr>
              <a:spLocks noChangeShapeType="1"/>
            </p:cNvSpPr>
            <p:nvPr/>
          </p:nvSpPr>
          <p:spPr bwMode="auto">
            <a:xfrm flipV="1">
              <a:off x="364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Text Box 93"/>
            <p:cNvSpPr txBox="1">
              <a:spLocks noChangeArrowheads="1"/>
            </p:cNvSpPr>
            <p:nvPr/>
          </p:nvSpPr>
          <p:spPr bwMode="auto">
            <a:xfrm>
              <a:off x="2592" y="1968"/>
              <a:ext cx="1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5</a:t>
              </a:r>
            </a:p>
          </p:txBody>
        </p:sp>
        <p:sp>
          <p:nvSpPr>
            <p:cNvPr id="143386" name="Text Box 94"/>
            <p:cNvSpPr txBox="1">
              <a:spLocks noChangeArrowheads="1"/>
            </p:cNvSpPr>
            <p:nvPr/>
          </p:nvSpPr>
          <p:spPr bwMode="auto">
            <a:xfrm>
              <a:off x="3552" y="1968"/>
              <a:ext cx="23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17</a:t>
              </a:r>
            </a:p>
          </p:txBody>
        </p:sp>
        <p:sp>
          <p:nvSpPr>
            <p:cNvPr id="143387" name="Arc 95"/>
            <p:cNvSpPr>
              <a:spLocks/>
            </p:cNvSpPr>
            <p:nvPr/>
          </p:nvSpPr>
          <p:spPr bwMode="auto">
            <a:xfrm>
              <a:off x="2689" y="1632"/>
              <a:ext cx="945" cy="576"/>
            </a:xfrm>
            <a:custGeom>
              <a:avLst/>
              <a:gdLst>
                <a:gd name="T0" fmla="*/ 0 w 35440"/>
                <a:gd name="T1" fmla="*/ 0 h 21600"/>
                <a:gd name="T2" fmla="*/ 0 w 35440"/>
                <a:gd name="T3" fmla="*/ 0 h 21600"/>
                <a:gd name="T4" fmla="*/ 0 w 35440"/>
                <a:gd name="T5" fmla="*/ 0 h 21600"/>
                <a:gd name="T6" fmla="*/ 0 60000 65536"/>
                <a:gd name="T7" fmla="*/ 0 60000 65536"/>
                <a:gd name="T8" fmla="*/ 0 60000 65536"/>
                <a:gd name="T9" fmla="*/ 0 w 35440"/>
                <a:gd name="T10" fmla="*/ 0 h 21600"/>
                <a:gd name="T11" fmla="*/ 35440 w 354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40" h="21600" fill="none" extrusionOk="0">
                  <a:moveTo>
                    <a:pt x="-1" y="9761"/>
                  </a:moveTo>
                  <a:cubicBezTo>
                    <a:pt x="3991" y="3670"/>
                    <a:pt x="10784" y="-1"/>
                    <a:pt x="18067" y="0"/>
                  </a:cubicBezTo>
                  <a:cubicBezTo>
                    <a:pt x="24920" y="0"/>
                    <a:pt x="31367" y="3252"/>
                    <a:pt x="35439" y="8764"/>
                  </a:cubicBezTo>
                </a:path>
                <a:path w="35440" h="21600" stroke="0" extrusionOk="0">
                  <a:moveTo>
                    <a:pt x="-1" y="9761"/>
                  </a:moveTo>
                  <a:cubicBezTo>
                    <a:pt x="3991" y="3670"/>
                    <a:pt x="10784" y="-1"/>
                    <a:pt x="18067" y="0"/>
                  </a:cubicBezTo>
                  <a:cubicBezTo>
                    <a:pt x="24920" y="0"/>
                    <a:pt x="31367" y="3252"/>
                    <a:pt x="35439" y="8764"/>
                  </a:cubicBezTo>
                  <a:lnTo>
                    <a:pt x="18067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80" name="Line 96"/>
          <p:cNvSpPr>
            <a:spLocks noChangeShapeType="1"/>
          </p:cNvSpPr>
          <p:nvPr/>
        </p:nvSpPr>
        <p:spPr bwMode="auto">
          <a:xfrm flipH="1" flipV="1">
            <a:off x="3124200" y="3638550"/>
            <a:ext cx="3124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381" name="Text Box 97"/>
          <p:cNvSpPr txBox="1">
            <a:spLocks noChangeArrowheads="1"/>
          </p:cNvSpPr>
          <p:nvPr/>
        </p:nvSpPr>
        <p:spPr bwMode="auto">
          <a:xfrm>
            <a:off x="3336925" y="4095750"/>
            <a:ext cx="2127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new </a:t>
            </a:r>
          </a:p>
          <a:p>
            <a:pPr eaLnBrk="1" hangingPunct="1"/>
            <a:r>
              <a:rPr lang="en-US" dirty="0">
                <a:latin typeface="Arial" charset="0"/>
              </a:rPr>
              <a:t>constraint will</a:t>
            </a:r>
          </a:p>
          <a:p>
            <a:pPr eaLnBrk="1" hangingPunct="1"/>
            <a:r>
              <a:rPr lang="en-US" dirty="0">
                <a:latin typeface="Arial" charset="0"/>
              </a:rPr>
              <a:t>replace the old one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6200" y="5257800"/>
            <a:ext cx="57150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Iterate on every triangle until stability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116605" y="5943600"/>
            <a:ext cx="8704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Polynomial:  O(n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r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l) </a:t>
            </a:r>
            <a:r>
              <a:rPr lang="en-US" sz="2800" b="1" dirty="0" smtClean="0"/>
              <a:t>n</a:t>
            </a:r>
            <a:r>
              <a:rPr lang="en-US" sz="2800" dirty="0" smtClean="0"/>
              <a:t> variable, </a:t>
            </a:r>
            <a:r>
              <a:rPr lang="en-US" sz="2800" b="1" dirty="0" smtClean="0"/>
              <a:t>r</a:t>
            </a:r>
            <a:r>
              <a:rPr lang="en-US" sz="2800" dirty="0" smtClean="0"/>
              <a:t> max range of an interval,</a:t>
            </a:r>
          </a:p>
          <a:p>
            <a:r>
              <a:rPr lang="en-US" sz="2800" dirty="0" smtClean="0"/>
              <a:t>                              </a:t>
            </a:r>
            <a:r>
              <a:rPr lang="en-US" sz="2800" b="1" dirty="0" smtClean="0"/>
              <a:t>l</a:t>
            </a:r>
            <a:r>
              <a:rPr lang="en-US" sz="2800" dirty="0" smtClean="0"/>
              <a:t> preference levels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741360" y="106680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composition</a:t>
            </a:r>
            <a:endParaRPr 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6196098" y="397406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intersection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tec-fig2re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3330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147459" name="Picture 6" descr="tec-fig3re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352800"/>
            <a:ext cx="50292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460" name="Text Box 7"/>
          <p:cNvSpPr txBox="1">
            <a:spLocks noChangeArrowheads="1"/>
          </p:cNvSpPr>
          <p:nvPr/>
        </p:nvSpPr>
        <p:spPr bwMode="auto">
          <a:xfrm>
            <a:off x="7431087" y="0"/>
            <a:ext cx="171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STPP in input</a:t>
            </a:r>
          </a:p>
        </p:txBody>
      </p: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7051675" y="3352800"/>
            <a:ext cx="209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After STPP_PC-2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152400"/>
            <a:ext cx="3392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Does PC help?</a:t>
            </a:r>
            <a:endParaRPr lang="en-US" sz="44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752600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100" b="1" dirty="0" smtClean="0"/>
              <a:t>Given a tractable STPP, path consistency is sufficient to find an optimal solution without backtracking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rgbClr val="FF6600"/>
                </a:solidFill>
              </a:rPr>
              <a:t>Closure of semi-convex</a:t>
            </a:r>
            <a:r>
              <a:rPr lang="en-US" sz="2100" dirty="0" smtClean="0"/>
              <a:t> functions under intersection and 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rgbClr val="FF6600"/>
                </a:solidFill>
              </a:rPr>
              <a:t>After</a:t>
            </a:r>
            <a:r>
              <a:rPr lang="en-US" sz="2100" b="1" dirty="0" smtClean="0"/>
              <a:t> </a:t>
            </a:r>
            <a:r>
              <a:rPr lang="en-US" sz="2100" dirty="0" smtClean="0"/>
              <a:t>enforcing </a:t>
            </a:r>
            <a:r>
              <a:rPr lang="en-US" sz="2100" b="1" dirty="0" smtClean="0">
                <a:solidFill>
                  <a:srgbClr val="FF6600"/>
                </a:solidFill>
              </a:rPr>
              <a:t>path consistency</a:t>
            </a:r>
            <a:r>
              <a:rPr lang="en-US" sz="2100" dirty="0" smtClean="0"/>
              <a:t>, if no inconsistency is  found, all the preference functions have the </a:t>
            </a:r>
            <a:r>
              <a:rPr lang="en-US" sz="2100" b="1" dirty="0" smtClean="0">
                <a:solidFill>
                  <a:srgbClr val="FF6600"/>
                </a:solidFill>
              </a:rPr>
              <a:t>same maximum preference level M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The subintervals mapped into M form an STP in minimal form such that </a:t>
            </a:r>
            <a:r>
              <a:rPr lang="en-US" sz="2100" b="1" dirty="0" smtClean="0">
                <a:solidFill>
                  <a:srgbClr val="FF6600"/>
                </a:solidFill>
              </a:rPr>
              <a:t>an assignment is a solution of the STP </a:t>
            </a:r>
            <a:r>
              <a:rPr lang="en-US" sz="2100" b="1" dirty="0" err="1" smtClean="0">
                <a:solidFill>
                  <a:srgbClr val="FF6600"/>
                </a:solidFill>
              </a:rPr>
              <a:t>iff</a:t>
            </a:r>
            <a:r>
              <a:rPr lang="en-US" sz="2100" b="1" dirty="0" smtClean="0">
                <a:solidFill>
                  <a:srgbClr val="FF6600"/>
                </a:solidFill>
              </a:rPr>
              <a:t> it is an optimal solution of the STPP</a:t>
            </a:r>
            <a:r>
              <a:rPr lang="en-US" sz="21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Exploiting fuzziness even more…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4"/>
            <a:ext cx="8229600" cy="365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In fuzzy theory performing an </a:t>
            </a:r>
            <a:r>
              <a:rPr lang="el-GR" sz="2400" dirty="0" smtClean="0">
                <a:latin typeface="Lucida Sans Unicode"/>
                <a:cs typeface="Lucida Sans Unicode"/>
              </a:rPr>
              <a:t>α</a:t>
            </a:r>
            <a:r>
              <a:rPr lang="en-US" sz="2400" dirty="0" smtClean="0"/>
              <a:t>-cut means considering only elements that are mapped into a preference greater or equal than </a:t>
            </a:r>
            <a:r>
              <a:rPr lang="el-GR" sz="2400" dirty="0" smtClean="0">
                <a:latin typeface="Lucida Sans Unicode"/>
                <a:cs typeface="Lucida Sans Unicode"/>
              </a:rPr>
              <a:t>α</a:t>
            </a:r>
            <a:r>
              <a:rPr lang="en-US" sz="2400" dirty="0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Given a tractable STPP and a </a:t>
            </a:r>
            <a:r>
              <a:rPr lang="en-US" sz="2400" dirty="0" smtClean="0">
                <a:solidFill>
                  <a:srgbClr val="FF6600"/>
                </a:solidFill>
              </a:rPr>
              <a:t>preference level </a:t>
            </a:r>
            <a:r>
              <a:rPr lang="en-US" sz="2400" i="1" dirty="0" smtClean="0">
                <a:solidFill>
                  <a:srgbClr val="FF6600"/>
                </a:solidFill>
              </a:rPr>
              <a:t>y</a:t>
            </a:r>
            <a:r>
              <a:rPr lang="en-US" sz="2400" dirty="0" smtClean="0"/>
              <a:t>, the intervals of </a:t>
            </a:r>
            <a:r>
              <a:rPr lang="en-US" sz="2400" dirty="0" smtClean="0">
                <a:solidFill>
                  <a:srgbClr val="FF6600"/>
                </a:solidFill>
              </a:rPr>
              <a:t>elements with preference above </a:t>
            </a:r>
            <a:r>
              <a:rPr lang="en-US" sz="2400" i="1" dirty="0" smtClean="0">
                <a:solidFill>
                  <a:srgbClr val="FF6600"/>
                </a:solidFill>
              </a:rPr>
              <a:t>y</a:t>
            </a:r>
            <a:r>
              <a:rPr lang="en-US" sz="2400" dirty="0" smtClean="0">
                <a:solidFill>
                  <a:srgbClr val="FF6600"/>
                </a:solidFill>
              </a:rPr>
              <a:t> form an STP: </a:t>
            </a:r>
            <a:r>
              <a:rPr lang="en-US" sz="2400" dirty="0" err="1" smtClean="0">
                <a:solidFill>
                  <a:srgbClr val="FF66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6600"/>
                </a:solidFill>
              </a:rPr>
              <a:t>y</a:t>
            </a:r>
            <a:endParaRPr lang="en-US" sz="24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The highest level, </a:t>
            </a:r>
            <a:r>
              <a:rPr lang="en-US" sz="2400" i="1" dirty="0" smtClean="0"/>
              <a:t>opt</a:t>
            </a:r>
            <a:r>
              <a:rPr lang="en-US" sz="2400" dirty="0" smtClean="0"/>
              <a:t>,  at which STP </a:t>
            </a:r>
            <a:r>
              <a:rPr lang="en-US" sz="2400" dirty="0" err="1" smtClean="0"/>
              <a:t>P</a:t>
            </a:r>
            <a:r>
              <a:rPr lang="en-US" sz="2400" i="1" baseline="-25000" dirty="0" err="1" smtClean="0"/>
              <a:t>opt</a:t>
            </a:r>
            <a:r>
              <a:rPr lang="en-US" sz="2400" dirty="0" smtClean="0"/>
              <a:t> is  consistent is such that an assignment is a solution of </a:t>
            </a:r>
            <a:r>
              <a:rPr lang="en-US" sz="2400" dirty="0" err="1" smtClean="0"/>
              <a:t>P</a:t>
            </a:r>
            <a:r>
              <a:rPr lang="en-US" sz="2400" i="1" baseline="-25000" dirty="0" err="1" smtClean="0"/>
              <a:t>opt</a:t>
            </a:r>
            <a:r>
              <a:rPr lang="en-US" sz="2400" dirty="0" smtClean="0"/>
              <a:t> </a:t>
            </a:r>
            <a:r>
              <a:rPr lang="en-US" sz="2400" dirty="0" err="1" smtClean="0"/>
              <a:t>iff</a:t>
            </a:r>
            <a:r>
              <a:rPr lang="en-US" sz="2400" dirty="0" smtClean="0"/>
              <a:t> it is an optimal solution of the STPP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838200"/>
            <a:ext cx="3124200" cy="2895600"/>
            <a:chOff x="384" y="768"/>
            <a:chExt cx="1968" cy="18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768"/>
              <a:ext cx="1968" cy="1824"/>
              <a:chOff x="528" y="1296"/>
              <a:chExt cx="2256" cy="1920"/>
            </a:xfrm>
          </p:grpSpPr>
          <p:sp>
            <p:nvSpPr>
              <p:cNvPr id="160806" name="Line 5"/>
              <p:cNvSpPr>
                <a:spLocks noChangeShapeType="1"/>
              </p:cNvSpPr>
              <p:nvPr/>
            </p:nvSpPr>
            <p:spPr bwMode="auto">
              <a:xfrm flipV="1">
                <a:off x="528" y="1296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7" name="Line 6"/>
              <p:cNvSpPr>
                <a:spLocks noChangeShapeType="1"/>
              </p:cNvSpPr>
              <p:nvPr/>
            </p:nvSpPr>
            <p:spPr bwMode="auto">
              <a:xfrm>
                <a:off x="528" y="3216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802" name="Line 7"/>
            <p:cNvSpPr>
              <a:spLocks noChangeShapeType="1"/>
            </p:cNvSpPr>
            <p:nvPr/>
          </p:nvSpPr>
          <p:spPr bwMode="auto">
            <a:xfrm flipV="1">
              <a:off x="528" y="1104"/>
              <a:ext cx="432" cy="43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3" name="Line 8"/>
            <p:cNvSpPr>
              <a:spLocks noChangeShapeType="1"/>
            </p:cNvSpPr>
            <p:nvPr/>
          </p:nvSpPr>
          <p:spPr bwMode="auto">
            <a:xfrm>
              <a:off x="960" y="1104"/>
              <a:ext cx="288" cy="33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4" name="Line 9"/>
            <p:cNvSpPr>
              <a:spLocks noChangeShapeType="1"/>
            </p:cNvSpPr>
            <p:nvPr/>
          </p:nvSpPr>
          <p:spPr bwMode="auto">
            <a:xfrm>
              <a:off x="1248" y="1440"/>
              <a:ext cx="33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5" name="Line 10"/>
            <p:cNvSpPr>
              <a:spLocks noChangeShapeType="1"/>
            </p:cNvSpPr>
            <p:nvPr/>
          </p:nvSpPr>
          <p:spPr bwMode="auto">
            <a:xfrm>
              <a:off x="1584" y="1440"/>
              <a:ext cx="720" cy="86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486400" y="838200"/>
            <a:ext cx="3124200" cy="2895600"/>
            <a:chOff x="3408" y="768"/>
            <a:chExt cx="1968" cy="1824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408" y="768"/>
              <a:ext cx="1968" cy="1824"/>
              <a:chOff x="528" y="1296"/>
              <a:chExt cx="2256" cy="1920"/>
            </a:xfrm>
          </p:grpSpPr>
          <p:sp>
            <p:nvSpPr>
              <p:cNvPr id="160799" name="Line 13"/>
              <p:cNvSpPr>
                <a:spLocks noChangeShapeType="1"/>
              </p:cNvSpPr>
              <p:nvPr/>
            </p:nvSpPr>
            <p:spPr bwMode="auto">
              <a:xfrm flipV="1">
                <a:off x="528" y="1296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0" name="Line 14"/>
              <p:cNvSpPr>
                <a:spLocks noChangeShapeType="1"/>
              </p:cNvSpPr>
              <p:nvPr/>
            </p:nvSpPr>
            <p:spPr bwMode="auto">
              <a:xfrm>
                <a:off x="528" y="3216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798" name="Arc 15"/>
            <p:cNvSpPr>
              <a:spLocks/>
            </p:cNvSpPr>
            <p:nvPr/>
          </p:nvSpPr>
          <p:spPr bwMode="auto">
            <a:xfrm>
              <a:off x="3628" y="1105"/>
              <a:ext cx="1421" cy="1008"/>
            </a:xfrm>
            <a:custGeom>
              <a:avLst/>
              <a:gdLst>
                <a:gd name="T0" fmla="*/ 0 w 22051"/>
                <a:gd name="T1" fmla="*/ 0 h 21600"/>
                <a:gd name="T2" fmla="*/ 0 w 22051"/>
                <a:gd name="T3" fmla="*/ 0 h 21600"/>
                <a:gd name="T4" fmla="*/ 0 w 2205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51"/>
                <a:gd name="T10" fmla="*/ 0 h 21600"/>
                <a:gd name="T11" fmla="*/ 22051 w 22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1" h="21600" fill="none" extrusionOk="0">
                  <a:moveTo>
                    <a:pt x="-1" y="26"/>
                  </a:moveTo>
                  <a:cubicBezTo>
                    <a:pt x="356" y="8"/>
                    <a:pt x="713" y="-1"/>
                    <a:pt x="1070" y="0"/>
                  </a:cubicBezTo>
                  <a:cubicBezTo>
                    <a:pt x="11022" y="0"/>
                    <a:pt x="19686" y="6800"/>
                    <a:pt x="22051" y="16467"/>
                  </a:cubicBezTo>
                </a:path>
                <a:path w="22051" h="21600" stroke="0" extrusionOk="0">
                  <a:moveTo>
                    <a:pt x="-1" y="26"/>
                  </a:moveTo>
                  <a:cubicBezTo>
                    <a:pt x="356" y="8"/>
                    <a:pt x="713" y="-1"/>
                    <a:pt x="1070" y="0"/>
                  </a:cubicBezTo>
                  <a:cubicBezTo>
                    <a:pt x="11022" y="0"/>
                    <a:pt x="19686" y="6800"/>
                    <a:pt x="22051" y="16467"/>
                  </a:cubicBezTo>
                  <a:lnTo>
                    <a:pt x="1070" y="2160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1524000"/>
            <a:ext cx="8702675" cy="371475"/>
            <a:chOff x="182" y="3576"/>
            <a:chExt cx="5482" cy="216"/>
          </a:xfrm>
        </p:grpSpPr>
        <p:sp>
          <p:nvSpPr>
            <p:cNvPr id="160795" name="Line 17"/>
            <p:cNvSpPr>
              <a:spLocks noChangeShapeType="1"/>
            </p:cNvSpPr>
            <p:nvPr/>
          </p:nvSpPr>
          <p:spPr bwMode="auto">
            <a:xfrm>
              <a:off x="336" y="3792"/>
              <a:ext cx="53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96" name="Text Box 18"/>
            <p:cNvSpPr txBox="1">
              <a:spLocks noChangeArrowheads="1"/>
            </p:cNvSpPr>
            <p:nvPr/>
          </p:nvSpPr>
          <p:spPr bwMode="auto">
            <a:xfrm>
              <a:off x="182" y="3576"/>
              <a:ext cx="33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Maiandra GD" pitchFamily="34" charset="0"/>
                </a:rPr>
                <a:t>opt</a:t>
              </a:r>
            </a:p>
          </p:txBody>
        </p:sp>
      </p:grp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1066800" y="1905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2514600" y="1905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5791200" y="1371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7467600" y="1905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1066800" y="3733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5791200" y="3733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5" name="Line 25"/>
          <p:cNvSpPr>
            <a:spLocks noChangeShapeType="1"/>
          </p:cNvSpPr>
          <p:nvPr/>
        </p:nvSpPr>
        <p:spPr bwMode="auto">
          <a:xfrm>
            <a:off x="1981200" y="37338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6553200" y="37338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 flipV="1">
            <a:off x="1981200" y="1905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 flipV="1">
            <a:off x="6553200" y="1447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 flipV="1">
            <a:off x="70104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0" y="990600"/>
            <a:ext cx="8702675" cy="371475"/>
            <a:chOff x="182" y="3576"/>
            <a:chExt cx="5482" cy="216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336" y="3792"/>
              <a:ext cx="53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182" y="3576"/>
              <a:ext cx="17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Maiandra GD" pitchFamily="34" charset="0"/>
                </a:rPr>
                <a:t>1</a:t>
              </a:r>
              <a:endParaRPr lang="en-US" dirty="0">
                <a:latin typeface="Maiandra GD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5400000" flipH="1" flipV="1">
            <a:off x="419100" y="2590800"/>
            <a:ext cx="2286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447800" y="36576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4837906" y="2551906"/>
            <a:ext cx="23622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400" y="4343400"/>
            <a:ext cx="14255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Cut at level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77811" y="4343400"/>
            <a:ext cx="49135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inconsistent (e.g. due to other constraints not shown)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1993392" y="4419600"/>
            <a:ext cx="5212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6"/>
          <p:cNvGrpSpPr>
            <a:grpSpLocks/>
          </p:cNvGrpSpPr>
          <p:nvPr/>
        </p:nvGrpSpPr>
        <p:grpSpPr bwMode="auto">
          <a:xfrm>
            <a:off x="0" y="3362325"/>
            <a:ext cx="8702675" cy="371475"/>
            <a:chOff x="182" y="3576"/>
            <a:chExt cx="5482" cy="216"/>
          </a:xfrm>
        </p:grpSpPr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336" y="3792"/>
              <a:ext cx="532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182" y="3576"/>
              <a:ext cx="20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Maiandra GD" pitchFamily="34" charset="0"/>
                </a:rPr>
                <a:t>0</a:t>
              </a:r>
              <a:endParaRPr lang="en-US" dirty="0">
                <a:latin typeface="Maiandra GD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33400" y="4964668"/>
            <a:ext cx="14255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Cut at level 0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3429000" y="3505200"/>
            <a:ext cx="4572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7543800" y="3124200"/>
            <a:ext cx="1066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1066800" y="3733800"/>
            <a:ext cx="2590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5791200" y="3733800"/>
            <a:ext cx="228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6248400" y="3733800"/>
            <a:ext cx="1447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371600" y="3733800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65619" y="4964668"/>
            <a:ext cx="11641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consistent </a:t>
            </a:r>
          </a:p>
        </p:txBody>
      </p:sp>
      <p:sp>
        <p:nvSpPr>
          <p:cNvPr id="75" name="Right Arrow 74"/>
          <p:cNvSpPr/>
          <p:nvPr/>
        </p:nvSpPr>
        <p:spPr>
          <a:xfrm>
            <a:off x="1981200" y="5040868"/>
            <a:ext cx="5212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33400" y="5486400"/>
            <a:ext cx="798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….continue until we reach the highest level opt at which cutting gives a consistent STP </a:t>
            </a:r>
            <a:endParaRPr lang="en-US" dirty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dirty="0" smtClean="0"/>
              <a:t>Solving STPPs with alpha-cuts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5943600"/>
            <a:ext cx="7706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Polynomial:  O(n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l) </a:t>
            </a:r>
            <a:r>
              <a:rPr lang="en-US" sz="2800" b="1" dirty="0" smtClean="0"/>
              <a:t>n</a:t>
            </a:r>
            <a:r>
              <a:rPr lang="en-US" sz="2800" dirty="0" smtClean="0"/>
              <a:t> variable, </a:t>
            </a:r>
            <a:r>
              <a:rPr lang="en-US" sz="2800" b="1" dirty="0" smtClean="0"/>
              <a:t>l</a:t>
            </a:r>
            <a:r>
              <a:rPr lang="en-US" sz="2800" dirty="0" smtClean="0"/>
              <a:t> preference levels</a:t>
            </a:r>
          </a:p>
          <a:p>
            <a:r>
              <a:rPr lang="en-US" sz="2800" dirty="0" smtClean="0"/>
              <a:t> much faster than using path consistency, less general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/>
      <p:bldP spid="133139" grpId="1" animBg="1"/>
      <p:bldP spid="133139" grpId="2" animBg="1"/>
      <p:bldP spid="133139" grpId="3" animBg="1"/>
      <p:bldP spid="133140" grpId="0" animBg="1"/>
      <p:bldP spid="133140" grpId="1" animBg="1"/>
      <p:bldP spid="133140" grpId="2" animBg="1"/>
      <p:bldP spid="133141" grpId="0" animBg="1"/>
      <p:bldP spid="133141" grpId="1" animBg="1"/>
      <p:bldP spid="133141" grpId="2" animBg="1"/>
      <p:bldP spid="133141" grpId="3" animBg="1"/>
      <p:bldP spid="133141" grpId="4" animBg="1"/>
      <p:bldP spid="133141" grpId="5" animBg="1"/>
      <p:bldP spid="133142" grpId="0" animBg="1"/>
      <p:bldP spid="133142" grpId="1" animBg="1"/>
      <p:bldP spid="133143" grpId="0" animBg="1"/>
      <p:bldP spid="133143" grpId="1" animBg="1"/>
      <p:bldP spid="133144" grpId="0" animBg="1"/>
      <p:bldP spid="133144" grpId="1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45" grpId="0" animBg="1"/>
      <p:bldP spid="45" grpId="1" animBg="1"/>
      <p:bldP spid="51" grpId="0" animBg="1"/>
      <p:bldP spid="52" grpId="0" animBg="1"/>
      <p:bldP spid="55" grpId="0" animBg="1"/>
      <p:bldP spid="59" grpId="0" animBg="1"/>
      <p:bldP spid="74" grpId="0" animBg="1"/>
      <p:bldP spid="75" grpId="0" animBg="1"/>
      <p:bldP spid="76" grpId="0"/>
      <p:bldP spid="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sz="3700" b="1" smtClean="0">
                <a:latin typeface="Arial Unicode MS" pitchFamily="34" charset="-128"/>
              </a:rPr>
              <a:t>Experimental results for Chop-Solver</a:t>
            </a:r>
          </a:p>
        </p:txBody>
      </p:sp>
      <p:pic>
        <p:nvPicPr>
          <p:cNvPr id="156675" name="Picture 3" descr="chop10M50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1981200"/>
            <a:ext cx="4724400" cy="4191000"/>
          </a:xfrm>
          <a:noFill/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88925" y="2063750"/>
            <a:ext cx="3657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X-axis number of variables</a:t>
            </a:r>
          </a:p>
          <a:p>
            <a:r>
              <a:rPr lang="en-US" sz="2000">
                <a:latin typeface="Tahoma" pitchFamily="34" charset="0"/>
              </a:rPr>
              <a:t>Y-axis time in seconds</a:t>
            </a:r>
          </a:p>
          <a:p>
            <a:endParaRPr lang="en-US" sz="2000">
              <a:latin typeface="Tahoma" pitchFamily="34" charset="0"/>
            </a:endParaRPr>
          </a:p>
          <a:p>
            <a:r>
              <a:rPr lang="en-US" sz="2000">
                <a:latin typeface="Tahoma" pitchFamily="34" charset="0"/>
              </a:rPr>
              <a:t>Fixed parameters:</a:t>
            </a:r>
          </a:p>
          <a:p>
            <a:r>
              <a:rPr lang="en-US" sz="2000">
                <a:latin typeface="Tahoma" pitchFamily="34" charset="0"/>
              </a:rPr>
              <a:t>Range of first solution:100000</a:t>
            </a:r>
          </a:p>
          <a:p>
            <a:r>
              <a:rPr lang="en-US" sz="2000">
                <a:latin typeface="Tahoma" pitchFamily="34" charset="0"/>
              </a:rPr>
              <a:t>Max expansion: 50000</a:t>
            </a:r>
          </a:p>
          <a:p>
            <a:r>
              <a:rPr lang="en-US" sz="2000">
                <a:latin typeface="Tahoma" pitchFamily="34" charset="0"/>
              </a:rPr>
              <a:t>Perturbation on a: 5%</a:t>
            </a:r>
          </a:p>
          <a:p>
            <a:r>
              <a:rPr lang="en-US" sz="2000">
                <a:latin typeface="Tahoma" pitchFamily="34" charset="0"/>
              </a:rPr>
              <a:t>Perturbation on b: 5%</a:t>
            </a:r>
          </a:p>
          <a:p>
            <a:r>
              <a:rPr lang="en-US" sz="2000">
                <a:latin typeface="Tahoma" pitchFamily="34" charset="0"/>
              </a:rPr>
              <a:t>Perturbation on c: 5%</a:t>
            </a:r>
          </a:p>
          <a:p>
            <a:endParaRPr lang="en-US" sz="2000">
              <a:latin typeface="Tahoma" pitchFamily="34" charset="0"/>
            </a:endParaRPr>
          </a:p>
          <a:p>
            <a:r>
              <a:rPr lang="en-US" sz="2000">
                <a:latin typeface="Tahoma" pitchFamily="34" charset="0"/>
              </a:rPr>
              <a:t>Varying:</a:t>
            </a:r>
          </a:p>
          <a:p>
            <a:r>
              <a:rPr lang="en-US" sz="2000">
                <a:latin typeface="Tahoma" pitchFamily="34" charset="0"/>
              </a:rPr>
              <a:t>Density 20%, 40%, 60% ,80%</a:t>
            </a:r>
          </a:p>
          <a:p>
            <a:endParaRPr lang="en-US" sz="2000">
              <a:latin typeface="Tahoma" pitchFamily="34" charset="0"/>
            </a:endParaRPr>
          </a:p>
          <a:p>
            <a:r>
              <a:rPr lang="en-US" sz="2000">
                <a:latin typeface="Tahoma" pitchFamily="34" charset="0"/>
              </a:rPr>
              <a:t>Mean on 10 examples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01725"/>
          </a:xfrm>
        </p:spPr>
        <p:txBody>
          <a:bodyPr/>
          <a:lstStyle/>
          <a:p>
            <a:pPr eaLnBrk="1" hangingPunct="1"/>
            <a:r>
              <a:rPr lang="en-US" b="1" dirty="0" smtClean="0"/>
              <a:t>Path-solver </a:t>
            </a:r>
            <a:r>
              <a:rPr lang="en-US" b="1" dirty="0" err="1" smtClean="0"/>
              <a:t>vs</a:t>
            </a:r>
            <a:r>
              <a:rPr lang="en-US" b="1" dirty="0" smtClean="0"/>
              <a:t> Chop-solver</a:t>
            </a:r>
          </a:p>
        </p:txBody>
      </p:sp>
      <p:graphicFrame>
        <p:nvGraphicFramePr>
          <p:cNvPr id="129028" name="Group 4"/>
          <p:cNvGraphicFramePr>
            <a:graphicFrameLocks noGrp="1"/>
          </p:cNvGraphicFramePr>
          <p:nvPr/>
        </p:nvGraphicFramePr>
        <p:xfrm>
          <a:off x="381000" y="3733800"/>
          <a:ext cx="8229600" cy="1752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Density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Path-solver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Chop-solver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1019.44 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0.03 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516.24 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0.03 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356.71 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0.03 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828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Time to solve a problem with 40 variables, r=100, max=50, pa=</a:t>
            </a:r>
            <a:r>
              <a:rPr lang="en-US" sz="3200" dirty="0" err="1" smtClean="0"/>
              <a:t>pb</a:t>
            </a:r>
            <a:r>
              <a:rPr lang="en-US" sz="3200" dirty="0" smtClean="0"/>
              <a:t>=10% and pc=5%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7448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/>
              <a:t>Mitigating the fuzzy drowning effect</a:t>
            </a:r>
            <a:r>
              <a:rPr lang="en-US" sz="4000" b="1" dirty="0" smtClean="0">
                <a:latin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</a:rPr>
            </a:b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334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endParaRPr lang="en-US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In Fuzzy CSPs:  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global preference</a:t>
            </a:r>
            <a:r>
              <a:rPr lang="en-US" sz="2400" dirty="0" smtClean="0"/>
              <a:t>  = minimum associated with any of its  projections  (Drowning Effect)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Fuzzy Optimal</a:t>
            </a:r>
            <a:r>
              <a:rPr lang="en-US" sz="2400" b="1" dirty="0" smtClean="0">
                <a:solidFill>
                  <a:schemeClr val="hlink"/>
                </a:solidFill>
              </a:rPr>
              <a:t>: </a:t>
            </a:r>
            <a:r>
              <a:rPr lang="en-US" sz="2400" dirty="0" smtClean="0"/>
              <a:t> the maximum minimum preference 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Pareto Optimal</a:t>
            </a:r>
            <a:r>
              <a:rPr lang="en-US" sz="2400" b="1" dirty="0" smtClean="0">
                <a:solidFill>
                  <a:schemeClr val="hlink"/>
                </a:solidFill>
              </a:rPr>
              <a:t>:</a:t>
            </a:r>
            <a:r>
              <a:rPr lang="en-US" sz="2400" dirty="0" smtClean="0"/>
              <a:t> no other solution with higher preferences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               on all constraints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Example: solution </a:t>
            </a:r>
            <a:r>
              <a:rPr lang="en-US" sz="2400" i="1" dirty="0" smtClean="0"/>
              <a:t>S</a:t>
            </a:r>
            <a:r>
              <a:rPr lang="en-US" sz="2400" dirty="0" smtClean="0"/>
              <a:t>  </a:t>
            </a:r>
            <a:r>
              <a:rPr lang="en-US" sz="2400" i="1" dirty="0" smtClean="0"/>
              <a:t>&lt;f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(S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)= </a:t>
            </a:r>
            <a:r>
              <a:rPr lang="en-US" sz="2400" b="1" i="1" dirty="0" smtClean="0"/>
              <a:t>0.2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(S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)=0.3, f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(S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)=</a:t>
            </a:r>
            <a:r>
              <a:rPr lang="en-US" sz="2400" b="1" i="1" dirty="0" smtClean="0"/>
              <a:t>0.2</a:t>
            </a:r>
            <a:r>
              <a:rPr lang="en-US" sz="2400" i="1" dirty="0" smtClean="0"/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/>
              <a:t>              </a:t>
            </a:r>
            <a:r>
              <a:rPr lang="en-US" sz="2400" dirty="0" smtClean="0"/>
              <a:t>solution </a:t>
            </a:r>
            <a:r>
              <a:rPr lang="en-US" sz="2400" i="1" dirty="0" smtClean="0"/>
              <a:t>S’</a:t>
            </a:r>
            <a:r>
              <a:rPr lang="en-US" sz="2400" dirty="0" smtClean="0"/>
              <a:t>  </a:t>
            </a:r>
            <a:r>
              <a:rPr lang="en-US" sz="2400" i="1" dirty="0" smtClean="0"/>
              <a:t>&lt;f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(S’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)=0.8,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(S’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)=0.9, f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(S’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)=</a:t>
            </a:r>
            <a:r>
              <a:rPr lang="en-US" sz="2400" b="1" i="1" dirty="0" smtClean="0"/>
              <a:t>0.2</a:t>
            </a:r>
            <a:r>
              <a:rPr lang="en-US" sz="2400" i="1" dirty="0" smtClean="0"/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/>
              <a:t>              Fuzzy </a:t>
            </a:r>
            <a:r>
              <a:rPr lang="en-US" sz="2400" i="1" dirty="0" err="1" smtClean="0"/>
              <a:t>Optimals</a:t>
            </a:r>
            <a:r>
              <a:rPr lang="en-US" sz="2400" i="1" dirty="0" smtClean="0"/>
              <a:t>: S, S’     Pareto </a:t>
            </a:r>
            <a:r>
              <a:rPr lang="en-US" sz="2400" i="1" dirty="0" err="1" smtClean="0"/>
              <a:t>Optimals</a:t>
            </a:r>
            <a:r>
              <a:rPr lang="en-US" sz="2400" i="1" dirty="0" smtClean="0"/>
              <a:t>: S’</a:t>
            </a:r>
            <a:endParaRPr lang="en-US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/>
              <a:t>Finds  Pareto Optimal solution of an STPP by iterating the following 3 steps:</a:t>
            </a:r>
          </a:p>
          <a:p>
            <a:pPr marL="457200" indent="-457200" eaLnBrk="1" hangingPunct="1">
              <a:buClr>
                <a:schemeClr val="hlink"/>
              </a:buClr>
              <a:buFont typeface="+mj-lt"/>
              <a:buAutoNum type="arabicPeriod"/>
            </a:pPr>
            <a:r>
              <a:rPr lang="en-US" sz="2400" dirty="0" smtClean="0"/>
              <a:t>Applying the alpha-cut solver to the problem </a:t>
            </a:r>
          </a:p>
          <a:p>
            <a:pPr marL="457200" indent="-457200" eaLnBrk="1" hangingPunct="1">
              <a:buClr>
                <a:schemeClr val="hlink"/>
              </a:buClr>
              <a:buFont typeface="+mj-lt"/>
              <a:buAutoNum type="arabicPeriod"/>
            </a:pPr>
            <a:r>
              <a:rPr lang="en-US" sz="2400" dirty="0" smtClean="0"/>
              <a:t>Identifying special constraints, the weakest links (the ones that are drowning the preference of the optimal solutions)</a:t>
            </a:r>
          </a:p>
          <a:p>
            <a:pPr marL="457200" indent="-457200" eaLnBrk="1" hangingPunct="1">
              <a:buClr>
                <a:schemeClr val="hlink"/>
              </a:buClr>
              <a:buFont typeface="+mj-lt"/>
              <a:buAutoNum type="arabicPeriod"/>
            </a:pPr>
            <a:r>
              <a:rPr lang="en-US" sz="2400" dirty="0" smtClean="0"/>
              <a:t>Neutralizing  the weakest links (by making their preference function irrelevant)</a:t>
            </a:r>
          </a:p>
          <a:p>
            <a:pPr marL="457200" indent="-457200">
              <a:buClr>
                <a:schemeClr val="hlink"/>
              </a:buClr>
            </a:pPr>
            <a:r>
              <a:rPr lang="en-US" sz="2400" dirty="0" smtClean="0"/>
              <a:t>Polynomial Time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6200" y="762000"/>
            <a:ext cx="38525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Khatib,Morris,Morris</a:t>
            </a:r>
            <a:r>
              <a:rPr lang="en-US" b="1" dirty="0" smtClean="0">
                <a:latin typeface="Garamond" pitchFamily="18" charset="0"/>
              </a:rPr>
              <a:t>, Venable 2003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Disjunctive Temporal Problems with Fuzzy Preferences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9296400" cy="57150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/>
              <a:t>Disjunctive Temporal Constraint = disjunction of STP constraints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000" dirty="0" smtClean="0"/>
              <a:t>	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∈[a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,b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]) v …. v (</a:t>
            </a:r>
            <a:r>
              <a:rPr lang="en-US" sz="2000" dirty="0" err="1" smtClean="0"/>
              <a:t>X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err="1" smtClean="0"/>
              <a:t>-Y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∈[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,b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]) 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Disjunctive Temporal Constraint with Preferences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: 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000" dirty="0" smtClean="0"/>
              <a:t>	(X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/>
              <a:t>-Y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∈[a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,b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], f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 v …. v (</a:t>
            </a:r>
            <a:r>
              <a:rPr lang="en-US" sz="2000" dirty="0" err="1" smtClean="0"/>
              <a:t>X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err="1" smtClean="0"/>
              <a:t>-Y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∈[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,b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],f</a:t>
            </a:r>
            <a:r>
              <a:rPr lang="en-US" sz="2000" baseline="-25000" dirty="0" smtClean="0"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),   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: [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en-US" sz="2000" dirty="0" err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,b</a:t>
            </a:r>
            <a:r>
              <a:rPr lang="en-US" sz="2000" baseline="-25000" dirty="0" err="1" smtClean="0"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]</a:t>
            </a:r>
            <a:r>
              <a:rPr lang="en-US" sz="2000" dirty="0" smtClean="0"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→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[0,1] 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Fuzzy Optimization criterion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Algorithm 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For each preference level y, in increasing order, starting from 0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cut the DTPP at y obtaining </a:t>
            </a:r>
            <a:r>
              <a:rPr lang="en-US" sz="2000" dirty="0" err="1" smtClean="0">
                <a:ea typeface="Lucida Sans Unicode" pitchFamily="34" charset="0"/>
                <a:cs typeface="Lucida Sans Unicode" pitchFamily="34" charset="0"/>
              </a:rPr>
              <a:t>DTPy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solve </a:t>
            </a:r>
            <a:r>
              <a:rPr lang="en-US" sz="2000" dirty="0" err="1" smtClean="0">
                <a:ea typeface="Lucida Sans Unicode" pitchFamily="34" charset="0"/>
                <a:cs typeface="Lucida Sans Unicode" pitchFamily="34" charset="0"/>
              </a:rPr>
              <a:t>DTPy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obtaining an </a:t>
            </a:r>
            <a:r>
              <a:rPr lang="en-US" sz="2000" dirty="0" err="1" smtClean="0">
                <a:ea typeface="Lucida Sans Unicode" pitchFamily="34" charset="0"/>
                <a:cs typeface="Lucida Sans Unicode" pitchFamily="34" charset="0"/>
              </a:rPr>
              <a:t>STPy</a:t>
            </a:r>
            <a:endParaRPr lang="en-US" sz="2000" dirty="0" smtClean="0">
              <a:ea typeface="Lucida Sans Unicode" pitchFamily="34" charset="0"/>
              <a:cs typeface="Lucida Sans Unicode" pitchFamily="34" charset="0"/>
            </a:endParaRPr>
          </a:p>
          <a:p>
            <a:pPr marL="914400" lvl="1" indent="-457200" eaLnBrk="1" hangingPunct="1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move up one preference and start solving DTPy+1  using </a:t>
            </a:r>
            <a:r>
              <a:rPr lang="en-US" sz="2000" dirty="0" err="1" smtClean="0">
                <a:ea typeface="Lucida Sans Unicode" pitchFamily="34" charset="0"/>
                <a:cs typeface="Lucida Sans Unicode" pitchFamily="34" charset="0"/>
              </a:rPr>
              <a:t>STPy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 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Complexity </a:t>
            </a: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|preferences| x n</a:t>
            </a:r>
            <a:r>
              <a:rPr lang="en-US" sz="2000" baseline="30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 x (DTP complexity)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, n=number of variables</a:t>
            </a:r>
            <a:r>
              <a:rPr lang="en-US" sz="20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  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83812" y="838200"/>
            <a:ext cx="22533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Pollack,Peintner</a:t>
            </a:r>
            <a:r>
              <a:rPr lang="en-US" b="1" dirty="0" smtClean="0">
                <a:latin typeface="Garamond" pitchFamily="18" charset="0"/>
              </a:rPr>
              <a:t> 04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763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Simple Temporal Problems with Utilities 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533400"/>
            <a:ext cx="9296400" cy="60960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Constraints as in STPPs (no restriction on the function shape)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Preferences: positive integers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Max-plus optimization criterion</a:t>
            </a:r>
          </a:p>
          <a:p>
            <a:pPr marL="853440" lvl="1" indent="-533400">
              <a:lnSpc>
                <a:spcPct val="120000"/>
              </a:lnSpc>
            </a:pPr>
            <a:r>
              <a:rPr lang="en-US" sz="17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preference combined by adding them</a:t>
            </a:r>
          </a:p>
          <a:p>
            <a:pPr marL="853440" lvl="1" indent="-533400">
              <a:lnSpc>
                <a:spcPct val="120000"/>
              </a:lnSpc>
            </a:pPr>
            <a:r>
              <a:rPr lang="en-US" sz="17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the higher the better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Algorithms based on mapping the soft constraint into                                                 the family of hard constraints deriving from each cut </a:t>
            </a:r>
          </a:p>
          <a:p>
            <a:pPr marL="533400" indent="-533400" eaLnBrk="1" hangingPunct="1">
              <a:lnSpc>
                <a:spcPct val="120000"/>
              </a:lnSpc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Greedy Algorithm (not complete)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Searches for a consistent STP repeatedly trying to improve by replacing an STP constraint with one corresponding to a higher preference level </a:t>
            </a:r>
          </a:p>
          <a:p>
            <a:pPr marL="594360" indent="-457200">
              <a:lnSpc>
                <a:spcPct val="120000"/>
              </a:lnSpc>
              <a:buClr>
                <a:schemeClr val="tx1"/>
              </a:buClr>
            </a:pPr>
            <a:r>
              <a:rPr lang="en-US" sz="2300" dirty="0" smtClean="0">
                <a:ea typeface="Lucida Sans Unicode" pitchFamily="34" charset="0"/>
                <a:cs typeface="Lucida Sans Unicode" pitchFamily="34" charset="0"/>
              </a:rPr>
              <a:t>Complete algorithm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Performs a complete search over the space of component STPs, using the greedy algorithm, pruning, and a divide et </a:t>
            </a:r>
            <a:r>
              <a:rPr lang="en-US" sz="2000" dirty="0" err="1" smtClean="0">
                <a:ea typeface="Lucida Sans Unicode" pitchFamily="34" charset="0"/>
                <a:cs typeface="Lucida Sans Unicode" pitchFamily="34" charset="0"/>
              </a:rPr>
              <a:t>impera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strategy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Complexity </a:t>
            </a:r>
            <a:r>
              <a:rPr lang="en-US" sz="2000" dirty="0" smtClean="0">
                <a:solidFill>
                  <a:srgbClr val="FF6600"/>
                </a:solidFill>
                <a:ea typeface="Lucida Sans Unicode" pitchFamily="34" charset="0"/>
                <a:cs typeface="Lucida Sans Unicode" pitchFamily="34" charset="0"/>
              </a:rPr>
              <a:t>exponential (in practice few iterations needed to find a good solution)</a:t>
            </a:r>
          </a:p>
          <a:p>
            <a:pPr marL="594360" indent="-457200">
              <a:lnSpc>
                <a:spcPct val="120000"/>
              </a:lnSpc>
              <a:buClr>
                <a:schemeClr val="tx1"/>
              </a:buClr>
            </a:pPr>
            <a:r>
              <a:rPr lang="en-US" sz="2300" dirty="0" smtClean="0">
                <a:ea typeface="Lucida Sans Unicode" pitchFamily="34" charset="0"/>
                <a:cs typeface="Lucida Sans Unicode" pitchFamily="34" charset="0"/>
              </a:rPr>
              <a:t>Other techniques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</a:pPr>
            <a:r>
              <a:rPr lang="en-US" sz="2100" dirty="0" smtClean="0">
                <a:ea typeface="Lucida Sans Unicode" pitchFamily="34" charset="0"/>
                <a:cs typeface="Lucida Sans Unicode" pitchFamily="34" charset="0"/>
              </a:rPr>
              <a:t>Reduction to a SAT problem [</a:t>
            </a:r>
            <a:r>
              <a:rPr lang="en-US" sz="2100" dirty="0" err="1" smtClean="0">
                <a:ea typeface="Lucida Sans Unicode" pitchFamily="34" charset="0"/>
                <a:cs typeface="Lucida Sans Unicode" pitchFamily="34" charset="0"/>
              </a:rPr>
              <a:t>Sheine,Peintner,Sakallah,Pollack</a:t>
            </a:r>
            <a:r>
              <a:rPr lang="en-US" sz="2100" dirty="0" smtClean="0">
                <a:ea typeface="Lucida Sans Unicode" pitchFamily="34" charset="0"/>
                <a:cs typeface="Lucida Sans Unicode" pitchFamily="34" charset="0"/>
              </a:rPr>
              <a:t> 2005]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</a:pP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Weighted Constraint Satisfactions [</a:t>
            </a:r>
            <a:r>
              <a:rPr lang="en-US" sz="2000" dirty="0" err="1" smtClean="0">
                <a:ea typeface="Lucida Sans Unicode" pitchFamily="34" charset="0"/>
                <a:cs typeface="Lucida Sans Unicode" pitchFamily="34" charset="0"/>
              </a:rPr>
              <a:t>Moffitt,Pollack</a:t>
            </a:r>
            <a:r>
              <a:rPr lang="en-US" sz="2000" dirty="0" smtClean="0">
                <a:ea typeface="Lucida Sans Unicode" pitchFamily="34" charset="0"/>
                <a:cs typeface="Lucida Sans Unicode" pitchFamily="34" charset="0"/>
              </a:rPr>
              <a:t> 2005]</a:t>
            </a:r>
            <a:endParaRPr lang="en-US" sz="2000" dirty="0" smtClean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83812" y="838200"/>
            <a:ext cx="24713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Pollack,Peintner</a:t>
            </a:r>
            <a:r>
              <a:rPr lang="en-US" b="1" dirty="0" smtClean="0">
                <a:latin typeface="Garamond" pitchFamily="18" charset="0"/>
              </a:rPr>
              <a:t> 2005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724400" y="22098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3124200"/>
            <a:ext cx="3505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448300" y="2476500"/>
            <a:ext cx="12954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6096000" y="1828800"/>
            <a:ext cx="457200" cy="228600"/>
          </a:xfrm>
          <a:prstGeom prst="bentConnector3">
            <a:avLst>
              <a:gd name="adj1" fmla="val 50000"/>
            </a:avLst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86500" y="2324100"/>
            <a:ext cx="5334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2590800"/>
            <a:ext cx="5334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6781006" y="2286000"/>
            <a:ext cx="610394" cy="794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86600" y="1981200"/>
            <a:ext cx="5334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391400" y="1752600"/>
            <a:ext cx="4572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0" y="1524000"/>
            <a:ext cx="9144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4300" y="2324100"/>
            <a:ext cx="1600200" cy="1588"/>
          </a:xfrm>
          <a:prstGeom prst="line">
            <a:avLst/>
          </a:prstGeom>
          <a:ln w="38100">
            <a:solidFill>
              <a:srgbClr val="E531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1522412"/>
            <a:ext cx="914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0" y="1676400"/>
            <a:ext cx="914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0" y="1827212"/>
            <a:ext cx="2286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0" y="1828800"/>
            <a:ext cx="914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1979612"/>
            <a:ext cx="13716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96000" y="1979612"/>
            <a:ext cx="2286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6000" y="2057400"/>
            <a:ext cx="4572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86600" y="2057400"/>
            <a:ext cx="14478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6000" y="2209800"/>
            <a:ext cx="4572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86600" y="2209800"/>
            <a:ext cx="14478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96000" y="2362200"/>
            <a:ext cx="4572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86600" y="2362200"/>
            <a:ext cx="14478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96000" y="2590800"/>
            <a:ext cx="2438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0" y="2817812"/>
            <a:ext cx="2438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Qualitative temporal problems with fuzzy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447800"/>
            <a:ext cx="4038600" cy="5029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Variables: temporal intervals/ points</a:t>
            </a:r>
          </a:p>
          <a:p>
            <a:r>
              <a:rPr lang="en-US" sz="1600" dirty="0" smtClean="0"/>
              <a:t>Constraints: subsets of the 13 Allen relations / of {&lt;,=,&gt;}</a:t>
            </a:r>
          </a:p>
          <a:p>
            <a:r>
              <a:rPr lang="en-US" sz="1600" dirty="0" smtClean="0"/>
              <a:t>A preference level in [0,1] associated with each relation in the constraint</a:t>
            </a:r>
          </a:p>
          <a:p>
            <a:r>
              <a:rPr lang="en-US" sz="1600" dirty="0" smtClean="0"/>
              <a:t>Priority in [0,1] associated to each constraint </a:t>
            </a:r>
          </a:p>
          <a:p>
            <a:pPr lvl="1"/>
            <a:r>
              <a:rPr lang="en-US" sz="1300" dirty="0" smtClean="0"/>
              <a:t>Then translated into preferences on relations: max(1-priority, old preference)</a:t>
            </a:r>
          </a:p>
          <a:p>
            <a:r>
              <a:rPr lang="en-US" sz="1600" dirty="0" err="1" smtClean="0"/>
              <a:t>IA</a:t>
            </a:r>
            <a:r>
              <a:rPr lang="en-US" sz="1600" baseline="30000" dirty="0" err="1" smtClean="0"/>
              <a:t>fuz</a:t>
            </a:r>
            <a:r>
              <a:rPr lang="en-US" sz="1600" dirty="0" err="1" smtClean="0"/>
              <a:t>,PA</a:t>
            </a:r>
            <a:r>
              <a:rPr lang="en-US" sz="1600" baseline="30000" dirty="0" err="1" smtClean="0"/>
              <a:t>fuz</a:t>
            </a:r>
            <a:r>
              <a:rPr lang="en-US" sz="1600" dirty="0" err="1" smtClean="0"/>
              <a:t>,SA</a:t>
            </a:r>
            <a:r>
              <a:rPr lang="en-US" sz="1600" baseline="30000" dirty="0" err="1" smtClean="0"/>
              <a:t>fuz</a:t>
            </a:r>
            <a:r>
              <a:rPr lang="en-US" sz="1600" dirty="0" err="1" smtClean="0"/>
              <a:t>,SAc</a:t>
            </a:r>
            <a:r>
              <a:rPr lang="en-US" sz="1600" baseline="30000" dirty="0" err="1" smtClean="0"/>
              <a:t>fuz</a:t>
            </a:r>
            <a:r>
              <a:rPr lang="en-US" sz="1600" dirty="0" err="1" smtClean="0"/>
              <a:t>,Pac</a:t>
            </a:r>
            <a:r>
              <a:rPr lang="en-US" sz="1600" baseline="30000" dirty="0" err="1" smtClean="0"/>
              <a:t>fuz</a:t>
            </a:r>
            <a:endParaRPr lang="en-US" sz="1600" baseline="30000" dirty="0" smtClean="0"/>
          </a:p>
          <a:p>
            <a:r>
              <a:rPr lang="en-US" sz="1600" dirty="0" smtClean="0"/>
              <a:t>Redefinition of the main operations (composition and intersection)</a:t>
            </a:r>
          </a:p>
          <a:p>
            <a:r>
              <a:rPr lang="en-US" sz="1600" dirty="0" smtClean="0"/>
              <a:t>Closure of all the algebras </a:t>
            </a:r>
            <a:r>
              <a:rPr lang="en-US" sz="1600" dirty="0" err="1" smtClean="0"/>
              <a:t>w.r.t</a:t>
            </a:r>
            <a:r>
              <a:rPr lang="en-US" sz="1600" dirty="0" smtClean="0"/>
              <a:t> them</a:t>
            </a:r>
          </a:p>
          <a:p>
            <a:r>
              <a:rPr lang="en-US" sz="1600" dirty="0" smtClean="0"/>
              <a:t>Using alpha-cuts,  </a:t>
            </a:r>
            <a:r>
              <a:rPr lang="en-US" sz="1600" dirty="0" err="1" smtClean="0"/>
              <a:t>satisfiability</a:t>
            </a:r>
            <a:r>
              <a:rPr lang="en-US" sz="1600" dirty="0" smtClean="0"/>
              <a:t> and computation of minimal network remain in the  same complexity class </a:t>
            </a:r>
          </a:p>
          <a:p>
            <a:r>
              <a:rPr lang="en-US" sz="1600" dirty="0" smtClean="0"/>
              <a:t>Combination of qualitative and quantitative fuzzy constraints: </a:t>
            </a:r>
            <a:r>
              <a:rPr lang="en-US" sz="1600" dirty="0" err="1" smtClean="0"/>
              <a:t>Badaloni</a:t>
            </a:r>
            <a:r>
              <a:rPr lang="en-US" sz="1600" dirty="0" smtClean="0"/>
              <a:t>, </a:t>
            </a:r>
            <a:r>
              <a:rPr lang="en-US" sz="1600" dirty="0" err="1" smtClean="0"/>
              <a:t>Giacomin</a:t>
            </a:r>
            <a:r>
              <a:rPr lang="en-US" sz="1600" dirty="0" smtClean="0"/>
              <a:t> and </a:t>
            </a:r>
            <a:r>
              <a:rPr lang="en-US" sz="1600" dirty="0" err="1" smtClean="0"/>
              <a:t>Falda</a:t>
            </a:r>
            <a:r>
              <a:rPr lang="en-US" sz="1600" dirty="0" smtClean="0"/>
              <a:t> in 2004 </a:t>
            </a:r>
            <a:endParaRPr lang="en-US" sz="1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0" y="838200"/>
            <a:ext cx="37369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Badaloni,Giacomin</a:t>
            </a:r>
            <a:r>
              <a:rPr lang="en-US" b="1" dirty="0" smtClean="0">
                <a:latin typeface="Garamond" pitchFamily="18" charset="0"/>
              </a:rPr>
              <a:t> 2000,2001,2002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876800" y="3856364"/>
            <a:ext cx="524366" cy="48675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I1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135279" y="2590801"/>
            <a:ext cx="524366" cy="48675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I2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393758" y="3856364"/>
            <a:ext cx="524366" cy="48675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I3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296293" y="2980205"/>
            <a:ext cx="943859" cy="876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659646" y="2980205"/>
            <a:ext cx="838986" cy="876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401166" y="4148417"/>
            <a:ext cx="19925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981673" y="2980205"/>
            <a:ext cx="1142104" cy="8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/>
              <a:t>p,m</a:t>
            </a:r>
            <a:endParaRPr lang="en-US" sz="3600" baseline="-25000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079139" y="2980205"/>
            <a:ext cx="1142104" cy="8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p,m</a:t>
            </a:r>
            <a:endParaRPr lang="en-US" sz="3600" baseline="-25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030406" y="4051066"/>
            <a:ext cx="1444353" cy="8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p,p</a:t>
            </a:r>
            <a:r>
              <a:rPr lang="en-US" sz="3600" baseline="30000" dirty="0"/>
              <a:t>-1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505200" y="2920425"/>
            <a:ext cx="2300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[0.3]</a:t>
            </a:r>
            <a:r>
              <a:rPr lang="en-US" sz="3200" dirty="0" smtClean="0"/>
              <a:t>,m</a:t>
            </a:r>
            <a:r>
              <a:rPr lang="en-US" sz="3200" dirty="0" smtClean="0">
                <a:solidFill>
                  <a:srgbClr val="FF0000"/>
                </a:solidFill>
              </a:rPr>
              <a:t>[0.9]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105400" y="4114800"/>
            <a:ext cx="2414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[0.7]</a:t>
            </a:r>
            <a:r>
              <a:rPr lang="en-US" sz="3200" dirty="0" smtClean="0"/>
              <a:t> ,m</a:t>
            </a:r>
            <a:r>
              <a:rPr lang="en-US" sz="3200" dirty="0" smtClean="0">
                <a:solidFill>
                  <a:srgbClr val="FF0000"/>
                </a:solidFill>
              </a:rPr>
              <a:t>[0.3]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105400" y="4114800"/>
            <a:ext cx="2494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[0.7]</a:t>
            </a:r>
            <a:r>
              <a:rPr lang="en-US" sz="3200" dirty="0" smtClean="0"/>
              <a:t>,p</a:t>
            </a:r>
            <a:r>
              <a:rPr lang="en-US" sz="3200" baseline="30000" dirty="0" smtClean="0"/>
              <a:t>-1</a:t>
            </a:r>
            <a:r>
              <a:rPr lang="en-US" sz="3200" dirty="0" smtClean="0">
                <a:solidFill>
                  <a:srgbClr val="FF0000"/>
                </a:solidFill>
              </a:rPr>
              <a:t>[0.1]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559314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0.7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892949" y="2844225"/>
            <a:ext cx="2098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[1]</a:t>
            </a:r>
            <a:r>
              <a:rPr lang="en-US" sz="3200" dirty="0" smtClean="0"/>
              <a:t> ,m</a:t>
            </a:r>
            <a:r>
              <a:rPr lang="en-US" sz="3200" dirty="0" smtClean="0">
                <a:solidFill>
                  <a:srgbClr val="FF0000"/>
                </a:solidFill>
              </a:rPr>
              <a:t>[0.3]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/>
      <p:bldP spid="27" grpId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ve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3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62400" y="2819400"/>
            <a:ext cx="5181600" cy="3886200"/>
            <a:chOff x="152400" y="1600200"/>
            <a:chExt cx="8991600" cy="5105400"/>
          </a:xfrm>
        </p:grpSpPr>
        <p:sp>
          <p:nvSpPr>
            <p:cNvPr id="5" name="Oval 4"/>
            <p:cNvSpPr/>
            <p:nvPr/>
          </p:nvSpPr>
          <p:spPr>
            <a:xfrm>
              <a:off x="152400" y="1600200"/>
              <a:ext cx="8991600" cy="510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799" y="2590800"/>
              <a:ext cx="6879322" cy="525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Constraint-based temporal reasoning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1200" y="4038600"/>
            <a:ext cx="4648200" cy="2819400"/>
            <a:chOff x="152400" y="1600200"/>
            <a:chExt cx="8991600" cy="5105400"/>
          </a:xfrm>
        </p:grpSpPr>
        <p:sp>
          <p:nvSpPr>
            <p:cNvPr id="10" name="Oval 9"/>
            <p:cNvSpPr/>
            <p:nvPr/>
          </p:nvSpPr>
          <p:spPr>
            <a:xfrm>
              <a:off x="152400" y="1600200"/>
              <a:ext cx="8991600" cy="5105400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797" y="2590800"/>
              <a:ext cx="2741684" cy="128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Temporal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preferences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28600"/>
            <a:ext cx="55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europol" pitchFamily="34" charset="0"/>
              </a:rPr>
              <a:t>In the large universe of temporal reasoning</a:t>
            </a:r>
            <a:endParaRPr lang="en-US" dirty="0">
              <a:solidFill>
                <a:schemeClr val="bg1"/>
              </a:solidFill>
              <a:latin typeface="Neuropo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21268"/>
            <a:ext cx="764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europol" pitchFamily="34" charset="0"/>
              </a:rPr>
              <a:t>there is the galaxy of constraint-based temporal reasoning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515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europol" pitchFamily="34" charset="0"/>
              </a:rPr>
              <a:t>and the galaxy of temporal preferences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371600"/>
            <a:ext cx="634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europol" pitchFamily="34" charset="0"/>
              </a:rPr>
              <a:t>we will explore only the space in their intersection</a:t>
            </a:r>
            <a:endParaRPr lang="en-US" dirty="0">
              <a:solidFill>
                <a:schemeClr val="bg1"/>
              </a:solidFill>
              <a:latin typeface="Neuropol" pitchFamily="34" charset="0"/>
            </a:endParaRPr>
          </a:p>
        </p:txBody>
      </p:sp>
      <p:pic>
        <p:nvPicPr>
          <p:cNvPr id="18" name="Picture 17" descr="enterpri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800600"/>
            <a:ext cx="1524000" cy="8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2849E-6 C 0.02188 -0.05064 0.05486 -0.08256 0.09167 -0.08256 C 0.1283 -0.08256 0.16128 -0.05064 0.18333 -3.22849E-6 C 0.16128 0.05065 0.1283 0.08257 0.09167 0.08257 C 0.05486 0.08257 0.02188 0.05065 0 -3.22849E-6 Z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Networks with alternatives and preferences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38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Learning local from global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It can be difficult to have precise knowledge on the preference function for each constraint.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Instead it may be easier to be able to tell how good a solution is.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dirty="0" smtClean="0">
              <a:latin typeface="Snap ITC" pitchFamily="82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143000" y="4724400"/>
            <a:ext cx="2759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Global information</a:t>
            </a:r>
          </a:p>
          <a:p>
            <a:r>
              <a:rPr lang="en-US" sz="1400">
                <a:latin typeface="Tahoma" pitchFamily="34" charset="0"/>
              </a:rPr>
              <a:t>some solutions + global preference values 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038600" y="4945063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Tahoma" pitchFamily="34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715000" y="4724400"/>
            <a:ext cx="27797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6600"/>
                </a:solidFill>
                <a:latin typeface="Arial" charset="0"/>
              </a:rPr>
              <a:t>Local Information</a:t>
            </a:r>
          </a:p>
          <a:p>
            <a:r>
              <a:rPr lang="en-US" sz="1600">
                <a:latin typeface="Tahoma" pitchFamily="34" charset="0"/>
              </a:rPr>
              <a:t>shape of preference functions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593725" y="1209675"/>
            <a:ext cx="824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Snap ITC" pitchFamily="82" charset="0"/>
            </a:endParaRP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4114800" y="4953000"/>
            <a:ext cx="762000" cy="409575"/>
          </a:xfrm>
          <a:prstGeom prst="rightArrow">
            <a:avLst>
              <a:gd name="adj1" fmla="val 50000"/>
              <a:gd name="adj2" fmla="val 46512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86200" y="926068"/>
            <a:ext cx="53186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Khatib,Morris,Morris</a:t>
            </a:r>
            <a:r>
              <a:rPr lang="en-US" b="1" dirty="0" smtClean="0">
                <a:latin typeface="Garamond" pitchFamily="18" charset="0"/>
              </a:rPr>
              <a:t>, </a:t>
            </a:r>
            <a:r>
              <a:rPr lang="en-US" b="1" dirty="0" err="1" smtClean="0">
                <a:latin typeface="Garamond" pitchFamily="18" charset="0"/>
              </a:rPr>
              <a:t>Rossi,Sperduti,Venable</a:t>
            </a:r>
            <a:r>
              <a:rPr lang="en-US" b="1" dirty="0" smtClean="0">
                <a:latin typeface="Garamond" pitchFamily="18" charset="0"/>
              </a:rPr>
              <a:t> 2002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0" grpId="0"/>
      <p:bldP spid="14439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974013" cy="304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Learning STPPs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40750" cy="5260975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endParaRPr lang="en-US" sz="2600" b="1" smtClean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sz="2000" b="1" smtClean="0"/>
              <a:t>Inductive Learning</a:t>
            </a:r>
            <a:r>
              <a:rPr lang="en-US" sz="2000" smtClean="0"/>
              <a:t>: ability of a system to induce the correct structure of a map </a:t>
            </a:r>
            <a:r>
              <a:rPr lang="en-US" sz="2000" b="1" i="1" smtClean="0"/>
              <a:t>t</a:t>
            </a:r>
            <a:r>
              <a:rPr lang="en-US" sz="2000" smtClean="0"/>
              <a:t> known only for particular inputs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sz="2000" smtClean="0"/>
              <a:t> </a:t>
            </a:r>
            <a:r>
              <a:rPr lang="en-US" sz="2000" b="1" smtClean="0"/>
              <a:t>Example</a:t>
            </a:r>
            <a:r>
              <a:rPr lang="en-US" sz="2000" smtClean="0"/>
              <a:t>: </a:t>
            </a:r>
            <a:r>
              <a:rPr lang="en-US" sz="2000" b="1" i="1" smtClean="0"/>
              <a:t>(x,t(x)).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sz="2000" b="1" smtClean="0"/>
              <a:t>Computational task</a:t>
            </a:r>
            <a:r>
              <a:rPr lang="en-US" sz="2000" smtClean="0">
                <a:latin typeface="Snap ITC" pitchFamily="82" charset="0"/>
              </a:rPr>
              <a:t>: </a:t>
            </a:r>
            <a:r>
              <a:rPr lang="en-US" sz="2000" smtClean="0"/>
              <a:t>given a collection of examples (training set) return a function </a:t>
            </a:r>
            <a:r>
              <a:rPr lang="en-US" sz="2000" b="1" i="1" smtClean="0"/>
              <a:t>h</a:t>
            </a:r>
            <a:r>
              <a:rPr lang="en-US" sz="2000" smtClean="0">
                <a:latin typeface="Lucida Calligraphy" pitchFamily="66" charset="0"/>
              </a:rPr>
              <a:t> </a:t>
            </a:r>
            <a:r>
              <a:rPr lang="en-US" sz="2000" smtClean="0"/>
              <a:t>that approximates </a:t>
            </a:r>
            <a:r>
              <a:rPr lang="en-US" sz="2000" b="1" i="1" smtClean="0"/>
              <a:t>t</a:t>
            </a:r>
            <a:r>
              <a:rPr lang="en-US" sz="2000" smtClean="0">
                <a:latin typeface="Lucida Calligraphy" pitchFamily="66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sz="2000" b="1" smtClean="0"/>
              <a:t>Approach</a:t>
            </a:r>
            <a:r>
              <a:rPr lang="en-US" sz="2000" smtClean="0"/>
              <a:t>:</a:t>
            </a:r>
            <a:r>
              <a:rPr lang="en-US" sz="2000" smtClean="0">
                <a:latin typeface="Snap ITC" pitchFamily="82" charset="0"/>
              </a:rPr>
              <a:t> </a:t>
            </a:r>
            <a:r>
              <a:rPr lang="en-US" sz="2000" smtClean="0"/>
              <a:t>given an error function </a:t>
            </a:r>
            <a:r>
              <a:rPr lang="en-US" sz="2000" b="1" i="1" smtClean="0"/>
              <a:t>E(h,t)</a:t>
            </a:r>
            <a:r>
              <a:rPr lang="en-US" sz="2000" smtClean="0"/>
              <a:t> minimize modifying </a:t>
            </a:r>
            <a:r>
              <a:rPr lang="en-US" sz="2000" b="1" i="1" smtClean="0"/>
              <a:t>h</a:t>
            </a:r>
            <a:r>
              <a:rPr lang="en-US" sz="2000" smtClean="0">
                <a:latin typeface="Lucida Calligraphy" pitchFamily="66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sz="2000" smtClean="0"/>
              <a:t>In our context :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i="1" smtClean="0">
                <a:solidFill>
                  <a:srgbClr val="FF6600"/>
                </a:solidFill>
              </a:rPr>
              <a:t>x </a:t>
            </a: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 solution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t </a:t>
            </a: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 rating on solutions given by expert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Preference function constraint 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C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i</a:t>
            </a: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 parabola 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a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i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x</a:t>
            </a:r>
            <a:r>
              <a:rPr lang="en-US" sz="2000" i="1" baseline="30000" smtClean="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+b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i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x+c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i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Error E  E(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a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1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,b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1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,c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1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,…,a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,b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sz="2000" i="1" smtClean="0">
                <a:solidFill>
                  <a:srgbClr val="FF6600"/>
                </a:solidFill>
                <a:sym typeface="Wingdings" pitchFamily="2" charset="2"/>
              </a:rPr>
              <a:t>,c</a:t>
            </a:r>
            <a:r>
              <a:rPr lang="en-US" sz="2000" i="1" baseline="-25000" smtClean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)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000" smtClean="0">
                <a:solidFill>
                  <a:srgbClr val="FF6600"/>
                </a:solidFill>
                <a:sym typeface="Wingdings" pitchFamily="2" charset="2"/>
              </a:rPr>
              <a:t>Learning technique  gradient descent</a:t>
            </a:r>
            <a:endParaRPr lang="en-US" sz="2000" smtClean="0">
              <a:solidFill>
                <a:srgbClr val="FF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FF6600"/>
              </a:solidFill>
            </a:endParaRPr>
          </a:p>
          <a:p>
            <a:pPr eaLnBrk="1" hangingPunct="1"/>
            <a:endParaRPr lang="en-US" sz="2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16900" cy="635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The Learning Module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914400"/>
            <a:ext cx="3906838" cy="2274888"/>
            <a:chOff x="134" y="535"/>
            <a:chExt cx="2461" cy="143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4" y="535"/>
              <a:ext cx="1738" cy="1433"/>
              <a:chOff x="134" y="535"/>
              <a:chExt cx="1738" cy="1433"/>
            </a:xfrm>
          </p:grpSpPr>
          <p:sp>
            <p:nvSpPr>
              <p:cNvPr id="171138" name="AutoShape 5"/>
              <p:cNvSpPr>
                <a:spLocks noChangeArrowheads="1"/>
              </p:cNvSpPr>
              <p:nvPr/>
            </p:nvSpPr>
            <p:spPr bwMode="auto">
              <a:xfrm>
                <a:off x="1056" y="1008"/>
                <a:ext cx="816" cy="960"/>
              </a:xfrm>
              <a:prstGeom prst="foldedCorner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Tahoma" pitchFamily="34" charset="0"/>
                  </a:rPr>
                  <a:t>5 11 7 12   0.6</a:t>
                </a:r>
              </a:p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Tahoma" pitchFamily="34" charset="0"/>
                  </a:rPr>
                  <a:t> 7 8 6  11    0.8</a:t>
                </a:r>
              </a:p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Tahoma" pitchFamily="34" charset="0"/>
                  </a:rPr>
                  <a:t>……………… …</a:t>
                </a:r>
              </a:p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Tahoma" pitchFamily="34" charset="0"/>
                  </a:rPr>
                  <a:t>……………….. …</a:t>
                </a:r>
              </a:p>
            </p:txBody>
          </p:sp>
          <p:sp>
            <p:nvSpPr>
              <p:cNvPr id="171139" name="Text Box 6"/>
              <p:cNvSpPr txBox="1">
                <a:spLocks noChangeArrowheads="1"/>
              </p:cNvSpPr>
              <p:nvPr/>
            </p:nvSpPr>
            <p:spPr bwMode="auto">
              <a:xfrm>
                <a:off x="134" y="535"/>
                <a:ext cx="10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Training set</a:t>
                </a:r>
              </a:p>
            </p:txBody>
          </p:sp>
        </p:grpSp>
        <p:sp>
          <p:nvSpPr>
            <p:cNvPr id="171137" name="AutoShape 7"/>
            <p:cNvSpPr>
              <a:spLocks noChangeArrowheads="1"/>
            </p:cNvSpPr>
            <p:nvPr/>
          </p:nvSpPr>
          <p:spPr bwMode="auto">
            <a:xfrm rot="775560">
              <a:off x="1971" y="1209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9" y="9711"/>
                  </a:moveTo>
                  <a:cubicBezTo>
                    <a:pt x="16559" y="6651"/>
                    <a:pt x="13905" y="4417"/>
                    <a:pt x="10800" y="4417"/>
                  </a:cubicBezTo>
                  <a:cubicBezTo>
                    <a:pt x="10434" y="4416"/>
                    <a:pt x="10070" y="4448"/>
                    <a:pt x="9711" y="4510"/>
                  </a:cubicBezTo>
                  <a:lnTo>
                    <a:pt x="8957" y="158"/>
                  </a:lnTo>
                  <a:cubicBezTo>
                    <a:pt x="9565" y="52"/>
                    <a:pt x="10182" y="-1"/>
                    <a:pt x="10800" y="0"/>
                  </a:cubicBezTo>
                  <a:cubicBezTo>
                    <a:pt x="16053" y="0"/>
                    <a:pt x="20545" y="3780"/>
                    <a:pt x="21441" y="8957"/>
                  </a:cubicBezTo>
                  <a:lnTo>
                    <a:pt x="24102" y="8496"/>
                  </a:lnTo>
                  <a:lnTo>
                    <a:pt x="20103" y="14171"/>
                  </a:lnTo>
                  <a:lnTo>
                    <a:pt x="14429" y="10171"/>
                  </a:lnTo>
                  <a:lnTo>
                    <a:pt x="17089" y="97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2400" y="3502025"/>
            <a:ext cx="4114800" cy="2801938"/>
            <a:chOff x="144" y="2462"/>
            <a:chExt cx="2448" cy="1511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44" y="2462"/>
              <a:ext cx="1816" cy="1511"/>
              <a:chOff x="144" y="2462"/>
              <a:chExt cx="1816" cy="1511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44" y="2736"/>
                <a:ext cx="1816" cy="1237"/>
                <a:chOff x="1920" y="1296"/>
                <a:chExt cx="3270" cy="2238"/>
              </a:xfrm>
            </p:grpSpPr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3312" y="1296"/>
                  <a:ext cx="1878" cy="635"/>
                  <a:chOff x="3312" y="1296"/>
                  <a:chExt cx="1878" cy="635"/>
                </a:xfrm>
              </p:grpSpPr>
              <p:sp>
                <p:nvSpPr>
                  <p:cNvPr id="17112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48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2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48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2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1634"/>
                    <a:ext cx="806" cy="2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Tahoma" pitchFamily="34" charset="0"/>
                      </a:rPr>
                      <a:t>Start_p</a:t>
                    </a:r>
                  </a:p>
                </p:txBody>
              </p:sp>
              <p:sp>
                <p:nvSpPr>
                  <p:cNvPr id="17112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6" y="1634"/>
                    <a:ext cx="724" cy="2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Tahoma" pitchFamily="34" charset="0"/>
                      </a:rPr>
                      <a:t>End_p</a:t>
                    </a:r>
                  </a:p>
                </p:txBody>
              </p:sp>
              <p:sp>
                <p:nvSpPr>
                  <p:cNvPr id="17112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36"/>
                    <a:ext cx="10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13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6" y="1311"/>
                    <a:ext cx="286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7113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0" y="1311"/>
                    <a:ext cx="374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10</a:t>
                    </a:r>
                  </a:p>
                </p:txBody>
              </p:sp>
              <p:grpSp>
                <p:nvGrpSpPr>
                  <p:cNvPr id="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3792" y="1296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13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34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35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920" y="1508"/>
                  <a:ext cx="1536" cy="957"/>
                  <a:chOff x="1920" y="1508"/>
                  <a:chExt cx="1536" cy="957"/>
                </a:xfrm>
              </p:grpSpPr>
              <p:sp>
                <p:nvSpPr>
                  <p:cNvPr id="17111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06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1584"/>
                    <a:ext cx="1056" cy="5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11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0" y="2227"/>
                    <a:ext cx="1361" cy="2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b="1">
                        <a:latin typeface="Tahoma" pitchFamily="34" charset="0"/>
                      </a:rPr>
                      <a:t>Beginning_world</a:t>
                    </a:r>
                  </a:p>
                </p:txBody>
              </p:sp>
              <p:grpSp>
                <p:nvGrpSpPr>
                  <p:cNvPr id="10" name="Group 27"/>
                  <p:cNvGrpSpPr>
                    <a:grpSpLocks/>
                  </p:cNvGrpSpPr>
                  <p:nvPr/>
                </p:nvGrpSpPr>
                <p:grpSpPr bwMode="auto">
                  <a:xfrm rot="-1616912">
                    <a:off x="2448" y="1632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12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23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24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12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7" y="1797"/>
                    <a:ext cx="291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7112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7" y="1508"/>
                    <a:ext cx="286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7</a:t>
                    </a:r>
                  </a:p>
                </p:txBody>
              </p:sp>
            </p:grp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3312" y="2592"/>
                  <a:ext cx="1871" cy="942"/>
                  <a:chOff x="3312" y="2592"/>
                  <a:chExt cx="1871" cy="942"/>
                </a:xfrm>
              </p:grpSpPr>
              <p:sp>
                <p:nvSpPr>
                  <p:cNvPr id="17110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735"/>
                    <a:ext cx="800" cy="2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Tahoma" pitchFamily="34" charset="0"/>
                      </a:rPr>
                      <a:t>Start_a</a:t>
                    </a:r>
                  </a:p>
                </p:txBody>
              </p:sp>
              <p:grpSp>
                <p:nvGrpSpPr>
                  <p:cNvPr id="12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456" y="2592"/>
                    <a:ext cx="1727" cy="942"/>
                    <a:chOff x="3456" y="2592"/>
                    <a:chExt cx="1727" cy="942"/>
                  </a:xfrm>
                </p:grpSpPr>
                <p:sp>
                  <p:nvSpPr>
                    <p:cNvPr id="171105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2592"/>
                      <a:ext cx="144" cy="1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06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8" y="2592"/>
                      <a:ext cx="144" cy="1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07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4" y="2735"/>
                      <a:ext cx="719" cy="2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latin typeface="Tahoma" pitchFamily="34" charset="0"/>
                        </a:rPr>
                        <a:t>End_a</a:t>
                      </a:r>
                    </a:p>
                  </p:txBody>
                </p:sp>
                <p:sp>
                  <p:nvSpPr>
                    <p:cNvPr id="171108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2640"/>
                      <a:ext cx="10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3168"/>
                      <a:ext cx="1000" cy="366"/>
                      <a:chOff x="3696" y="2880"/>
                      <a:chExt cx="1000" cy="366"/>
                    </a:xfrm>
                  </p:grpSpPr>
                  <p:sp>
                    <p:nvSpPr>
                      <p:cNvPr id="171110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6" y="2978"/>
                        <a:ext cx="286" cy="2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itchFamily="34" charset="0"/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171111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22" y="2978"/>
                        <a:ext cx="374" cy="2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itchFamily="34" charset="0"/>
                          </a:rPr>
                          <a:t>15</a:t>
                        </a:r>
                      </a:p>
                    </p:txBody>
                  </p:sp>
                  <p:grpSp>
                    <p:nvGrpSpPr>
                      <p:cNvPr id="14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2880"/>
                        <a:ext cx="624" cy="48"/>
                        <a:chOff x="3792" y="1296"/>
                        <a:chExt cx="624" cy="48"/>
                      </a:xfrm>
                    </p:grpSpPr>
                    <p:sp>
                      <p:nvSpPr>
                        <p:cNvPr id="17111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92" y="1344"/>
                          <a:ext cx="62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114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792" y="1296"/>
                          <a:ext cx="0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115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416" y="1296"/>
                          <a:ext cx="0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5" name="Group 47"/>
                <p:cNvGrpSpPr>
                  <a:grpSpLocks/>
                </p:cNvGrpSpPr>
                <p:nvPr/>
              </p:nvGrpSpPr>
              <p:grpSpPr bwMode="auto">
                <a:xfrm>
                  <a:off x="2208" y="2208"/>
                  <a:ext cx="1248" cy="1087"/>
                  <a:chOff x="2208" y="2208"/>
                  <a:chExt cx="1248" cy="1087"/>
                </a:xfrm>
              </p:grpSpPr>
              <p:sp>
                <p:nvSpPr>
                  <p:cNvPr id="17109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208"/>
                    <a:ext cx="1056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09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644"/>
                    <a:ext cx="286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171098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7" y="3027"/>
                    <a:ext cx="374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10</a:t>
                    </a:r>
                  </a:p>
                </p:txBody>
              </p:sp>
              <p:grpSp>
                <p:nvGrpSpPr>
                  <p:cNvPr id="16" name="Group 51"/>
                  <p:cNvGrpSpPr>
                    <a:grpSpLocks/>
                  </p:cNvGrpSpPr>
                  <p:nvPr/>
                </p:nvGrpSpPr>
                <p:grpSpPr bwMode="auto">
                  <a:xfrm rot="1373188">
                    <a:off x="2400" y="2784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100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0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02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55"/>
                <p:cNvGrpSpPr>
                  <a:grpSpLocks/>
                </p:cNvGrpSpPr>
                <p:nvPr/>
              </p:nvGrpSpPr>
              <p:grpSpPr bwMode="auto">
                <a:xfrm>
                  <a:off x="3552" y="1632"/>
                  <a:ext cx="1627" cy="960"/>
                  <a:chOff x="3552" y="1632"/>
                  <a:chExt cx="1627" cy="960"/>
                </a:xfrm>
              </p:grpSpPr>
              <p:sp>
                <p:nvSpPr>
                  <p:cNvPr id="171089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2" y="1632"/>
                    <a:ext cx="1056" cy="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320" y="2256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093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94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95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09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7" y="2302"/>
                    <a:ext cx="346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-4</a:t>
                    </a:r>
                  </a:p>
                </p:txBody>
              </p:sp>
              <p:sp>
                <p:nvSpPr>
                  <p:cNvPr id="171092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3" y="2304"/>
                    <a:ext cx="286" cy="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171083" name="Text Box 63"/>
              <p:cNvSpPr txBox="1">
                <a:spLocks noChangeArrowheads="1"/>
              </p:cNvSpPr>
              <p:nvPr/>
            </p:nvSpPr>
            <p:spPr bwMode="auto">
              <a:xfrm>
                <a:off x="374" y="2462"/>
                <a:ext cx="40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STP</a:t>
                </a:r>
              </a:p>
            </p:txBody>
          </p:sp>
        </p:grpSp>
        <p:sp>
          <p:nvSpPr>
            <p:cNvPr id="171081" name="AutoShape 64"/>
            <p:cNvSpPr>
              <a:spLocks noChangeArrowheads="1"/>
            </p:cNvSpPr>
            <p:nvPr/>
          </p:nvSpPr>
          <p:spPr bwMode="auto">
            <a:xfrm rot="20824440" flipV="1">
              <a:off x="1968" y="2880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9" y="9711"/>
                  </a:moveTo>
                  <a:cubicBezTo>
                    <a:pt x="16559" y="6651"/>
                    <a:pt x="13905" y="4417"/>
                    <a:pt x="10800" y="4417"/>
                  </a:cubicBezTo>
                  <a:cubicBezTo>
                    <a:pt x="10434" y="4416"/>
                    <a:pt x="10070" y="4448"/>
                    <a:pt x="9711" y="4510"/>
                  </a:cubicBezTo>
                  <a:lnTo>
                    <a:pt x="8957" y="158"/>
                  </a:lnTo>
                  <a:cubicBezTo>
                    <a:pt x="9565" y="52"/>
                    <a:pt x="10182" y="-1"/>
                    <a:pt x="10800" y="0"/>
                  </a:cubicBezTo>
                  <a:cubicBezTo>
                    <a:pt x="16053" y="0"/>
                    <a:pt x="20545" y="3780"/>
                    <a:pt x="21441" y="8957"/>
                  </a:cubicBezTo>
                  <a:lnTo>
                    <a:pt x="24102" y="8496"/>
                  </a:lnTo>
                  <a:lnTo>
                    <a:pt x="20103" y="14171"/>
                  </a:lnTo>
                  <a:lnTo>
                    <a:pt x="14429" y="10171"/>
                  </a:lnTo>
                  <a:lnTo>
                    <a:pt x="17089" y="97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45" name="Rectangle 65"/>
          <p:cNvSpPr>
            <a:spLocks noChangeArrowheads="1"/>
          </p:cNvSpPr>
          <p:nvPr/>
        </p:nvSpPr>
        <p:spPr bwMode="auto">
          <a:xfrm>
            <a:off x="3505200" y="2743200"/>
            <a:ext cx="1524000" cy="1752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charset="0"/>
              </a:rPr>
              <a:t>Learning Module</a:t>
            </a:r>
          </a:p>
        </p:txBody>
      </p:sp>
      <p:grpSp>
        <p:nvGrpSpPr>
          <p:cNvPr id="19" name="Group 66"/>
          <p:cNvGrpSpPr>
            <a:grpSpLocks/>
          </p:cNvGrpSpPr>
          <p:nvPr/>
        </p:nvGrpSpPr>
        <p:grpSpPr bwMode="auto">
          <a:xfrm>
            <a:off x="5181600" y="1744663"/>
            <a:ext cx="3846513" cy="3295650"/>
            <a:chOff x="3264" y="1099"/>
            <a:chExt cx="2423" cy="2076"/>
          </a:xfrm>
        </p:grpSpPr>
        <p:sp>
          <p:nvSpPr>
            <p:cNvPr id="171015" name="AutoShape 67"/>
            <p:cNvSpPr>
              <a:spLocks noChangeArrowheads="1"/>
            </p:cNvSpPr>
            <p:nvPr/>
          </p:nvSpPr>
          <p:spPr bwMode="auto">
            <a:xfrm>
              <a:off x="3264" y="2208"/>
              <a:ext cx="528" cy="336"/>
            </a:xfrm>
            <a:prstGeom prst="rightArrow">
              <a:avLst>
                <a:gd name="adj1" fmla="val 50000"/>
                <a:gd name="adj2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68"/>
            <p:cNvGrpSpPr>
              <a:grpSpLocks/>
            </p:cNvGrpSpPr>
            <p:nvPr/>
          </p:nvGrpSpPr>
          <p:grpSpPr bwMode="auto">
            <a:xfrm>
              <a:off x="3888" y="1536"/>
              <a:ext cx="1799" cy="1639"/>
              <a:chOff x="1056" y="1920"/>
              <a:chExt cx="3332" cy="2491"/>
            </a:xfrm>
          </p:grpSpPr>
          <p:grpSp>
            <p:nvGrpSpPr>
              <p:cNvPr id="21" name="Group 69"/>
              <p:cNvGrpSpPr>
                <a:grpSpLocks/>
              </p:cNvGrpSpPr>
              <p:nvPr/>
            </p:nvGrpSpPr>
            <p:grpSpPr bwMode="auto">
              <a:xfrm>
                <a:off x="1344" y="2179"/>
                <a:ext cx="3044" cy="2232"/>
                <a:chOff x="2208" y="1296"/>
                <a:chExt cx="3044" cy="2232"/>
              </a:xfrm>
            </p:grpSpPr>
            <p:grpSp>
              <p:nvGrpSpPr>
                <p:cNvPr id="22" name="Group 70"/>
                <p:cNvGrpSpPr>
                  <a:grpSpLocks/>
                </p:cNvGrpSpPr>
                <p:nvPr/>
              </p:nvGrpSpPr>
              <p:grpSpPr bwMode="auto">
                <a:xfrm>
                  <a:off x="3312" y="1296"/>
                  <a:ext cx="1940" cy="629"/>
                  <a:chOff x="3312" y="1296"/>
                  <a:chExt cx="1940" cy="629"/>
                </a:xfrm>
              </p:grpSpPr>
              <p:sp>
                <p:nvSpPr>
                  <p:cNvPr id="17106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48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0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48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1633"/>
                    <a:ext cx="877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Tahoma" pitchFamily="34" charset="0"/>
                      </a:rPr>
                      <a:t>Start_p</a:t>
                    </a:r>
                  </a:p>
                </p:txBody>
              </p:sp>
              <p:sp>
                <p:nvSpPr>
                  <p:cNvPr id="17107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3" y="1633"/>
                    <a:ext cx="789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Tahoma" pitchFamily="34" charset="0"/>
                      </a:rPr>
                      <a:t>End_p</a:t>
                    </a:r>
                  </a:p>
                </p:txBody>
              </p:sp>
              <p:sp>
                <p:nvSpPr>
                  <p:cNvPr id="17107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1536"/>
                    <a:ext cx="100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074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4" y="1317"/>
                    <a:ext cx="311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71075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0" y="1317"/>
                    <a:ext cx="407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10</a:t>
                    </a:r>
                  </a:p>
                </p:txBody>
              </p:sp>
              <p:grpSp>
                <p:nvGrpSpPr>
                  <p:cNvPr id="23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792" y="1296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077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78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79" name="Line 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4" name="Group 82"/>
                <p:cNvGrpSpPr>
                  <a:grpSpLocks/>
                </p:cNvGrpSpPr>
                <p:nvPr/>
              </p:nvGrpSpPr>
              <p:grpSpPr bwMode="auto">
                <a:xfrm>
                  <a:off x="3312" y="2592"/>
                  <a:ext cx="1932" cy="936"/>
                  <a:chOff x="3312" y="2592"/>
                  <a:chExt cx="1932" cy="936"/>
                </a:xfrm>
              </p:grpSpPr>
              <p:sp>
                <p:nvSpPr>
                  <p:cNvPr id="171056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736"/>
                    <a:ext cx="872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Tahoma" pitchFamily="34" charset="0"/>
                      </a:rPr>
                      <a:t>Start_a</a:t>
                    </a:r>
                  </a:p>
                </p:txBody>
              </p:sp>
              <p:grpSp>
                <p:nvGrpSpPr>
                  <p:cNvPr id="25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3456" y="2592"/>
                    <a:ext cx="1788" cy="936"/>
                    <a:chOff x="3456" y="2592"/>
                    <a:chExt cx="1788" cy="936"/>
                  </a:xfrm>
                </p:grpSpPr>
                <p:sp>
                  <p:nvSpPr>
                    <p:cNvPr id="171058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2592"/>
                      <a:ext cx="144" cy="1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59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8" y="2592"/>
                      <a:ext cx="144" cy="14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60" name="Text Box 8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1" y="2736"/>
                      <a:ext cx="783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>
                          <a:latin typeface="Tahoma" pitchFamily="34" charset="0"/>
                        </a:rPr>
                        <a:t>End_a</a:t>
                      </a:r>
                    </a:p>
                  </p:txBody>
                </p:sp>
                <p:sp>
                  <p:nvSpPr>
                    <p:cNvPr id="171061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2640"/>
                      <a:ext cx="10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3168"/>
                      <a:ext cx="1030" cy="360"/>
                      <a:chOff x="3696" y="2880"/>
                      <a:chExt cx="1030" cy="360"/>
                    </a:xfrm>
                  </p:grpSpPr>
                  <p:sp>
                    <p:nvSpPr>
                      <p:cNvPr id="171063" name="Text Box 9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6" y="2976"/>
                        <a:ext cx="311" cy="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itchFamily="34" charset="0"/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171064" name="Text Box 9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18" y="2977"/>
                        <a:ext cx="408" cy="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>
                            <a:latin typeface="Tahoma" pitchFamily="34" charset="0"/>
                          </a:rPr>
                          <a:t>15</a:t>
                        </a:r>
                      </a:p>
                    </p:txBody>
                  </p:sp>
                  <p:grpSp>
                    <p:nvGrpSpPr>
                      <p:cNvPr id="27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2880"/>
                        <a:ext cx="624" cy="48"/>
                        <a:chOff x="3792" y="1296"/>
                        <a:chExt cx="624" cy="48"/>
                      </a:xfrm>
                    </p:grpSpPr>
                    <p:sp>
                      <p:nvSpPr>
                        <p:cNvPr id="171066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92" y="1344"/>
                          <a:ext cx="62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067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792" y="1296"/>
                          <a:ext cx="0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1068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416" y="1296"/>
                          <a:ext cx="0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8" name="Group 96"/>
                <p:cNvGrpSpPr>
                  <a:grpSpLocks/>
                </p:cNvGrpSpPr>
                <p:nvPr/>
              </p:nvGrpSpPr>
              <p:grpSpPr bwMode="auto">
                <a:xfrm>
                  <a:off x="2208" y="2208"/>
                  <a:ext cx="1248" cy="1081"/>
                  <a:chOff x="2208" y="2208"/>
                  <a:chExt cx="1248" cy="1081"/>
                </a:xfrm>
              </p:grpSpPr>
              <p:sp>
                <p:nvSpPr>
                  <p:cNvPr id="17104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208"/>
                    <a:ext cx="1056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050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639"/>
                    <a:ext cx="311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17105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3026"/>
                    <a:ext cx="408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10</a:t>
                    </a:r>
                  </a:p>
                </p:txBody>
              </p:sp>
              <p:grpSp>
                <p:nvGrpSpPr>
                  <p:cNvPr id="29" name="Group 100"/>
                  <p:cNvGrpSpPr>
                    <a:grpSpLocks/>
                  </p:cNvGrpSpPr>
                  <p:nvPr/>
                </p:nvGrpSpPr>
                <p:grpSpPr bwMode="auto">
                  <a:xfrm rot="1373188">
                    <a:off x="2400" y="2784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053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54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55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" name="Group 104"/>
                <p:cNvGrpSpPr>
                  <a:grpSpLocks/>
                </p:cNvGrpSpPr>
                <p:nvPr/>
              </p:nvGrpSpPr>
              <p:grpSpPr bwMode="auto">
                <a:xfrm>
                  <a:off x="3552" y="1632"/>
                  <a:ext cx="1654" cy="960"/>
                  <a:chOff x="3552" y="1632"/>
                  <a:chExt cx="1654" cy="960"/>
                </a:xfrm>
              </p:grpSpPr>
              <p:sp>
                <p:nvSpPr>
                  <p:cNvPr id="171042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2" y="1632"/>
                    <a:ext cx="1056" cy="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4320" y="2256"/>
                    <a:ext cx="624" cy="48"/>
                    <a:chOff x="3792" y="1296"/>
                    <a:chExt cx="624" cy="48"/>
                  </a:xfrm>
                </p:grpSpPr>
                <p:sp>
                  <p:nvSpPr>
                    <p:cNvPr id="171046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62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47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92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48" name="Line 1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6" y="12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044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1" y="2305"/>
                    <a:ext cx="376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-4</a:t>
                    </a:r>
                  </a:p>
                </p:txBody>
              </p:sp>
              <p:sp>
                <p:nvSpPr>
                  <p:cNvPr id="171045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5" y="2305"/>
                    <a:ext cx="311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>
                        <a:latin typeface="Tahoma" pitchFamily="34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171136" name="Group 112"/>
              <p:cNvGrpSpPr>
                <a:grpSpLocks/>
              </p:cNvGrpSpPr>
              <p:nvPr/>
            </p:nvGrpSpPr>
            <p:grpSpPr bwMode="auto">
              <a:xfrm>
                <a:off x="1056" y="2400"/>
                <a:ext cx="1536" cy="949"/>
                <a:chOff x="1920" y="1508"/>
                <a:chExt cx="1536" cy="949"/>
              </a:xfrm>
            </p:grpSpPr>
            <p:sp>
              <p:nvSpPr>
                <p:cNvPr id="171029" name="Oval 113"/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30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400" y="1584"/>
                  <a:ext cx="1056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31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1920" y="2222"/>
                  <a:ext cx="1482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>
                      <a:latin typeface="Tahoma" pitchFamily="34" charset="0"/>
                    </a:rPr>
                    <a:t>Beginning_world</a:t>
                  </a:r>
                </a:p>
              </p:txBody>
            </p:sp>
            <p:grpSp>
              <p:nvGrpSpPr>
                <p:cNvPr id="171140" name="Group 116"/>
                <p:cNvGrpSpPr>
                  <a:grpSpLocks/>
                </p:cNvGrpSpPr>
                <p:nvPr/>
              </p:nvGrpSpPr>
              <p:grpSpPr bwMode="auto">
                <a:xfrm rot="-1616912">
                  <a:off x="2448" y="1632"/>
                  <a:ext cx="624" cy="48"/>
                  <a:chOff x="3792" y="1296"/>
                  <a:chExt cx="624" cy="48"/>
                </a:xfrm>
              </p:grpSpPr>
              <p:sp>
                <p:nvSpPr>
                  <p:cNvPr id="17103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344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036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2" y="129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037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6" y="129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033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439" y="1795"/>
                  <a:ext cx="311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710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3013" y="1508"/>
                  <a:ext cx="311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Tahoma" pitchFamily="34" charset="0"/>
                    </a:rPr>
                    <a:t>7</a:t>
                  </a:r>
                </a:p>
              </p:txBody>
            </p:sp>
          </p:grpSp>
          <p:grpSp>
            <p:nvGrpSpPr>
              <p:cNvPr id="171141" name="Group 122"/>
              <p:cNvGrpSpPr>
                <a:grpSpLocks/>
              </p:cNvGrpSpPr>
              <p:nvPr/>
            </p:nvGrpSpPr>
            <p:grpSpPr bwMode="auto">
              <a:xfrm>
                <a:off x="1584" y="1920"/>
                <a:ext cx="1968" cy="672"/>
                <a:chOff x="1584" y="1920"/>
                <a:chExt cx="1968" cy="672"/>
              </a:xfrm>
            </p:grpSpPr>
            <p:sp>
              <p:nvSpPr>
                <p:cNvPr id="17102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584" y="2112"/>
                  <a:ext cx="384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28" name="Line 124"/>
                <p:cNvSpPr>
                  <a:spLocks noChangeShapeType="1"/>
                </p:cNvSpPr>
                <p:nvPr/>
              </p:nvSpPr>
              <p:spPr bwMode="auto">
                <a:xfrm>
                  <a:off x="2928" y="1920"/>
                  <a:ext cx="624" cy="192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142" name="Group 125"/>
              <p:cNvGrpSpPr>
                <a:grpSpLocks/>
              </p:cNvGrpSpPr>
              <p:nvPr/>
            </p:nvGrpSpPr>
            <p:grpSpPr bwMode="auto">
              <a:xfrm>
                <a:off x="1632" y="3408"/>
                <a:ext cx="1920" cy="576"/>
                <a:chOff x="1632" y="3408"/>
                <a:chExt cx="1920" cy="576"/>
              </a:xfrm>
            </p:grpSpPr>
            <p:sp>
              <p:nvSpPr>
                <p:cNvPr id="171025" name="Arc 126"/>
                <p:cNvSpPr>
                  <a:spLocks/>
                </p:cNvSpPr>
                <p:nvPr/>
              </p:nvSpPr>
              <p:spPr bwMode="auto">
                <a:xfrm>
                  <a:off x="1632" y="3408"/>
                  <a:ext cx="563" cy="432"/>
                </a:xfrm>
                <a:custGeom>
                  <a:avLst/>
                  <a:gdLst>
                    <a:gd name="T0" fmla="*/ 0 w 21702"/>
                    <a:gd name="T1" fmla="*/ 0 h 21600"/>
                    <a:gd name="T2" fmla="*/ 0 w 21702"/>
                    <a:gd name="T3" fmla="*/ 0 h 21600"/>
                    <a:gd name="T4" fmla="*/ 0 w 2170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702"/>
                    <a:gd name="T10" fmla="*/ 0 h 21600"/>
                    <a:gd name="T11" fmla="*/ 21702 w 2170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02" h="21600" fill="none" extrusionOk="0">
                      <a:moveTo>
                        <a:pt x="0" y="54"/>
                      </a:moveTo>
                      <a:cubicBezTo>
                        <a:pt x="508" y="18"/>
                        <a:pt x="1018" y="-1"/>
                        <a:pt x="1529" y="0"/>
                      </a:cubicBezTo>
                      <a:cubicBezTo>
                        <a:pt x="10479" y="0"/>
                        <a:pt x="18502" y="5519"/>
                        <a:pt x="21701" y="13879"/>
                      </a:cubicBezTo>
                    </a:path>
                    <a:path w="21702" h="21600" stroke="0" extrusionOk="0">
                      <a:moveTo>
                        <a:pt x="0" y="54"/>
                      </a:moveTo>
                      <a:cubicBezTo>
                        <a:pt x="508" y="18"/>
                        <a:pt x="1018" y="-1"/>
                        <a:pt x="1529" y="0"/>
                      </a:cubicBezTo>
                      <a:cubicBezTo>
                        <a:pt x="10479" y="0"/>
                        <a:pt x="18502" y="5519"/>
                        <a:pt x="21701" y="13879"/>
                      </a:cubicBezTo>
                      <a:lnTo>
                        <a:pt x="152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26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928" y="3840"/>
                  <a:ext cx="624" cy="144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143" name="Group 128"/>
              <p:cNvGrpSpPr>
                <a:grpSpLocks/>
              </p:cNvGrpSpPr>
              <p:nvPr/>
            </p:nvGrpSpPr>
            <p:grpSpPr bwMode="auto">
              <a:xfrm>
                <a:off x="3168" y="2694"/>
                <a:ext cx="912" cy="354"/>
                <a:chOff x="3168" y="2694"/>
                <a:chExt cx="912" cy="354"/>
              </a:xfrm>
            </p:grpSpPr>
            <p:sp>
              <p:nvSpPr>
                <p:cNvPr id="171023" name="Arc 129"/>
                <p:cNvSpPr>
                  <a:spLocks/>
                </p:cNvSpPr>
                <p:nvPr/>
              </p:nvSpPr>
              <p:spPr bwMode="auto">
                <a:xfrm flipV="1">
                  <a:off x="3168" y="2694"/>
                  <a:ext cx="581" cy="354"/>
                </a:xfrm>
                <a:custGeom>
                  <a:avLst/>
                  <a:gdLst>
                    <a:gd name="T0" fmla="*/ 0 w 16809"/>
                    <a:gd name="T1" fmla="*/ 0 h 19821"/>
                    <a:gd name="T2" fmla="*/ 0 w 16809"/>
                    <a:gd name="T3" fmla="*/ 0 h 19821"/>
                    <a:gd name="T4" fmla="*/ 0 w 16809"/>
                    <a:gd name="T5" fmla="*/ 0 h 19821"/>
                    <a:gd name="T6" fmla="*/ 0 60000 65536"/>
                    <a:gd name="T7" fmla="*/ 0 60000 65536"/>
                    <a:gd name="T8" fmla="*/ 0 60000 65536"/>
                    <a:gd name="T9" fmla="*/ 0 w 16809"/>
                    <a:gd name="T10" fmla="*/ 0 h 19821"/>
                    <a:gd name="T11" fmla="*/ 16809 w 16809"/>
                    <a:gd name="T12" fmla="*/ 19821 h 198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09" h="19821" fill="none" extrusionOk="0">
                      <a:moveTo>
                        <a:pt x="8583" y="-1"/>
                      </a:moveTo>
                      <a:cubicBezTo>
                        <a:pt x="11790" y="1388"/>
                        <a:pt x="14613" y="3535"/>
                        <a:pt x="16808" y="6255"/>
                      </a:cubicBezTo>
                    </a:path>
                    <a:path w="16809" h="19821" stroke="0" extrusionOk="0">
                      <a:moveTo>
                        <a:pt x="8583" y="-1"/>
                      </a:moveTo>
                      <a:cubicBezTo>
                        <a:pt x="11790" y="1388"/>
                        <a:pt x="14613" y="3535"/>
                        <a:pt x="16808" y="6255"/>
                      </a:cubicBezTo>
                      <a:lnTo>
                        <a:pt x="0" y="1982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66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24" name="Line 130"/>
                <p:cNvSpPr>
                  <a:spLocks noChangeShapeType="1"/>
                </p:cNvSpPr>
                <p:nvPr/>
              </p:nvSpPr>
              <p:spPr bwMode="auto">
                <a:xfrm>
                  <a:off x="3744" y="292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66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1017" name="Text Box 131"/>
            <p:cNvSpPr txBox="1">
              <a:spLocks noChangeArrowheads="1"/>
            </p:cNvSpPr>
            <p:nvPr/>
          </p:nvSpPr>
          <p:spPr bwMode="auto">
            <a:xfrm>
              <a:off x="4224" y="1099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STPP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4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Implemented Learning Module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229600" cy="3886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 smtClean="0"/>
              <a:t>Works with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6600"/>
                </a:solidFill>
              </a:rPr>
              <a:t>Parabolas</a:t>
            </a:r>
            <a:r>
              <a:rPr lang="en-US" sz="2000" dirty="0" smtClean="0">
                <a:solidFill>
                  <a:srgbClr val="FF6600"/>
                </a:solidFill>
                <a:latin typeface="Snap ITC" pitchFamily="82" charset="0"/>
              </a:rPr>
              <a:t> </a:t>
            </a:r>
            <a:r>
              <a:rPr lang="en-US" sz="2000" b="1" i="1" dirty="0" smtClean="0">
                <a:solidFill>
                  <a:srgbClr val="FF6600"/>
                </a:solidFill>
              </a:rPr>
              <a:t>f(x)=ax</a:t>
            </a:r>
            <a:r>
              <a:rPr lang="en-US" sz="2000" b="1" i="1" baseline="30000" dirty="0" smtClean="0">
                <a:solidFill>
                  <a:srgbClr val="FF6600"/>
                </a:solidFill>
              </a:rPr>
              <a:t>2</a:t>
            </a:r>
            <a:r>
              <a:rPr lang="en-US" sz="2000" b="1" i="1" dirty="0" smtClean="0">
                <a:solidFill>
                  <a:srgbClr val="FF6600"/>
                </a:solidFill>
              </a:rPr>
              <a:t>+bx+c</a:t>
            </a:r>
            <a:r>
              <a:rPr lang="en-US" sz="2000" dirty="0" smtClean="0"/>
              <a:t>  as preference functions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6600"/>
                </a:solidFill>
              </a:rPr>
              <a:t>Fuzzy </a:t>
            </a:r>
            <a:r>
              <a:rPr lang="en-US" sz="2000" b="1" dirty="0" err="1" smtClean="0">
                <a:solidFill>
                  <a:srgbClr val="FF6600"/>
                </a:solidFill>
              </a:rPr>
              <a:t>Semiring</a:t>
            </a:r>
            <a:r>
              <a:rPr lang="en-US" sz="2000" dirty="0" smtClean="0"/>
              <a:t>   </a:t>
            </a:r>
            <a:r>
              <a:rPr lang="en-US" sz="2000" i="1" dirty="0" smtClean="0"/>
              <a:t>&lt;[0,1],max,min,0,1&gt;</a:t>
            </a:r>
            <a:r>
              <a:rPr lang="en-US" sz="2000" dirty="0" smtClean="0"/>
              <a:t>  as underlying 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6600"/>
                </a:solidFill>
              </a:rPr>
              <a:t>Smooth</a:t>
            </a:r>
            <a:r>
              <a:rPr lang="en-US" sz="2000" dirty="0" smtClean="0"/>
              <a:t> version of the </a:t>
            </a:r>
            <a:r>
              <a:rPr lang="en-US" sz="2000" b="1" dirty="0" smtClean="0"/>
              <a:t>min</a:t>
            </a:r>
            <a:r>
              <a:rPr lang="en-US" sz="2000" dirty="0" smtClean="0"/>
              <a:t> function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dirty="0" smtClean="0"/>
              <a:t>Performs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6600"/>
                </a:solidFill>
              </a:rPr>
              <a:t>Incremental gradient descent</a:t>
            </a:r>
            <a:r>
              <a:rPr lang="en-US" sz="2000" dirty="0" smtClean="0"/>
              <a:t> on the sum of squares error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971800" y="4648200"/>
          <a:ext cx="2514600" cy="685800"/>
        </p:xfrm>
        <a:graphic>
          <a:graphicData uri="http://schemas.openxmlformats.org/presentationml/2006/ole">
            <p:oleObj spid="_x0000_s76802" name="Equation" r:id="rId4" imgW="1384200" imgH="41904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685800" y="5715000"/>
          <a:ext cx="533400" cy="407988"/>
        </p:xfrm>
        <a:graphic>
          <a:graphicData uri="http://schemas.openxmlformats.org/presentationml/2006/ole">
            <p:oleObj spid="_x0000_s76803" name="Equation" r:id="rId5" imgW="266400" imgH="203040" progId="Equation.3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609600" y="6096000"/>
          <a:ext cx="609600" cy="406400"/>
        </p:xfrm>
        <a:graphic>
          <a:graphicData uri="http://schemas.openxmlformats.org/presentationml/2006/ole">
            <p:oleObj spid="_x0000_s76804" name="Equation" r:id="rId6" imgW="304560" imgH="203040" progId="Equation.3">
              <p:embed/>
            </p:oleObj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47800" y="5715000"/>
            <a:ext cx="555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Preference value of solution s in the training set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749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Preference value guessed for solution s from the current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Learning Algorithm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smtClean="0">
                <a:solidFill>
                  <a:srgbClr val="FF6600"/>
                </a:solidFill>
              </a:rPr>
              <a:t>Read a </a:t>
            </a:r>
            <a:r>
              <a:rPr lang="en-US" sz="2400" b="1" smtClean="0">
                <a:solidFill>
                  <a:srgbClr val="FF6600"/>
                </a:solidFill>
              </a:rPr>
              <a:t>solution s</a:t>
            </a:r>
            <a:r>
              <a:rPr lang="en-US" sz="2400" smtClean="0"/>
              <a:t> and its preference value    </a:t>
            </a:r>
            <a:r>
              <a:rPr lang="en-US" sz="2400" b="1" smtClean="0"/>
              <a:t>t(s)</a:t>
            </a:r>
            <a:r>
              <a:rPr lang="en-US" sz="2400" smtClean="0"/>
              <a:t> from the training set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smtClean="0">
                <a:solidFill>
                  <a:srgbClr val="FF6600"/>
                </a:solidFill>
              </a:rPr>
              <a:t>Compute</a:t>
            </a:r>
            <a:r>
              <a:rPr lang="en-US" sz="2400" smtClean="0"/>
              <a:t> the </a:t>
            </a:r>
            <a:r>
              <a:rPr lang="en-US" sz="2400" smtClean="0">
                <a:solidFill>
                  <a:srgbClr val="FF6600"/>
                </a:solidFill>
              </a:rPr>
              <a:t>preference</a:t>
            </a:r>
            <a:r>
              <a:rPr lang="en-US" sz="2400" smtClean="0"/>
              <a:t> value of s, </a:t>
            </a:r>
            <a:r>
              <a:rPr lang="en-US" sz="2400" b="1" smtClean="0">
                <a:solidFill>
                  <a:srgbClr val="FF6600"/>
                </a:solidFill>
              </a:rPr>
              <a:t>h(s),</a:t>
            </a:r>
            <a:r>
              <a:rPr lang="en-US" sz="2400" smtClean="0"/>
              <a:t> according to the current network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smtClean="0">
                <a:solidFill>
                  <a:srgbClr val="FF6600"/>
                </a:solidFill>
              </a:rPr>
              <a:t>Compare h(s) and t(s)</a:t>
            </a:r>
            <a:r>
              <a:rPr lang="en-US" sz="2400" smtClean="0"/>
              <a:t> using the error function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smtClean="0">
                <a:solidFill>
                  <a:srgbClr val="FF6600"/>
                </a:solidFill>
              </a:rPr>
              <a:t>Adjust parameters </a:t>
            </a:r>
            <a:r>
              <a:rPr lang="en-US" sz="2400" i="1" smtClean="0">
                <a:solidFill>
                  <a:srgbClr val="FF6600"/>
                </a:solidFill>
              </a:rPr>
              <a:t>a</a:t>
            </a:r>
            <a:r>
              <a:rPr lang="en-US" sz="2400" smtClean="0">
                <a:solidFill>
                  <a:srgbClr val="FF6600"/>
                </a:solidFill>
                <a:latin typeface="Lucida Calligraphy" pitchFamily="66" charset="0"/>
              </a:rPr>
              <a:t>, </a:t>
            </a:r>
            <a:r>
              <a:rPr lang="en-US" sz="2400" i="1" smtClean="0">
                <a:solidFill>
                  <a:srgbClr val="FF6600"/>
                </a:solidFill>
              </a:rPr>
              <a:t>b</a:t>
            </a:r>
            <a:r>
              <a:rPr lang="en-US" sz="2400" smtClean="0">
                <a:solidFill>
                  <a:srgbClr val="FF6600"/>
                </a:solidFill>
                <a:latin typeface="Lucida Calligraphy" pitchFamily="66" charset="0"/>
              </a:rPr>
              <a:t>, </a:t>
            </a:r>
            <a:r>
              <a:rPr lang="en-US" sz="2400" i="1" smtClean="0">
                <a:solidFill>
                  <a:srgbClr val="FF6600"/>
                </a:solidFill>
              </a:rPr>
              <a:t>c</a:t>
            </a:r>
            <a:r>
              <a:rPr lang="en-US" sz="2400" smtClean="0">
                <a:solidFill>
                  <a:srgbClr val="FF6600"/>
                </a:solidFill>
                <a:latin typeface="Lucida Calligraphy" pitchFamily="66" charset="0"/>
              </a:rPr>
              <a:t>,</a:t>
            </a:r>
            <a:r>
              <a:rPr lang="en-US" sz="2400" smtClean="0">
                <a:latin typeface="Lucida Calligraphy" pitchFamily="66" charset="0"/>
              </a:rPr>
              <a:t> </a:t>
            </a:r>
            <a:r>
              <a:rPr lang="en-US" sz="2400" smtClean="0"/>
              <a:t>of each preference function of each constraint, in order to make the error smaller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smtClean="0">
                <a:solidFill>
                  <a:srgbClr val="FF6600"/>
                </a:solidFill>
              </a:rPr>
              <a:t>Compute the global error</a:t>
            </a:r>
            <a:r>
              <a:rPr lang="en-US" sz="2400" smtClean="0"/>
              <a:t>; if below threshold, exit, otherwise back to 1)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28637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Adjustment of the parameters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752600" y="2362200"/>
          <a:ext cx="7086600" cy="2193925"/>
        </p:xfrm>
        <a:graphic>
          <a:graphicData uri="http://schemas.openxmlformats.org/presentationml/2006/ole">
            <p:oleObj spid="_x0000_s77826" name="Equation" r:id="rId3" imgW="4267080" imgH="1320480" progId="Equation.3">
              <p:embed/>
            </p:oleObj>
          </a:graphicData>
        </a:graphic>
      </p:graphicFrame>
      <p:sp>
        <p:nvSpPr>
          <p:cNvPr id="1546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752600"/>
            <a:ext cx="8540750" cy="5032375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/>
              <a:t>Delta rule</a:t>
            </a:r>
            <a:r>
              <a:rPr lang="en-US" sz="1800" smtClean="0">
                <a:latin typeface="Lucida Calligraphy" pitchFamily="66" charset="0"/>
              </a:rPr>
              <a:t>:</a:t>
            </a:r>
          </a:p>
          <a:p>
            <a:pPr eaLnBrk="1" hangingPunct="1">
              <a:buClr>
                <a:schemeClr val="tx1"/>
              </a:buClr>
            </a:pPr>
            <a:endParaRPr lang="en-US" sz="1800" smtClean="0">
              <a:latin typeface="Lucida Calligraphy" pitchFamily="66" charset="0"/>
            </a:endParaRPr>
          </a:p>
          <a:p>
            <a:pPr eaLnBrk="1" hangingPunct="1">
              <a:buClr>
                <a:schemeClr val="tx1"/>
              </a:buClr>
            </a:pPr>
            <a:endParaRPr lang="en-US" sz="1800" smtClean="0">
              <a:latin typeface="Lucida Calligraphy" pitchFamily="66" charset="0"/>
            </a:endParaRPr>
          </a:p>
          <a:p>
            <a:pPr eaLnBrk="1" hangingPunct="1">
              <a:buClr>
                <a:schemeClr val="tx1"/>
              </a:buClr>
            </a:pPr>
            <a:endParaRPr lang="en-US" sz="1800" smtClean="0">
              <a:latin typeface="Lucida Calligraphy" pitchFamily="66" charset="0"/>
            </a:endParaRPr>
          </a:p>
          <a:p>
            <a:pPr eaLnBrk="1" hangingPunct="1">
              <a:buClr>
                <a:schemeClr val="tx1"/>
              </a:buClr>
            </a:pPr>
            <a:endParaRPr lang="en-US" sz="1800" smtClean="0">
              <a:latin typeface="Lucida Calligraphy" pitchFamily="66" charset="0"/>
            </a:endParaRPr>
          </a:p>
          <a:p>
            <a:pPr eaLnBrk="1" hangingPunct="1">
              <a:buClr>
                <a:schemeClr val="tx1"/>
              </a:buClr>
            </a:pPr>
            <a:endParaRPr lang="en-US" sz="1800" smtClean="0">
              <a:latin typeface="Lucida Calligraphy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1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/>
              <a:t>Semi-convexity is maintained during all the learning process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z="1800" smtClean="0"/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895600" y="5791200"/>
          <a:ext cx="3582988" cy="508000"/>
        </p:xfrm>
        <a:graphic>
          <a:graphicData uri="http://schemas.openxmlformats.org/presentationml/2006/ole">
            <p:oleObj spid="_x0000_s77827" name="Equation" r:id="rId4" imgW="14983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Experimental results </a:t>
            </a: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idx="1"/>
          </p:nvPr>
        </p:nvGraphicFramePr>
        <p:xfrm>
          <a:off x="457200" y="4587240"/>
          <a:ext cx="7923213" cy="2194560"/>
        </p:xfrm>
        <a:graphic>
          <a:graphicData uri="http://schemas.openxmlformats.org/drawingml/2006/table">
            <a:tbl>
              <a:tblPr/>
              <a:tblGrid>
                <a:gridCol w="1325563"/>
                <a:gridCol w="1649412"/>
                <a:gridCol w="1649413"/>
                <a:gridCol w="1649412"/>
                <a:gridCol w="1649413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Snap ITC" pitchFamily="82" charset="0"/>
                        </a:rPr>
                        <a:t>  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Density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Snap ITC" pitchFamily="82" charset="0"/>
                        </a:rPr>
                        <a:t> </a:t>
                      </a:r>
                      <a:r>
                        <a:rPr kumimoji="0" lang="en-US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Snap ITC" pitchFamily="82" charset="0"/>
                        </a:rPr>
                        <a:t> 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        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Snap ITC" pitchFamily="82" charset="0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Maximum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Range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pattFill prst="pct50">
                      <a:fgClr>
                        <a:srgbClr val="FF66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D=40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D=60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D=80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Number of examples of training and test set.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max=20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0.017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0.007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0.0077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 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max=30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0.022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0.013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0.015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 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max=40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0.016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0.012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0.0071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    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47" name="Line 43"/>
          <p:cNvSpPr>
            <a:spLocks noChangeShapeType="1"/>
          </p:cNvSpPr>
          <p:nvPr/>
        </p:nvSpPr>
        <p:spPr bwMode="auto">
          <a:xfrm flipV="1">
            <a:off x="304800" y="214884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0" y="1494790"/>
            <a:ext cx="9251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E1CB25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Varying parameters: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 density (D) 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 maximum range of interval expansion (max). </a:t>
            </a:r>
          </a:p>
          <a:p>
            <a:pPr>
              <a:buClr>
                <a:srgbClr val="E1CB25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Fixed parameters :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 number of variables </a:t>
            </a:r>
            <a:r>
              <a:rPr lang="en-US" b="1" dirty="0">
                <a:latin typeface="Tahoma" pitchFamily="34" charset="0"/>
              </a:rPr>
              <a:t>n=25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 range for the initial solution  </a:t>
            </a:r>
            <a:r>
              <a:rPr lang="en-US" b="1" dirty="0">
                <a:latin typeface="Tahoma" pitchFamily="34" charset="0"/>
              </a:rPr>
              <a:t>r=40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 parabolas perturbations </a:t>
            </a:r>
            <a:r>
              <a:rPr lang="en-US" b="1" dirty="0">
                <a:latin typeface="Tahoma" pitchFamily="34" charset="0"/>
              </a:rPr>
              <a:t>pa=10, </a:t>
            </a:r>
            <a:r>
              <a:rPr lang="en-US" b="1" dirty="0" err="1">
                <a:latin typeface="Tahoma" pitchFamily="34" charset="0"/>
              </a:rPr>
              <a:t>pb</a:t>
            </a:r>
            <a:r>
              <a:rPr lang="en-US" b="1" dirty="0">
                <a:latin typeface="Tahoma" pitchFamily="34" charset="0"/>
              </a:rPr>
              <a:t>=10 </a:t>
            </a:r>
            <a:r>
              <a:rPr lang="en-US" dirty="0">
                <a:latin typeface="Tahoma" pitchFamily="34" charset="0"/>
              </a:rPr>
              <a:t>and</a:t>
            </a:r>
            <a:r>
              <a:rPr lang="en-US" b="1" dirty="0">
                <a:latin typeface="Tahoma" pitchFamily="34" charset="0"/>
              </a:rPr>
              <a:t> pc=5.</a:t>
            </a:r>
          </a:p>
          <a:p>
            <a:pPr>
              <a:buClr>
                <a:srgbClr val="E1CB25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Displayed: </a:t>
            </a:r>
            <a:r>
              <a:rPr lang="en-US" b="1" dirty="0">
                <a:latin typeface="Tahoma" pitchFamily="34" charset="0"/>
              </a:rPr>
              <a:t>absolute mean error (0&lt;</a:t>
            </a:r>
            <a:r>
              <a:rPr lang="en-US" b="1" dirty="0" err="1">
                <a:latin typeface="Tahoma" pitchFamily="34" charset="0"/>
              </a:rPr>
              <a:t>ame</a:t>
            </a:r>
            <a:r>
              <a:rPr lang="en-US" b="1" dirty="0">
                <a:latin typeface="Tahoma" pitchFamily="34" charset="0"/>
              </a:rPr>
              <a:t>&lt;1)  </a:t>
            </a:r>
            <a:r>
              <a:rPr lang="en-US" dirty="0">
                <a:latin typeface="Tahoma" pitchFamily="34" charset="0"/>
              </a:rPr>
              <a:t>on a  test  set (mean on 30 examples).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Tahoma" pitchFamily="34" charset="0"/>
              </a:rPr>
              <a:t>357&lt;=iterations&lt;=3812</a:t>
            </a:r>
          </a:p>
          <a:p>
            <a:pPr lvl="1">
              <a:buClr>
                <a:schemeClr val="folHlink"/>
              </a:buClr>
              <a:buFontTx/>
              <a:buChar char="•"/>
            </a:pPr>
            <a:r>
              <a:rPr lang="en-US" dirty="0">
                <a:solidFill>
                  <a:srgbClr val="FF6600"/>
                </a:solidFill>
                <a:latin typeface="Tahoma" pitchFamily="34" charset="0"/>
              </a:rPr>
              <a:t> 2’ 31’’&lt;=time required&lt;=8’ 18’’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4075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An example with maximum lateness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676400"/>
            <a:ext cx="8540750" cy="57912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600" u="sng" dirty="0" smtClean="0">
                <a:latin typeface="Times New Roman" pitchFamily="18" charset="0"/>
              </a:rPr>
              <a:t>Problem</a:t>
            </a:r>
            <a:r>
              <a:rPr lang="en-US" sz="1600" dirty="0" smtClean="0">
                <a:latin typeface="Times New Roman" pitchFamily="18" charset="0"/>
              </a:rPr>
              <a:t>:</a:t>
            </a:r>
            <a:r>
              <a:rPr lang="en-US" sz="1600" dirty="0" smtClean="0">
                <a:latin typeface="Snap ITC" pitchFamily="82" charset="0"/>
              </a:rPr>
              <a:t>  </a:t>
            </a:r>
            <a:r>
              <a:rPr lang="en-US" sz="1600" b="1" dirty="0" smtClean="0"/>
              <a:t>8 activities</a:t>
            </a:r>
            <a:r>
              <a:rPr lang="en-US" sz="1600" dirty="0" smtClean="0"/>
              <a:t> to be scheduled in </a:t>
            </a:r>
            <a:r>
              <a:rPr lang="en-US" sz="1600" b="1" dirty="0" smtClean="0"/>
              <a:t>24 hours</a:t>
            </a:r>
            <a:r>
              <a:rPr lang="en-US" sz="1600" dirty="0" smtClean="0"/>
              <a:t> 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600" u="sng" dirty="0" smtClean="0">
                <a:latin typeface="Times New Roman" pitchFamily="18" charset="0"/>
              </a:rPr>
              <a:t>Given</a:t>
            </a:r>
            <a:r>
              <a:rPr lang="en-US" sz="1600" dirty="0" smtClean="0">
                <a:latin typeface="Times New Roman" pitchFamily="18" charset="0"/>
              </a:rPr>
              <a:t>: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400" dirty="0" smtClean="0"/>
              <a:t>Duration intervals for each activity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400" dirty="0" smtClean="0"/>
              <a:t>Constraint graph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600" u="sng" dirty="0" smtClean="0">
                <a:latin typeface="Times New Roman" pitchFamily="18" charset="0"/>
              </a:rPr>
              <a:t>Aim</a:t>
            </a:r>
            <a:r>
              <a:rPr lang="en-US" sz="1600" dirty="0" smtClean="0">
                <a:latin typeface="Times New Roman" pitchFamily="18" charset="0"/>
              </a:rPr>
              <a:t>: </a:t>
            </a:r>
            <a:r>
              <a:rPr lang="en-US" sz="1600" dirty="0" smtClean="0">
                <a:latin typeface="Snap ITC" pitchFamily="82" charset="0"/>
              </a:rPr>
              <a:t>  </a:t>
            </a:r>
            <a:r>
              <a:rPr lang="en-US" sz="1600" dirty="0" smtClean="0"/>
              <a:t>Minimize the ending time of the last activity scheduled.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None/>
            </a:pPr>
            <a:endParaRPr lang="en-US" sz="1600" dirty="0" smtClean="0"/>
          </a:p>
          <a:p>
            <a:pPr marL="381000" indent="-3810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600" u="sng" dirty="0" smtClean="0">
                <a:latin typeface="Times New Roman" pitchFamily="18" charset="0"/>
              </a:rPr>
              <a:t>Procedure: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AutoNum type="arabicParenR"/>
            </a:pPr>
            <a:r>
              <a:rPr lang="en-US" sz="1400" dirty="0" smtClean="0"/>
              <a:t>Solve the hard constraint problem:    </a:t>
            </a:r>
            <a:r>
              <a:rPr lang="en-US" sz="1600" b="1" dirty="0" smtClean="0"/>
              <a:t>900 solutions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AutoNum type="arabicParenR"/>
            </a:pPr>
            <a:r>
              <a:rPr lang="en-US" sz="1400" dirty="0" smtClean="0"/>
              <a:t>Rate each solution with a function that gives higher preference to schedules that end sooner: </a:t>
            </a:r>
            <a:r>
              <a:rPr lang="en-US" sz="1600" b="1" dirty="0" smtClean="0"/>
              <a:t>37 optimal solutions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AutoNum type="arabicParenR"/>
            </a:pPr>
            <a:r>
              <a:rPr lang="en-US" sz="1400" dirty="0" smtClean="0"/>
              <a:t>Select </a:t>
            </a:r>
            <a:r>
              <a:rPr lang="en-US" sz="1600" b="1" dirty="0" smtClean="0"/>
              <a:t>200</a:t>
            </a:r>
            <a:r>
              <a:rPr lang="en-US" sz="1400" dirty="0" smtClean="0">
                <a:solidFill>
                  <a:srgbClr val="FF7C80"/>
                </a:solidFill>
              </a:rPr>
              <a:t> </a:t>
            </a:r>
            <a:r>
              <a:rPr lang="en-US" sz="1400" dirty="0" smtClean="0"/>
              <a:t>solutions for the </a:t>
            </a:r>
            <a:r>
              <a:rPr lang="en-US" sz="1600" b="1" dirty="0" smtClean="0"/>
              <a:t>training set</a:t>
            </a:r>
            <a:r>
              <a:rPr lang="en-US" sz="1400" dirty="0" smtClean="0"/>
              <a:t>, 8 optimal solutions, and </a:t>
            </a:r>
            <a:r>
              <a:rPr lang="en-US" sz="1600" b="1" dirty="0" smtClean="0"/>
              <a:t>300</a:t>
            </a:r>
            <a:r>
              <a:rPr lang="en-US" sz="1400" dirty="0" smtClean="0"/>
              <a:t> for the </a:t>
            </a:r>
            <a:r>
              <a:rPr lang="en-US" sz="1600" b="1" dirty="0" smtClean="0"/>
              <a:t>test set</a:t>
            </a:r>
            <a:r>
              <a:rPr lang="en-US" sz="1400" dirty="0" smtClean="0">
                <a:solidFill>
                  <a:srgbClr val="FF7C80"/>
                </a:solidFill>
              </a:rPr>
              <a:t>.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AutoNum type="arabicParenR"/>
            </a:pPr>
            <a:r>
              <a:rPr lang="en-US" sz="1400" dirty="0" smtClean="0"/>
              <a:t>Perform learning: </a:t>
            </a:r>
            <a:r>
              <a:rPr lang="en-US" sz="1600" b="1" dirty="0" smtClean="0"/>
              <a:t>1545 iterations.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None/>
            </a:pPr>
            <a:endParaRPr lang="en-US" sz="1600" b="1" dirty="0" smtClean="0"/>
          </a:p>
          <a:p>
            <a:pPr marL="381000" indent="-3810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600" u="sng" dirty="0" smtClean="0">
                <a:latin typeface="Times New Roman" pitchFamily="18" charset="0"/>
              </a:rPr>
              <a:t>Results: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400" dirty="0" smtClean="0"/>
              <a:t>Absolute mean error on test set:  0.01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400" dirty="0" smtClean="0"/>
              <a:t>Maximum absolute error on test set: 0.04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400" dirty="0" smtClean="0"/>
              <a:t>Number of optimal solutions of the learned problem: 252 all rated highly by the original function.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</a:pPr>
            <a:r>
              <a:rPr lang="en-US" sz="1400" dirty="0" smtClean="0"/>
              <a:t>Number of unseen optimal solutions recognized by the learned problem: 29.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6600"/>
              </a:buClr>
              <a:buSzTx/>
              <a:buFont typeface="Wingdings" pitchFamily="2" charset="2"/>
              <a:buNone/>
            </a:pP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Preferences and uncertainty</a:t>
            </a:r>
            <a:endParaRPr lang="en-US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Preferences as soft constraints</a:t>
            </a:r>
          </a:p>
          <a:p>
            <a:endParaRPr lang="en-US" dirty="0" smtClean="0"/>
          </a:p>
          <a:p>
            <a:r>
              <a:rPr lang="en-US" dirty="0" smtClean="0"/>
              <a:t>Preferences in constraint-based temporal frameworks</a:t>
            </a:r>
          </a:p>
          <a:p>
            <a:endParaRPr lang="en-US" dirty="0" smtClean="0"/>
          </a:p>
          <a:p>
            <a:r>
              <a:rPr lang="en-US" dirty="0" smtClean="0"/>
              <a:t>Preferences and uncertainty</a:t>
            </a:r>
          </a:p>
          <a:p>
            <a:endParaRPr lang="en-US" dirty="0" smtClean="0"/>
          </a:p>
          <a:p>
            <a:r>
              <a:rPr lang="en-US" dirty="0" smtClean="0"/>
              <a:t>Future directions</a:t>
            </a:r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Simple Temporal Problems with Uncertainty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6400800" algn="l"/>
              </a:tabLst>
            </a:pPr>
            <a:r>
              <a:rPr lang="en-US" sz="2400" smtClean="0"/>
              <a:t>Informally, an STPU is an STP where some of the variables are not under the control of the agent, i.e. the agent cannot decide which value to assign to them.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6400800" algn="l"/>
              </a:tabLst>
            </a:pPr>
            <a:r>
              <a:rPr lang="en-US" sz="2400" smtClean="0"/>
              <a:t>An STPU:</a:t>
            </a:r>
          </a:p>
          <a:p>
            <a:pPr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smtClean="0"/>
              <a:t>Set of </a:t>
            </a:r>
            <a:r>
              <a:rPr lang="en-US" sz="2400" b="1" i="1" smtClean="0"/>
              <a:t>executable timepoints</a:t>
            </a:r>
            <a:r>
              <a:rPr lang="en-US" sz="2400" smtClean="0"/>
              <a:t> (controllable assignment);</a:t>
            </a:r>
          </a:p>
          <a:p>
            <a:pPr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smtClean="0"/>
              <a:t>Set of </a:t>
            </a:r>
            <a:r>
              <a:rPr lang="en-US" sz="2400" b="1" i="1" smtClean="0"/>
              <a:t>contingent timepoints</a:t>
            </a:r>
            <a:r>
              <a:rPr lang="en-US" sz="2400" smtClean="0"/>
              <a:t> (uncontrollable assignment);</a:t>
            </a:r>
          </a:p>
          <a:p>
            <a:pPr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smtClean="0"/>
              <a:t>Set </a:t>
            </a:r>
            <a:r>
              <a:rPr lang="en-US" sz="2400" b="1" i="1" smtClean="0"/>
              <a:t>requirement constraints T</a:t>
            </a:r>
            <a:r>
              <a:rPr lang="en-US" sz="2400" b="1" i="1" baseline="-25000" smtClean="0"/>
              <a:t>iJ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smtClean="0"/>
              <a:t>Binary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smtClean="0"/>
              <a:t>Temporal interval I=[a,b] meaning a</a:t>
            </a:r>
            <a:r>
              <a:rPr 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≤X</a:t>
            </a:r>
            <a:r>
              <a:rPr lang="en-US" b="1" i="1" baseline="-25000" smtClean="0">
                <a:ea typeface="Lucida Sans Unicode" pitchFamily="34" charset="0"/>
                <a:cs typeface="Lucida Sans Unicode" pitchFamily="34" charset="0"/>
              </a:rPr>
              <a:t>J</a:t>
            </a:r>
            <a:r>
              <a:rPr 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-X</a:t>
            </a:r>
            <a:r>
              <a:rPr lang="en-US" b="1" i="1" baseline="-25000" smtClean="0"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≤b</a:t>
            </a:r>
          </a:p>
          <a:p>
            <a:pPr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smtClean="0"/>
              <a:t>Set of </a:t>
            </a:r>
            <a:r>
              <a:rPr lang="en-US" sz="2400" b="1" i="1" smtClean="0"/>
              <a:t>contingent constraints  T</a:t>
            </a:r>
            <a:r>
              <a:rPr lang="en-US" sz="2400" b="1" i="1" baseline="-25000" smtClean="0"/>
              <a:t>hk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smtClean="0"/>
              <a:t>Binary: on an executable X</a:t>
            </a:r>
            <a:r>
              <a:rPr lang="en-US" b="1" i="1" baseline="-25000" smtClean="0">
                <a:ea typeface="Lucida Sans Unicode" pitchFamily="34" charset="0"/>
                <a:cs typeface="Lucida Sans Unicode" pitchFamily="34" charset="0"/>
              </a:rPr>
              <a:t>h</a:t>
            </a:r>
            <a:r>
              <a:rPr lang="en-US" sz="2000" smtClean="0"/>
              <a:t> and a contingent timepoint X</a:t>
            </a:r>
            <a:r>
              <a:rPr lang="en-US" b="1" i="1" baseline="-25000" smtClean="0">
                <a:ea typeface="Lucida Sans Unicode" pitchFamily="34" charset="0"/>
                <a:cs typeface="Lucida Sans Unicode" pitchFamily="34" charset="0"/>
              </a:rPr>
              <a:t>k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smtClean="0"/>
              <a:t>Temporal interval  I=[c,d] meaning 0≤c</a:t>
            </a:r>
            <a:r>
              <a:rPr 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≤X</a:t>
            </a:r>
            <a:r>
              <a:rPr lang="en-US" b="1" i="1" baseline="-25000" smtClean="0">
                <a:ea typeface="Lucida Sans Unicode" pitchFamily="34" charset="0"/>
                <a:cs typeface="Lucida Sans Unicode" pitchFamily="34" charset="0"/>
              </a:rPr>
              <a:t>k</a:t>
            </a:r>
            <a:r>
              <a:rPr 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-X</a:t>
            </a:r>
            <a:r>
              <a:rPr lang="en-US" b="1" i="1" baseline="-25000" smtClean="0">
                <a:ea typeface="Lucida Sans Unicode" pitchFamily="34" charset="0"/>
                <a:cs typeface="Lucida Sans Unicode" pitchFamily="34" charset="0"/>
              </a:rPr>
              <a:t>h</a:t>
            </a:r>
            <a:r>
              <a:rPr 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≤d</a:t>
            </a: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6400800" algn="l"/>
              </a:tabLst>
            </a:pPr>
            <a:endParaRPr lang="en-US" sz="2400" smtClean="0"/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6400800" algn="l"/>
              </a:tabLst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Char char="•"/>
              <a:tabLst>
                <a:tab pos="6400800" algn="l"/>
              </a:tabLst>
            </a:pPr>
            <a:endParaRPr lang="en-US" sz="2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83812" y="762000"/>
            <a:ext cx="19227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Vidal,Fargier</a:t>
            </a:r>
            <a:r>
              <a:rPr lang="en-US" b="1" dirty="0" smtClean="0">
                <a:latin typeface="Garamond" pitchFamily="18" charset="0"/>
              </a:rPr>
              <a:t> 04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Example: satellite maneuvering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920875" y="2489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578475" y="2489200"/>
            <a:ext cx="533400" cy="533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200400" y="2108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876800" y="2108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200400" y="2260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48000" y="2260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724400" y="2260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8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454275" y="27940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378075" y="2946400"/>
            <a:ext cx="1524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4359275" y="3022600"/>
            <a:ext cx="1371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28800" y="20320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Start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562600" y="1727200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End</a:t>
            </a:r>
          </a:p>
          <a:p>
            <a:r>
              <a:rPr lang="en-US" sz="2400">
                <a:latin typeface="Arial" charset="0"/>
              </a:rPr>
              <a:t>clouds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1879600"/>
            <a:ext cx="1450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Executable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477000" y="1727200"/>
            <a:ext cx="1422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99"/>
                </a:solidFill>
                <a:latin typeface="Arial" charset="0"/>
              </a:rPr>
              <a:t>Contingent</a:t>
            </a:r>
          </a:p>
        </p:txBody>
      </p:sp>
      <p:cxnSp>
        <p:nvCxnSpPr>
          <p:cNvPr id="12305" name="AutoShape 17"/>
          <p:cNvCxnSpPr>
            <a:cxnSpLocks noChangeShapeType="1"/>
            <a:stCxn id="12303" idx="3"/>
            <a:endCxn id="12291" idx="2"/>
          </p:cNvCxnSpPr>
          <p:nvPr/>
        </p:nvCxnSpPr>
        <p:spPr bwMode="auto">
          <a:xfrm>
            <a:off x="1603375" y="2082800"/>
            <a:ext cx="317500" cy="673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71600" y="3708400"/>
            <a:ext cx="1620838" cy="549275"/>
            <a:chOff x="432" y="3216"/>
            <a:chExt cx="1021" cy="346"/>
          </a:xfrm>
        </p:grpSpPr>
        <p:sp>
          <p:nvSpPr>
            <p:cNvPr id="12331" name="Line 19"/>
            <p:cNvSpPr>
              <a:spLocks noChangeShapeType="1"/>
            </p:cNvSpPr>
            <p:nvPr/>
          </p:nvSpPr>
          <p:spPr bwMode="auto">
            <a:xfrm flipV="1">
              <a:off x="528" y="321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0"/>
            <p:cNvSpPr>
              <a:spLocks noChangeShapeType="1"/>
            </p:cNvSpPr>
            <p:nvPr/>
          </p:nvSpPr>
          <p:spPr bwMode="auto">
            <a:xfrm flipV="1">
              <a:off x="1344" y="321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21"/>
            <p:cNvSpPr>
              <a:spLocks noChangeShapeType="1"/>
            </p:cNvSpPr>
            <p:nvPr/>
          </p:nvSpPr>
          <p:spPr bwMode="auto">
            <a:xfrm>
              <a:off x="528" y="3312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Text Box 22"/>
            <p:cNvSpPr txBox="1">
              <a:spLocks noChangeArrowheads="1"/>
            </p:cNvSpPr>
            <p:nvPr/>
          </p:nvSpPr>
          <p:spPr bwMode="auto">
            <a:xfrm>
              <a:off x="432" y="331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1</a:t>
              </a:r>
            </a:p>
          </p:txBody>
        </p:sp>
        <p:sp>
          <p:nvSpPr>
            <p:cNvPr id="12335" name="Text Box 23"/>
            <p:cNvSpPr txBox="1">
              <a:spLocks noChangeArrowheads="1"/>
            </p:cNvSpPr>
            <p:nvPr/>
          </p:nvSpPr>
          <p:spPr bwMode="auto">
            <a:xfrm>
              <a:off x="1248" y="331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5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953000" y="3708400"/>
            <a:ext cx="2895600" cy="473075"/>
            <a:chOff x="3936" y="2736"/>
            <a:chExt cx="1824" cy="298"/>
          </a:xfrm>
        </p:grpSpPr>
        <p:sp>
          <p:nvSpPr>
            <p:cNvPr id="12325" name="Text Box 25"/>
            <p:cNvSpPr txBox="1">
              <a:spLocks noChangeArrowheads="1"/>
            </p:cNvSpPr>
            <p:nvPr/>
          </p:nvSpPr>
          <p:spPr bwMode="auto">
            <a:xfrm>
              <a:off x="3936" y="2784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-6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115" y="2736"/>
              <a:ext cx="1645" cy="298"/>
              <a:chOff x="4080" y="2736"/>
              <a:chExt cx="1645" cy="298"/>
            </a:xfrm>
          </p:grpSpPr>
          <p:sp>
            <p:nvSpPr>
              <p:cNvPr id="12327" name="Line 27"/>
              <p:cNvSpPr>
                <a:spLocks noChangeShapeType="1"/>
              </p:cNvSpPr>
              <p:nvPr/>
            </p:nvSpPr>
            <p:spPr bwMode="auto">
              <a:xfrm flipV="1">
                <a:off x="4080" y="273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8"/>
              <p:cNvSpPr>
                <a:spLocks noChangeShapeType="1"/>
              </p:cNvSpPr>
              <p:nvPr/>
            </p:nvSpPr>
            <p:spPr bwMode="auto">
              <a:xfrm flipV="1">
                <a:off x="5616" y="273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29"/>
              <p:cNvSpPr>
                <a:spLocks noChangeShapeType="1"/>
              </p:cNvSpPr>
              <p:nvPr/>
            </p:nvSpPr>
            <p:spPr bwMode="auto">
              <a:xfrm>
                <a:off x="4080" y="2832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Text Box 30"/>
              <p:cNvSpPr txBox="1">
                <a:spLocks noChangeArrowheads="1"/>
              </p:cNvSpPr>
              <p:nvPr/>
            </p:nvSpPr>
            <p:spPr bwMode="auto">
              <a:xfrm>
                <a:off x="5520" y="278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4</a:t>
                </a:r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029200" y="5080000"/>
            <a:ext cx="1163638" cy="549275"/>
            <a:chOff x="3360" y="3974"/>
            <a:chExt cx="733" cy="346"/>
          </a:xfrm>
        </p:grpSpPr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V="1">
              <a:off x="3456" y="397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V="1">
              <a:off x="3984" y="397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3456" y="407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35"/>
            <p:cNvSpPr txBox="1">
              <a:spLocks noChangeArrowheads="1"/>
            </p:cNvSpPr>
            <p:nvPr/>
          </p:nvSpPr>
          <p:spPr bwMode="auto">
            <a:xfrm>
              <a:off x="3360" y="407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2</a:t>
              </a:r>
            </a:p>
          </p:txBody>
        </p:sp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3888" y="407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5</a:t>
              </a:r>
            </a:p>
          </p:txBody>
        </p:sp>
      </p:grpSp>
      <p:sp>
        <p:nvSpPr>
          <p:cNvPr id="12309" name="Oval 37"/>
          <p:cNvSpPr>
            <a:spLocks noChangeArrowheads="1"/>
          </p:cNvSpPr>
          <p:nvPr/>
        </p:nvSpPr>
        <p:spPr bwMode="auto">
          <a:xfrm>
            <a:off x="3825875" y="4013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38"/>
          <p:cNvSpPr>
            <a:spLocks noChangeArrowheads="1"/>
          </p:cNvSpPr>
          <p:nvPr/>
        </p:nvSpPr>
        <p:spPr bwMode="auto">
          <a:xfrm>
            <a:off x="6797675" y="4927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39"/>
          <p:cNvSpPr>
            <a:spLocks noChangeShapeType="1"/>
          </p:cNvSpPr>
          <p:nvPr/>
        </p:nvSpPr>
        <p:spPr bwMode="auto">
          <a:xfrm>
            <a:off x="4359275" y="4318000"/>
            <a:ext cx="2438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Text Box 40"/>
          <p:cNvSpPr txBox="1">
            <a:spLocks noChangeArrowheads="1"/>
          </p:cNvSpPr>
          <p:nvPr/>
        </p:nvSpPr>
        <p:spPr bwMode="auto">
          <a:xfrm>
            <a:off x="2971800" y="4318000"/>
            <a:ext cx="108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Start</a:t>
            </a:r>
          </a:p>
          <a:p>
            <a:r>
              <a:rPr lang="en-US" sz="2400">
                <a:latin typeface="Arial" charset="0"/>
              </a:rPr>
              <a:t>aiming</a:t>
            </a:r>
          </a:p>
        </p:txBody>
      </p:sp>
      <p:sp>
        <p:nvSpPr>
          <p:cNvPr id="12313" name="Text Box 41"/>
          <p:cNvSpPr txBox="1">
            <a:spLocks noChangeArrowheads="1"/>
          </p:cNvSpPr>
          <p:nvPr/>
        </p:nvSpPr>
        <p:spPr bwMode="auto">
          <a:xfrm>
            <a:off x="7239000" y="5080000"/>
            <a:ext cx="108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End</a:t>
            </a:r>
          </a:p>
          <a:p>
            <a:r>
              <a:rPr lang="en-US" sz="2400">
                <a:latin typeface="Arial" charset="0"/>
              </a:rPr>
              <a:t>aiming</a:t>
            </a:r>
          </a:p>
        </p:txBody>
      </p:sp>
      <p:sp>
        <p:nvSpPr>
          <p:cNvPr id="12314" name="Text Box 42"/>
          <p:cNvSpPr txBox="1">
            <a:spLocks noChangeArrowheads="1"/>
          </p:cNvSpPr>
          <p:nvPr/>
        </p:nvSpPr>
        <p:spPr bwMode="auto">
          <a:xfrm>
            <a:off x="2667000" y="5156200"/>
            <a:ext cx="1450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Executable</a:t>
            </a:r>
          </a:p>
        </p:txBody>
      </p:sp>
      <p:sp>
        <p:nvSpPr>
          <p:cNvPr id="12315" name="Text Box 43"/>
          <p:cNvSpPr txBox="1">
            <a:spLocks noChangeArrowheads="1"/>
          </p:cNvSpPr>
          <p:nvPr/>
        </p:nvSpPr>
        <p:spPr bwMode="auto">
          <a:xfrm>
            <a:off x="7315200" y="5918200"/>
            <a:ext cx="1450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Executable</a:t>
            </a:r>
          </a:p>
        </p:txBody>
      </p:sp>
      <p:cxnSp>
        <p:nvCxnSpPr>
          <p:cNvPr id="12316" name="AutoShape 44"/>
          <p:cNvCxnSpPr>
            <a:cxnSpLocks noChangeShapeType="1"/>
            <a:stCxn id="12314" idx="3"/>
            <a:endCxn id="12309" idx="4"/>
          </p:cNvCxnSpPr>
          <p:nvPr/>
        </p:nvCxnSpPr>
        <p:spPr bwMode="auto">
          <a:xfrm flipH="1" flipV="1">
            <a:off x="4092575" y="4546600"/>
            <a:ext cx="25400" cy="812800"/>
          </a:xfrm>
          <a:prstGeom prst="bentConnector4">
            <a:avLst>
              <a:gd name="adj1" fmla="val -900000"/>
              <a:gd name="adj2" fmla="val 625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17" name="AutoShape 45"/>
          <p:cNvCxnSpPr>
            <a:cxnSpLocks noChangeShapeType="1"/>
            <a:stCxn id="12315" idx="1"/>
            <a:endCxn id="12310" idx="4"/>
          </p:cNvCxnSpPr>
          <p:nvPr/>
        </p:nvCxnSpPr>
        <p:spPr bwMode="auto">
          <a:xfrm rot="10800000">
            <a:off x="7064375" y="5461000"/>
            <a:ext cx="250825" cy="660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18" name="AutoShape 46"/>
          <p:cNvCxnSpPr>
            <a:cxnSpLocks noChangeShapeType="1"/>
            <a:stCxn id="12304" idx="2"/>
            <a:endCxn id="12292" idx="6"/>
          </p:cNvCxnSpPr>
          <p:nvPr/>
        </p:nvCxnSpPr>
        <p:spPr bwMode="auto">
          <a:xfrm rot="5400000">
            <a:off x="6338888" y="1906587"/>
            <a:ext cx="622300" cy="1076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19" name="Text Box 47"/>
          <p:cNvSpPr txBox="1">
            <a:spLocks noChangeArrowheads="1"/>
          </p:cNvSpPr>
          <p:nvPr/>
        </p:nvSpPr>
        <p:spPr bwMode="auto">
          <a:xfrm>
            <a:off x="2743200" y="2794000"/>
            <a:ext cx="264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99"/>
                </a:solidFill>
                <a:latin typeface="Arial" charset="0"/>
              </a:rPr>
              <a:t>Contingent Constraint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343275" y="2286000"/>
            <a:ext cx="3009900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Strong Controllability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200400" y="3838575"/>
            <a:ext cx="3298825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Dynamic Controllability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403600" y="5514975"/>
            <a:ext cx="2890838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Weak Controllability</a:t>
            </a: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4681538" y="2970213"/>
            <a:ext cx="333375" cy="609600"/>
          </a:xfrm>
          <a:prstGeom prst="downArrow">
            <a:avLst>
              <a:gd name="adj1" fmla="val 50000"/>
              <a:gd name="adj2" fmla="val 4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4681538" y="4570413"/>
            <a:ext cx="333375" cy="609600"/>
          </a:xfrm>
          <a:prstGeom prst="downArrow">
            <a:avLst>
              <a:gd name="adj1" fmla="val 50000"/>
              <a:gd name="adj2" fmla="val 4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65125" y="1868488"/>
            <a:ext cx="2762250" cy="1552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There is a plan</a:t>
            </a:r>
          </a:p>
          <a:p>
            <a:r>
              <a:rPr lang="en-US"/>
              <a:t>that will work </a:t>
            </a:r>
          </a:p>
          <a:p>
            <a:r>
              <a:rPr lang="en-US"/>
              <a:t>whatever happens </a:t>
            </a:r>
          </a:p>
          <a:p>
            <a:r>
              <a:rPr lang="en-US"/>
              <a:t>In the future 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613525" y="3392488"/>
            <a:ext cx="2490788" cy="15525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 can build a plan</a:t>
            </a:r>
          </a:p>
          <a:p>
            <a:r>
              <a:rPr lang="en-US"/>
              <a:t>while things </a:t>
            </a:r>
          </a:p>
          <a:p>
            <a:r>
              <a:rPr lang="en-US"/>
              <a:t>happen that will </a:t>
            </a:r>
          </a:p>
          <a:p>
            <a:r>
              <a:rPr lang="en-US"/>
              <a:t>be successful.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365125" y="5297488"/>
            <a:ext cx="2760663" cy="11874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every possible</a:t>
            </a:r>
          </a:p>
          <a:p>
            <a:r>
              <a:rPr lang="en-US"/>
              <a:t>scenario there is a </a:t>
            </a:r>
          </a:p>
          <a:p>
            <a:r>
              <a:rPr lang="en-US"/>
              <a:t>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9" grpId="0" animBg="1"/>
      <p:bldP spid="115720" grpId="0" animBg="1"/>
      <p:bldP spid="115721" grpId="0" animBg="1"/>
      <p:bldP spid="115722" grpId="0" animBg="1"/>
      <p:bldP spid="115726" grpId="0" animBg="1"/>
      <p:bldP spid="115727" grpId="0" animBg="1"/>
      <p:bldP spid="11572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Checking strong controllability of STPUs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must be an assignment to the controllable variables consistent with all possible outcomes of the uncontrollable variables</a:t>
            </a:r>
          </a:p>
          <a:p>
            <a:pPr lvl="1"/>
            <a:r>
              <a:rPr lang="en-US" dirty="0" smtClean="0"/>
              <a:t>Strongly controlling a contingent event induces new (simple temporal) constraints on executable variables connected to it</a:t>
            </a:r>
          </a:p>
          <a:p>
            <a:pPr lvl="1"/>
            <a:r>
              <a:rPr lang="en-US" dirty="0" smtClean="0"/>
              <a:t>Solving procedure: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Induce all “controllability” constraints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Remove all contingent variables and constraints involving them 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Solve the STP obtained on executable variables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Output: minimal STP such all its solutions are strongly controlling assignments</a:t>
            </a:r>
          </a:p>
          <a:p>
            <a:pPr lvl="1"/>
            <a:r>
              <a:rPr lang="en-US" dirty="0" smtClean="0"/>
              <a:t>Polynomial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weak controllability of STPUs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every possible  outcome of uncontrollable variables, there is a way to choose controllable variable that is consistent</a:t>
            </a:r>
          </a:p>
          <a:p>
            <a:pPr lvl="1"/>
            <a:r>
              <a:rPr lang="en-US" dirty="0" smtClean="0"/>
              <a:t>No need to check all possible outcomes, </a:t>
            </a:r>
            <a:r>
              <a:rPr lang="en-US" dirty="0" smtClean="0">
                <a:solidFill>
                  <a:srgbClr val="FF6600"/>
                </a:solidFill>
              </a:rPr>
              <a:t>just</a:t>
            </a:r>
            <a:r>
              <a:rPr lang="en-US" dirty="0" smtClean="0"/>
              <a:t> the ones corresponding to the </a:t>
            </a:r>
            <a:r>
              <a:rPr lang="en-US" dirty="0" smtClean="0">
                <a:solidFill>
                  <a:srgbClr val="FF6600"/>
                </a:solidFill>
              </a:rPr>
              <a:t>bounds  </a:t>
            </a:r>
          </a:p>
          <a:p>
            <a:pPr lvl="1"/>
            <a:r>
              <a:rPr lang="en-US" dirty="0" smtClean="0"/>
              <a:t>Solving procedure:</a:t>
            </a:r>
          </a:p>
          <a:p>
            <a:pPr marL="1154430" lvl="2" indent="-514350">
              <a:buNone/>
            </a:pPr>
            <a:r>
              <a:rPr lang="en-US" dirty="0" smtClean="0"/>
              <a:t>For all possible combinations of bounds of contingent constraints: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Fix contingent constraints to selected bounds 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Solve the STP obtained</a:t>
            </a:r>
          </a:p>
          <a:p>
            <a:pPr lvl="1"/>
            <a:r>
              <a:rPr lang="en-US" dirty="0" smtClean="0"/>
              <a:t>Exponential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/>
          <a:lstStyle/>
          <a:p>
            <a:r>
              <a:rPr lang="en-US" dirty="0" smtClean="0"/>
              <a:t>Checking dynamic controllability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must be possible determine when to execute a controllable variable in a sequential fashion, based only on the time at which previous controllable and uncontrollable variables have been executed, without backtracking</a:t>
            </a:r>
          </a:p>
          <a:p>
            <a:r>
              <a:rPr lang="en-US" dirty="0" smtClean="0"/>
              <a:t>Solving procedure</a:t>
            </a:r>
          </a:p>
          <a:p>
            <a:pPr lvl="1"/>
            <a:r>
              <a:rPr lang="en-US" dirty="0" smtClean="0"/>
              <a:t>Based on the concept of one event having to </a:t>
            </a:r>
            <a:r>
              <a:rPr lang="en-US" dirty="0" smtClean="0">
                <a:solidFill>
                  <a:srgbClr val="FF6600"/>
                </a:solidFill>
              </a:rPr>
              <a:t>wait</a:t>
            </a:r>
            <a:r>
              <a:rPr lang="en-US" dirty="0" smtClean="0"/>
              <a:t> for another for a given time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Output: STP + waits</a:t>
            </a:r>
          </a:p>
          <a:p>
            <a:pPr lvl="1"/>
            <a:r>
              <a:rPr lang="en-US" dirty="0" smtClean="0"/>
              <a:t>Polynomial 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926068"/>
            <a:ext cx="27699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b="1" dirty="0" err="1" smtClean="0">
                <a:latin typeface="Garamond" pitchFamily="18" charset="0"/>
              </a:rPr>
              <a:t>Morris,Muscettola</a:t>
            </a:r>
            <a:r>
              <a:rPr lang="en-US" b="1" dirty="0" smtClean="0">
                <a:latin typeface="Garamond" pitchFamily="18" charset="0"/>
              </a:rPr>
              <a:t> 01, 04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Simple Temporal Problems with Preference and Uncertainty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6400800" algn="l"/>
              </a:tabLst>
            </a:pPr>
            <a:r>
              <a:rPr lang="en-US" sz="2400" dirty="0"/>
              <a:t>An STPPU: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dirty="0"/>
              <a:t>Set of </a:t>
            </a:r>
            <a:r>
              <a:rPr lang="en-US" sz="2400" b="1" i="1" dirty="0">
                <a:solidFill>
                  <a:schemeClr val="accent1"/>
                </a:solidFill>
                <a:effectLst/>
              </a:rPr>
              <a:t>executable </a:t>
            </a:r>
            <a:r>
              <a:rPr lang="en-US" sz="2400" b="1" i="1" dirty="0" err="1">
                <a:solidFill>
                  <a:schemeClr val="accent1"/>
                </a:solidFill>
                <a:effectLst/>
              </a:rPr>
              <a:t>timepoints</a:t>
            </a:r>
            <a:r>
              <a:rPr lang="en-US" sz="2400" dirty="0"/>
              <a:t> (controllable assignment);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dirty="0"/>
              <a:t>Set of </a:t>
            </a:r>
            <a:r>
              <a:rPr lang="en-US" sz="2400" b="1" i="1" dirty="0">
                <a:solidFill>
                  <a:srgbClr val="FF6699"/>
                </a:solidFill>
                <a:effectLst/>
              </a:rPr>
              <a:t>contingent </a:t>
            </a:r>
            <a:r>
              <a:rPr lang="en-US" sz="2400" b="1" i="1" dirty="0" err="1">
                <a:solidFill>
                  <a:srgbClr val="FF6699"/>
                </a:solidFill>
                <a:effectLst/>
              </a:rPr>
              <a:t>timepoints</a:t>
            </a:r>
            <a:r>
              <a:rPr lang="en-US" sz="2400" dirty="0"/>
              <a:t> (uncontrollable assignment);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dirty="0"/>
              <a:t>Set of </a:t>
            </a:r>
            <a:r>
              <a:rPr lang="en-US" sz="2400" b="1" i="1" dirty="0">
                <a:solidFill>
                  <a:schemeClr val="accent1"/>
                </a:solidFill>
                <a:effectLst/>
              </a:rPr>
              <a:t>soft requirement constraints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dirty="0"/>
              <a:t>Binary 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dirty="0"/>
              <a:t>Temporal interval I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dirty="0"/>
              <a:t>Preference function f: I </a:t>
            </a:r>
            <a:r>
              <a:rPr lang="en-US" sz="2000" dirty="0">
                <a:sym typeface="Wingdings" pitchFamily="2" charset="2"/>
              </a:rPr>
              <a:t>A</a:t>
            </a:r>
            <a:r>
              <a:rPr lang="en-US" sz="2000" dirty="0"/>
              <a:t>;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dirty="0"/>
              <a:t>Set of </a:t>
            </a:r>
            <a:r>
              <a:rPr lang="en-US" sz="2400" b="1" i="1" dirty="0">
                <a:solidFill>
                  <a:srgbClr val="FF6699"/>
                </a:solidFill>
                <a:effectLst/>
              </a:rPr>
              <a:t>soft contingent constraints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dirty="0"/>
              <a:t>Binary: on an executable and a contingent </a:t>
            </a:r>
            <a:r>
              <a:rPr lang="en-US" sz="2000" dirty="0" err="1"/>
              <a:t>timepoint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dirty="0"/>
              <a:t>Temporal interval I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000" dirty="0"/>
              <a:t>Preference function f: I</a:t>
            </a:r>
            <a:r>
              <a:rPr lang="en-US" sz="2000" dirty="0">
                <a:sym typeface="Wingdings" pitchFamily="2" charset="2"/>
              </a:rPr>
              <a:t>A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r>
              <a:rPr lang="en-US" sz="2400" dirty="0"/>
              <a:t>C-</a:t>
            </a:r>
            <a:r>
              <a:rPr lang="en-US" sz="2400" dirty="0" err="1"/>
              <a:t>Semiring</a:t>
            </a:r>
            <a:r>
              <a:rPr lang="en-US" sz="2400" dirty="0"/>
              <a:t> &lt;A,+,x,0,1&gt;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endParaRPr lang="en-US" sz="2000" dirty="0"/>
          </a:p>
          <a:p>
            <a:pPr>
              <a:lnSpc>
                <a:spcPct val="90000"/>
              </a:lnSpc>
              <a:buFontTx/>
              <a:buChar char="•"/>
              <a:tabLst>
                <a:tab pos="6400800" algn="l"/>
              </a:tabLst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838200"/>
            <a:ext cx="349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="1" dirty="0" err="1" smtClean="0">
                <a:latin typeface="Garamond" pitchFamily="18" charset="0"/>
              </a:rPr>
              <a:t>Rossi,Venable,Yorke</a:t>
            </a:r>
            <a:r>
              <a:rPr lang="en-US" b="1" dirty="0" smtClean="0">
                <a:latin typeface="Garamond" pitchFamily="18" charset="0"/>
              </a:rPr>
              <a:t>-Smith  2006]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229600" cy="1139825"/>
          </a:xfrm>
        </p:spPr>
        <p:txBody>
          <a:bodyPr/>
          <a:lstStyle/>
          <a:p>
            <a:r>
              <a:rPr lang="en-US"/>
              <a:t>Example: satellite manouvering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24400" y="6308725"/>
            <a:ext cx="2209800" cy="549275"/>
            <a:chOff x="2976" y="4080"/>
            <a:chExt cx="1392" cy="346"/>
          </a:xfrm>
        </p:grpSpPr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>
              <a:off x="2976" y="417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V="1">
              <a:off x="3456" y="408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V="1">
              <a:off x="3984" y="408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3456" y="417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45" name="Text Box 9"/>
            <p:cNvSpPr txBox="1">
              <a:spLocks noChangeArrowheads="1"/>
            </p:cNvSpPr>
            <p:nvPr/>
          </p:nvSpPr>
          <p:spPr bwMode="auto">
            <a:xfrm>
              <a:off x="3360" y="417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3888" y="417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</p:grpSp>
      <p:sp>
        <p:nvSpPr>
          <p:cNvPr id="193548" name="Line 12"/>
          <p:cNvSpPr>
            <a:spLocks noChangeShapeType="1"/>
          </p:cNvSpPr>
          <p:nvPr/>
        </p:nvSpPr>
        <p:spPr bwMode="auto">
          <a:xfrm flipV="1">
            <a:off x="2286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4114800"/>
            <a:ext cx="2209800" cy="549275"/>
            <a:chOff x="144" y="2592"/>
            <a:chExt cx="1392" cy="346"/>
          </a:xfrm>
        </p:grpSpPr>
        <p:sp>
          <p:nvSpPr>
            <p:cNvPr id="193550" name="Line 14"/>
            <p:cNvSpPr>
              <a:spLocks noChangeShapeType="1"/>
            </p:cNvSpPr>
            <p:nvPr/>
          </p:nvSpPr>
          <p:spPr bwMode="auto">
            <a:xfrm>
              <a:off x="144" y="26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1" name="Line 15"/>
            <p:cNvSpPr>
              <a:spLocks noChangeShapeType="1"/>
            </p:cNvSpPr>
            <p:nvPr/>
          </p:nvSpPr>
          <p:spPr bwMode="auto">
            <a:xfrm flipV="1">
              <a:off x="336" y="25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2" name="Line 16"/>
            <p:cNvSpPr>
              <a:spLocks noChangeShapeType="1"/>
            </p:cNvSpPr>
            <p:nvPr/>
          </p:nvSpPr>
          <p:spPr bwMode="auto">
            <a:xfrm flipV="1">
              <a:off x="1152" y="25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3" name="Line 17"/>
            <p:cNvSpPr>
              <a:spLocks noChangeShapeType="1"/>
            </p:cNvSpPr>
            <p:nvPr/>
          </p:nvSpPr>
          <p:spPr bwMode="auto">
            <a:xfrm>
              <a:off x="336" y="2688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4" name="Text Box 18"/>
            <p:cNvSpPr txBox="1">
              <a:spLocks noChangeArrowheads="1"/>
            </p:cNvSpPr>
            <p:nvPr/>
          </p:nvSpPr>
          <p:spPr bwMode="auto">
            <a:xfrm>
              <a:off x="240" y="268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193555" name="Text Box 19"/>
            <p:cNvSpPr txBox="1">
              <a:spLocks noChangeArrowheads="1"/>
            </p:cNvSpPr>
            <p:nvPr/>
          </p:nvSpPr>
          <p:spPr bwMode="auto">
            <a:xfrm>
              <a:off x="1056" y="268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3400" y="2971800"/>
            <a:ext cx="1295400" cy="1295400"/>
            <a:chOff x="336" y="1872"/>
            <a:chExt cx="816" cy="816"/>
          </a:xfrm>
        </p:grpSpPr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>
              <a:off x="336" y="1872"/>
              <a:ext cx="38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>
              <a:off x="720" y="1872"/>
              <a:ext cx="192" cy="9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>
              <a:off x="912" y="1968"/>
              <a:ext cx="24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V="1">
              <a:off x="336" y="1872"/>
              <a:ext cx="0" cy="81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V="1">
              <a:off x="1152" y="1968"/>
              <a:ext cx="0" cy="67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29000" y="1066800"/>
            <a:ext cx="1676400" cy="1371600"/>
            <a:chOff x="2160" y="720"/>
            <a:chExt cx="1056" cy="864"/>
          </a:xfrm>
        </p:grpSpPr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>
              <a:off x="2160" y="720"/>
              <a:ext cx="1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>
              <a:off x="2352" y="720"/>
              <a:ext cx="144" cy="9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5" name="Line 29"/>
            <p:cNvSpPr>
              <a:spLocks noChangeShapeType="1"/>
            </p:cNvSpPr>
            <p:nvPr/>
          </p:nvSpPr>
          <p:spPr bwMode="auto">
            <a:xfrm>
              <a:off x="2496" y="816"/>
              <a:ext cx="1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6" name="Line 30"/>
            <p:cNvSpPr>
              <a:spLocks noChangeShapeType="1"/>
            </p:cNvSpPr>
            <p:nvPr/>
          </p:nvSpPr>
          <p:spPr bwMode="auto">
            <a:xfrm>
              <a:off x="2688" y="816"/>
              <a:ext cx="528" cy="38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7" name="Line 31"/>
            <p:cNvSpPr>
              <a:spLocks noChangeShapeType="1"/>
            </p:cNvSpPr>
            <p:nvPr/>
          </p:nvSpPr>
          <p:spPr bwMode="auto">
            <a:xfrm flipV="1">
              <a:off x="2160" y="720"/>
              <a:ext cx="0" cy="8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68" name="Line 32"/>
            <p:cNvSpPr>
              <a:spLocks noChangeShapeType="1"/>
            </p:cNvSpPr>
            <p:nvPr/>
          </p:nvSpPr>
          <p:spPr bwMode="auto">
            <a:xfrm flipV="1">
              <a:off x="3216" y="1200"/>
              <a:ext cx="0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69" name="Line 33"/>
          <p:cNvSpPr>
            <a:spLocks noChangeShapeType="1"/>
          </p:cNvSpPr>
          <p:nvPr/>
        </p:nvSpPr>
        <p:spPr bwMode="auto">
          <a:xfrm flipV="1">
            <a:off x="7772400" y="2667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943600" y="4343400"/>
            <a:ext cx="3200400" cy="473075"/>
            <a:chOff x="3744" y="2592"/>
            <a:chExt cx="2016" cy="298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3744" y="268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V="1">
              <a:off x="4080" y="25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73" name="Line 37"/>
            <p:cNvSpPr>
              <a:spLocks noChangeShapeType="1"/>
            </p:cNvSpPr>
            <p:nvPr/>
          </p:nvSpPr>
          <p:spPr bwMode="auto">
            <a:xfrm flipV="1">
              <a:off x="5616" y="259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74" name="Line 38"/>
            <p:cNvSpPr>
              <a:spLocks noChangeShapeType="1"/>
            </p:cNvSpPr>
            <p:nvPr/>
          </p:nvSpPr>
          <p:spPr bwMode="auto">
            <a:xfrm>
              <a:off x="4080" y="2688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75" name="Text Box 39"/>
            <p:cNvSpPr txBox="1">
              <a:spLocks noChangeArrowheads="1"/>
            </p:cNvSpPr>
            <p:nvPr/>
          </p:nvSpPr>
          <p:spPr bwMode="auto">
            <a:xfrm>
              <a:off x="3936" y="2640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-6</a:t>
              </a:r>
            </a:p>
          </p:txBody>
        </p:sp>
        <p:sp>
          <p:nvSpPr>
            <p:cNvPr id="193576" name="Text Box 40"/>
            <p:cNvSpPr txBox="1">
              <a:spLocks noChangeArrowheads="1"/>
            </p:cNvSpPr>
            <p:nvPr/>
          </p:nvSpPr>
          <p:spPr bwMode="auto">
            <a:xfrm>
              <a:off x="5520" y="264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477000" y="3124200"/>
            <a:ext cx="2438400" cy="1219200"/>
            <a:chOff x="4080" y="1872"/>
            <a:chExt cx="1536" cy="768"/>
          </a:xfrm>
        </p:grpSpPr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V="1">
              <a:off x="4080" y="1872"/>
              <a:ext cx="528" cy="28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>
              <a:off x="4608" y="1872"/>
              <a:ext cx="1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0" name="Line 44"/>
            <p:cNvSpPr>
              <a:spLocks noChangeShapeType="1"/>
            </p:cNvSpPr>
            <p:nvPr/>
          </p:nvSpPr>
          <p:spPr bwMode="auto">
            <a:xfrm>
              <a:off x="4800" y="1872"/>
              <a:ext cx="624" cy="28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5424" y="2160"/>
              <a:ext cx="19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2" name="Line 46"/>
            <p:cNvSpPr>
              <a:spLocks noChangeShapeType="1"/>
            </p:cNvSpPr>
            <p:nvPr/>
          </p:nvSpPr>
          <p:spPr bwMode="auto">
            <a:xfrm flipV="1">
              <a:off x="4080" y="2160"/>
              <a:ext cx="0" cy="48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3" name="Line 47"/>
            <p:cNvSpPr>
              <a:spLocks noChangeShapeType="1"/>
            </p:cNvSpPr>
            <p:nvPr/>
          </p:nvSpPr>
          <p:spPr bwMode="auto">
            <a:xfrm flipV="1">
              <a:off x="5616" y="2160"/>
              <a:ext cx="0" cy="48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84" name="Line 48"/>
          <p:cNvSpPr>
            <a:spLocks noChangeShapeType="1"/>
          </p:cNvSpPr>
          <p:nvPr/>
        </p:nvSpPr>
        <p:spPr bwMode="auto">
          <a:xfrm flipV="1">
            <a:off x="4724400" y="4876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486400" y="5181600"/>
            <a:ext cx="838200" cy="1219200"/>
            <a:chOff x="3456" y="3360"/>
            <a:chExt cx="528" cy="768"/>
          </a:xfrm>
        </p:grpSpPr>
        <p:sp>
          <p:nvSpPr>
            <p:cNvPr id="193586" name="Line 50"/>
            <p:cNvSpPr>
              <a:spLocks noChangeShapeType="1"/>
            </p:cNvSpPr>
            <p:nvPr/>
          </p:nvSpPr>
          <p:spPr bwMode="auto">
            <a:xfrm flipV="1">
              <a:off x="3456" y="3648"/>
              <a:ext cx="0" cy="48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7" name="Line 51"/>
            <p:cNvSpPr>
              <a:spLocks noChangeShapeType="1"/>
            </p:cNvSpPr>
            <p:nvPr/>
          </p:nvSpPr>
          <p:spPr bwMode="auto">
            <a:xfrm flipV="1">
              <a:off x="3984" y="3456"/>
              <a:ext cx="0" cy="67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8" name="Line 52"/>
            <p:cNvSpPr>
              <a:spLocks noChangeShapeType="1"/>
            </p:cNvSpPr>
            <p:nvPr/>
          </p:nvSpPr>
          <p:spPr bwMode="auto">
            <a:xfrm flipV="1">
              <a:off x="3456" y="3360"/>
              <a:ext cx="96" cy="28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89" name="Line 53"/>
            <p:cNvSpPr>
              <a:spLocks noChangeShapeType="1"/>
            </p:cNvSpPr>
            <p:nvPr/>
          </p:nvSpPr>
          <p:spPr bwMode="auto">
            <a:xfrm>
              <a:off x="3552" y="3360"/>
              <a:ext cx="24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590" name="Line 54"/>
            <p:cNvSpPr>
              <a:spLocks noChangeShapeType="1"/>
            </p:cNvSpPr>
            <p:nvPr/>
          </p:nvSpPr>
          <p:spPr bwMode="auto">
            <a:xfrm>
              <a:off x="3792" y="3360"/>
              <a:ext cx="192" cy="9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91" name="Oval 55"/>
          <p:cNvSpPr>
            <a:spLocks noChangeArrowheads="1"/>
          </p:cNvSpPr>
          <p:nvPr/>
        </p:nvSpPr>
        <p:spPr bwMode="auto">
          <a:xfrm>
            <a:off x="2149475" y="2743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92" name="Oval 56"/>
          <p:cNvSpPr>
            <a:spLocks noChangeArrowheads="1"/>
          </p:cNvSpPr>
          <p:nvPr/>
        </p:nvSpPr>
        <p:spPr bwMode="auto">
          <a:xfrm>
            <a:off x="5807075" y="2743200"/>
            <a:ext cx="533400" cy="533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93" name="Oval 57"/>
          <p:cNvSpPr>
            <a:spLocks noChangeArrowheads="1"/>
          </p:cNvSpPr>
          <p:nvPr/>
        </p:nvSpPr>
        <p:spPr bwMode="auto">
          <a:xfrm>
            <a:off x="4054475" y="4267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94" name="Oval 58"/>
          <p:cNvSpPr>
            <a:spLocks noChangeArrowheads="1"/>
          </p:cNvSpPr>
          <p:nvPr/>
        </p:nvSpPr>
        <p:spPr bwMode="auto">
          <a:xfrm>
            <a:off x="7026275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682875" y="914400"/>
            <a:ext cx="3124200" cy="2133600"/>
            <a:chOff x="1690" y="576"/>
            <a:chExt cx="1968" cy="1344"/>
          </a:xfrm>
        </p:grpSpPr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 flipV="1">
              <a:off x="1968" y="57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1968" y="1488"/>
              <a:ext cx="1392" cy="346"/>
              <a:chOff x="1968" y="1488"/>
              <a:chExt cx="1392" cy="346"/>
            </a:xfrm>
          </p:grpSpPr>
          <p:sp>
            <p:nvSpPr>
              <p:cNvPr id="193598" name="Line 62"/>
              <p:cNvSpPr>
                <a:spLocks noChangeShapeType="1"/>
              </p:cNvSpPr>
              <p:nvPr/>
            </p:nvSpPr>
            <p:spPr bwMode="auto">
              <a:xfrm>
                <a:off x="1968" y="158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99" name="Line 63"/>
              <p:cNvSpPr>
                <a:spLocks noChangeShapeType="1"/>
              </p:cNvSpPr>
              <p:nvPr/>
            </p:nvSpPr>
            <p:spPr bwMode="auto">
              <a:xfrm flipV="1">
                <a:off x="2160" y="148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00" name="Line 64"/>
              <p:cNvSpPr>
                <a:spLocks noChangeShapeType="1"/>
              </p:cNvSpPr>
              <p:nvPr/>
            </p:nvSpPr>
            <p:spPr bwMode="auto">
              <a:xfrm flipV="1">
                <a:off x="3216" y="148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01" name="Line 65"/>
              <p:cNvSpPr>
                <a:spLocks noChangeShapeType="1"/>
              </p:cNvSpPr>
              <p:nvPr/>
            </p:nvSpPr>
            <p:spPr bwMode="auto">
              <a:xfrm>
                <a:off x="2160" y="1584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02" name="Text Box 66"/>
              <p:cNvSpPr txBox="1">
                <a:spLocks noChangeArrowheads="1"/>
              </p:cNvSpPr>
              <p:nvPr/>
            </p:nvSpPr>
            <p:spPr bwMode="auto">
              <a:xfrm>
                <a:off x="2064" y="158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1</a:t>
                </a:r>
              </a:p>
            </p:txBody>
          </p:sp>
          <p:sp>
            <p:nvSpPr>
              <p:cNvPr id="193603" name="Text Box 67"/>
              <p:cNvSpPr txBox="1">
                <a:spLocks noChangeArrowheads="1"/>
              </p:cNvSpPr>
              <p:nvPr/>
            </p:nvSpPr>
            <p:spPr bwMode="auto">
              <a:xfrm>
                <a:off x="3120" y="1584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8</a:t>
                </a:r>
              </a:p>
            </p:txBody>
          </p:sp>
        </p:grpSp>
        <p:sp>
          <p:nvSpPr>
            <p:cNvPr id="193604" name="Line 68"/>
            <p:cNvSpPr>
              <a:spLocks noChangeShapeType="1"/>
            </p:cNvSpPr>
            <p:nvPr/>
          </p:nvSpPr>
          <p:spPr bwMode="auto">
            <a:xfrm>
              <a:off x="1690" y="1920"/>
              <a:ext cx="19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605" name="Line 69"/>
          <p:cNvSpPr>
            <a:spLocks noChangeShapeType="1"/>
          </p:cNvSpPr>
          <p:nvPr/>
        </p:nvSpPr>
        <p:spPr bwMode="auto">
          <a:xfrm>
            <a:off x="2606675" y="3200400"/>
            <a:ext cx="1524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606" name="Line 70"/>
          <p:cNvSpPr>
            <a:spLocks noChangeShapeType="1"/>
          </p:cNvSpPr>
          <p:nvPr/>
        </p:nvSpPr>
        <p:spPr bwMode="auto">
          <a:xfrm flipV="1">
            <a:off x="4587875" y="3276600"/>
            <a:ext cx="1371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607" name="Line 71"/>
          <p:cNvSpPr>
            <a:spLocks noChangeShapeType="1"/>
          </p:cNvSpPr>
          <p:nvPr/>
        </p:nvSpPr>
        <p:spPr bwMode="auto">
          <a:xfrm>
            <a:off x="4587875" y="4572000"/>
            <a:ext cx="2438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608" name="Text Box 72"/>
          <p:cNvSpPr txBox="1">
            <a:spLocks noChangeArrowheads="1"/>
          </p:cNvSpPr>
          <p:nvPr/>
        </p:nvSpPr>
        <p:spPr bwMode="auto">
          <a:xfrm>
            <a:off x="1600200" y="2020888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  <a:p>
            <a:r>
              <a:rPr lang="en-US"/>
              <a:t>clouds</a:t>
            </a:r>
          </a:p>
        </p:txBody>
      </p:sp>
      <p:sp>
        <p:nvSpPr>
          <p:cNvPr id="193609" name="Text Box 73"/>
          <p:cNvSpPr txBox="1">
            <a:spLocks noChangeArrowheads="1"/>
          </p:cNvSpPr>
          <p:nvPr/>
        </p:nvSpPr>
        <p:spPr bwMode="auto">
          <a:xfrm>
            <a:off x="5943600" y="2057400"/>
            <a:ext cx="106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End</a:t>
            </a:r>
          </a:p>
          <a:p>
            <a:r>
              <a:rPr lang="en-US"/>
              <a:t>clouds</a:t>
            </a:r>
          </a:p>
        </p:txBody>
      </p:sp>
      <p:sp>
        <p:nvSpPr>
          <p:cNvPr id="193610" name="Text Box 74"/>
          <p:cNvSpPr txBox="1">
            <a:spLocks noChangeArrowheads="1"/>
          </p:cNvSpPr>
          <p:nvPr/>
        </p:nvSpPr>
        <p:spPr bwMode="auto">
          <a:xfrm>
            <a:off x="3200400" y="4572000"/>
            <a:ext cx="108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  <a:p>
            <a:r>
              <a:rPr lang="en-US"/>
              <a:t>aiming</a:t>
            </a:r>
          </a:p>
        </p:txBody>
      </p:sp>
      <p:sp>
        <p:nvSpPr>
          <p:cNvPr id="193611" name="Text Box 75"/>
          <p:cNvSpPr txBox="1">
            <a:spLocks noChangeArrowheads="1"/>
          </p:cNvSpPr>
          <p:nvPr/>
        </p:nvSpPr>
        <p:spPr bwMode="auto">
          <a:xfrm>
            <a:off x="7467600" y="5334000"/>
            <a:ext cx="108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End</a:t>
            </a:r>
          </a:p>
          <a:p>
            <a:r>
              <a:rPr lang="en-US"/>
              <a:t>aiming</a:t>
            </a:r>
          </a:p>
        </p:txBody>
      </p:sp>
      <p:sp>
        <p:nvSpPr>
          <p:cNvPr id="193612" name="Text Box 76"/>
          <p:cNvSpPr txBox="1">
            <a:spLocks noChangeArrowheads="1"/>
          </p:cNvSpPr>
          <p:nvPr/>
        </p:nvSpPr>
        <p:spPr bwMode="auto">
          <a:xfrm>
            <a:off x="0" y="47244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S</a:t>
            </a:r>
            <a:r>
              <a:rPr lang="en-US"/>
              <a:t>imple</a:t>
            </a:r>
          </a:p>
        </p:txBody>
      </p:sp>
      <p:sp>
        <p:nvSpPr>
          <p:cNvPr id="193613" name="Text Box 77"/>
          <p:cNvSpPr txBox="1">
            <a:spLocks noChangeArrowheads="1"/>
          </p:cNvSpPr>
          <p:nvPr/>
        </p:nvSpPr>
        <p:spPr bwMode="auto">
          <a:xfrm>
            <a:off x="0" y="51816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T</a:t>
            </a:r>
            <a:r>
              <a:rPr lang="en-US"/>
              <a:t>emporal</a:t>
            </a:r>
          </a:p>
        </p:txBody>
      </p:sp>
      <p:sp>
        <p:nvSpPr>
          <p:cNvPr id="193614" name="Text Box 78"/>
          <p:cNvSpPr txBox="1">
            <a:spLocks noChangeArrowheads="1"/>
          </p:cNvSpPr>
          <p:nvPr/>
        </p:nvSpPr>
        <p:spPr bwMode="auto">
          <a:xfrm>
            <a:off x="0" y="5562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P</a:t>
            </a:r>
            <a:r>
              <a:rPr lang="en-US"/>
              <a:t>roblem</a:t>
            </a:r>
          </a:p>
        </p:txBody>
      </p:sp>
      <p:sp>
        <p:nvSpPr>
          <p:cNvPr id="193615" name="Text Box 79"/>
          <p:cNvSpPr txBox="1">
            <a:spLocks noChangeArrowheads="1"/>
          </p:cNvSpPr>
          <p:nvPr/>
        </p:nvSpPr>
        <p:spPr bwMode="auto">
          <a:xfrm>
            <a:off x="0" y="6019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P</a:t>
            </a:r>
            <a:r>
              <a:rPr lang="en-US"/>
              <a:t>references</a:t>
            </a:r>
          </a:p>
        </p:txBody>
      </p:sp>
      <p:sp>
        <p:nvSpPr>
          <p:cNvPr id="193616" name="Text Box 80"/>
          <p:cNvSpPr txBox="1">
            <a:spLocks noChangeArrowheads="1"/>
          </p:cNvSpPr>
          <p:nvPr/>
        </p:nvSpPr>
        <p:spPr bwMode="auto">
          <a:xfrm>
            <a:off x="0" y="60198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U</a:t>
            </a:r>
            <a:r>
              <a:rPr lang="en-US"/>
              <a:t>ncertainty</a:t>
            </a:r>
          </a:p>
        </p:txBody>
      </p:sp>
      <p:sp>
        <p:nvSpPr>
          <p:cNvPr id="193617" name="AutoShape 81"/>
          <p:cNvSpPr>
            <a:spLocks noChangeArrowheads="1"/>
          </p:cNvSpPr>
          <p:nvPr/>
        </p:nvSpPr>
        <p:spPr bwMode="auto">
          <a:xfrm>
            <a:off x="1752600" y="2895600"/>
            <a:ext cx="3429000" cy="1981200"/>
          </a:xfrm>
          <a:prstGeom prst="cloudCallout">
            <a:avLst>
              <a:gd name="adj1" fmla="val -85602"/>
              <a:gd name="adj2" fmla="val -132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The earlier the cloud coverage ends the better</a:t>
            </a:r>
          </a:p>
        </p:txBody>
      </p:sp>
      <p:sp>
        <p:nvSpPr>
          <p:cNvPr id="193618" name="AutoShape 82"/>
          <p:cNvSpPr>
            <a:spLocks noChangeArrowheads="1"/>
          </p:cNvSpPr>
          <p:nvPr/>
        </p:nvSpPr>
        <p:spPr bwMode="auto">
          <a:xfrm>
            <a:off x="1295400" y="2971800"/>
            <a:ext cx="5029200" cy="2133600"/>
          </a:xfrm>
          <a:prstGeom prst="cloudCallout">
            <a:avLst>
              <a:gd name="adj1" fmla="val -71593"/>
              <a:gd name="adj2" fmla="val -139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Ideally, the aiming procedure should dtart slightly before the cloud coverage ends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9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0277 0.0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15" grpId="0"/>
      <p:bldP spid="193616" grpId="0"/>
      <p:bldP spid="193617" grpId="0" animBg="1"/>
      <p:bldP spid="193617" grpId="1" animBg="1"/>
      <p:bldP spid="193618" grpId="0" animBg="1"/>
      <p:bldP spid="193618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/>
              <a:t>Solutions of STPPUs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647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 A solution of an STPPU is a complete assignment to all the </a:t>
            </a:r>
            <a:r>
              <a:rPr lang="en-US" dirty="0" err="1"/>
              <a:t>timepoints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800" b="1" dirty="0"/>
              <a:t>Solution S =(Assignment to executables </a:t>
            </a:r>
            <a:r>
              <a:rPr lang="en-US" sz="2800" b="1" dirty="0">
                <a:solidFill>
                  <a:schemeClr val="accent1"/>
                </a:solidFill>
                <a:effectLst/>
              </a:rPr>
              <a:t>S</a:t>
            </a:r>
            <a:r>
              <a:rPr lang="en-US" sz="2800" b="1" baseline="-25000" dirty="0">
                <a:solidFill>
                  <a:schemeClr val="accent1"/>
                </a:solidFill>
                <a:effectLst/>
              </a:rPr>
              <a:t>E</a:t>
            </a:r>
            <a:r>
              <a:rPr lang="en-US" sz="2800" b="1" dirty="0"/>
              <a:t>,</a:t>
            </a:r>
          </a:p>
          <a:p>
            <a:pPr>
              <a:buFont typeface="Wingdings" pitchFamily="2" charset="2"/>
              <a:buNone/>
            </a:pPr>
            <a:r>
              <a:rPr lang="en-US" sz="2800" b="1" dirty="0"/>
              <a:t>                        Assignment to contingents </a:t>
            </a:r>
            <a:r>
              <a:rPr lang="en-US" sz="2800" b="1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sz="2800" b="1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800" b="1" dirty="0"/>
              <a:t> 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Every solution has a </a:t>
            </a:r>
            <a:r>
              <a:rPr lang="en-US" sz="2800" b="1" dirty="0"/>
              <a:t>preference value</a:t>
            </a:r>
            <a:r>
              <a:rPr lang="en-US" sz="28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800" dirty="0" err="1"/>
              <a:t>Pref</a:t>
            </a:r>
            <a:r>
              <a:rPr lang="en-US" sz="2800" dirty="0"/>
              <a:t>(S)=f</a:t>
            </a:r>
            <a:r>
              <a:rPr lang="en-US" sz="2800" baseline="-25000" dirty="0"/>
              <a:t>1</a:t>
            </a:r>
            <a:r>
              <a:rPr lang="en-US" sz="2800" dirty="0"/>
              <a:t>(S</a:t>
            </a:r>
            <a:r>
              <a:rPr lang="en-US" sz="2800" baseline="-25000" dirty="0"/>
              <a:t>1</a:t>
            </a:r>
            <a:r>
              <a:rPr lang="en-US" sz="2800" dirty="0"/>
              <a:t>) x … x f</a:t>
            </a:r>
            <a:r>
              <a:rPr lang="en-US" sz="2800" baseline="-25000" dirty="0"/>
              <a:t>n</a:t>
            </a:r>
            <a:r>
              <a:rPr lang="en-US" sz="2800" dirty="0"/>
              <a:t>(</a:t>
            </a:r>
            <a:r>
              <a:rPr lang="en-US" sz="2800" dirty="0" err="1"/>
              <a:t>S</a:t>
            </a:r>
            <a:r>
              <a:rPr lang="en-US" sz="2800" baseline="-25000" dirty="0" err="1"/>
              <a:t>n</a:t>
            </a:r>
            <a:r>
              <a:rPr lang="en-US" sz="2800" dirty="0"/>
              <a:t>)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</a:t>
            </a:r>
            <a:r>
              <a:rPr lang="en-US" sz="2800" dirty="0" err="1"/>
              <a:t>f</a:t>
            </a:r>
            <a:r>
              <a:rPr lang="en-US" sz="2800" baseline="-25000" dirty="0" err="1"/>
              <a:t>i</a:t>
            </a:r>
            <a:r>
              <a:rPr lang="en-US" sz="2800" dirty="0"/>
              <a:t>  = preference function of </a:t>
            </a:r>
            <a:r>
              <a:rPr lang="en-US" sz="2800" dirty="0" err="1"/>
              <a:t>i-th</a:t>
            </a:r>
            <a:r>
              <a:rPr lang="en-US" sz="2800" dirty="0"/>
              <a:t> constraint</a:t>
            </a:r>
            <a:r>
              <a:rPr lang="en-US" sz="2800" baseline="-25000" dirty="0"/>
              <a:t> 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       S</a:t>
            </a:r>
            <a:r>
              <a:rPr lang="en-US" sz="2800" baseline="-25000" dirty="0"/>
              <a:t>i </a:t>
            </a:r>
            <a:r>
              <a:rPr lang="en-US" sz="2800" dirty="0"/>
              <a:t>= projection of S on </a:t>
            </a:r>
            <a:r>
              <a:rPr lang="en-US" sz="2800" dirty="0" err="1"/>
              <a:t>i-th</a:t>
            </a:r>
            <a:r>
              <a:rPr lang="en-US" sz="2800" dirty="0"/>
              <a:t> </a:t>
            </a:r>
            <a:r>
              <a:rPr lang="en-US" sz="2800" dirty="0" smtClean="0"/>
              <a:t>constraint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We assume the STP tractability conditions 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42938"/>
          </a:xfrm>
        </p:spPr>
        <p:txBody>
          <a:bodyPr/>
          <a:lstStyle/>
          <a:p>
            <a:r>
              <a:rPr lang="en-US" sz="3400"/>
              <a:t>Strong Controllability (SC) of STPUs</a:t>
            </a:r>
            <a:endParaRPr lang="el-GR" sz="3400">
              <a:sym typeface="Symbol" pitchFamily="18" charset="2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438400"/>
          </a:xfrm>
        </p:spPr>
        <p:txBody>
          <a:bodyPr/>
          <a:lstStyle/>
          <a:p>
            <a:pPr marL="469900" indent="-469900">
              <a:lnSpc>
                <a:spcPct val="80000"/>
              </a:lnSpc>
            </a:pPr>
            <a:r>
              <a:rPr lang="en-US" sz="2400"/>
              <a:t>An </a:t>
            </a:r>
            <a:r>
              <a:rPr lang="en-US" sz="2400" b="1"/>
              <a:t>STP with Uncertainty</a:t>
            </a:r>
            <a:r>
              <a:rPr lang="en-US" sz="2400"/>
              <a:t> is </a:t>
            </a:r>
            <a:r>
              <a:rPr lang="en-US" sz="2400" b="1">
                <a:solidFill>
                  <a:srgbClr val="EF378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Strongly Controllable</a:t>
            </a:r>
            <a:r>
              <a:rPr lang="en-US" sz="2400"/>
              <a:t> if there is an assignment to all the executable time points </a:t>
            </a:r>
            <a:r>
              <a:rPr lang="en-US" sz="2400" b="1"/>
              <a:t>consistent</a:t>
            </a:r>
            <a:r>
              <a:rPr lang="en-US" sz="2400"/>
              <a:t> with all the possible scenarios (=complete assignments to contingent points)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                                                  </a:t>
            </a:r>
            <a:r>
              <a:rPr lang="en-US" sz="1800"/>
              <a:t>(Vidal, Fargier, 1999)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200"/>
              <a:t>   </a:t>
            </a:r>
          </a:p>
        </p:txBody>
      </p:sp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3536950" y="3541713"/>
            <a:ext cx="249238" cy="223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667000" y="34290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Start-</a:t>
            </a:r>
          </a:p>
          <a:p>
            <a:r>
              <a:rPr lang="en-US" sz="1800"/>
              <a:t>clouds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2613" y="3433763"/>
            <a:ext cx="1184275" cy="641350"/>
            <a:chOff x="4320" y="1437"/>
            <a:chExt cx="1139" cy="594"/>
          </a:xfrm>
        </p:grpSpPr>
        <p:sp>
          <p:nvSpPr>
            <p:cNvPr id="121864" name="Oval 8"/>
            <p:cNvSpPr>
              <a:spLocks noChangeArrowheads="1"/>
            </p:cNvSpPr>
            <p:nvPr/>
          </p:nvSpPr>
          <p:spPr bwMode="auto">
            <a:xfrm>
              <a:off x="4320" y="1536"/>
              <a:ext cx="240" cy="20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4647" y="1437"/>
              <a:ext cx="81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End-</a:t>
              </a:r>
            </a:p>
            <a:p>
              <a:r>
                <a:rPr lang="en-US" sz="1800"/>
                <a:t>clouds</a:t>
              </a:r>
            </a:p>
          </p:txBody>
        </p:sp>
      </p:grp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3538538" y="6054725"/>
            <a:ext cx="249237" cy="223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2438400" y="5948363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Start-</a:t>
            </a:r>
          </a:p>
          <a:p>
            <a:r>
              <a:rPr lang="en-US" sz="1800"/>
              <a:t>aiming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6932613" y="6053138"/>
            <a:ext cx="2492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7304088" y="5948363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End-</a:t>
            </a:r>
          </a:p>
          <a:p>
            <a:r>
              <a:rPr lang="en-US" sz="1800"/>
              <a:t>aiming</a:t>
            </a: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3786188" y="3644900"/>
            <a:ext cx="3146425" cy="0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3786188" y="6181725"/>
            <a:ext cx="3146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191000" y="3200400"/>
            <a:ext cx="2354263" cy="439738"/>
            <a:chOff x="1680" y="1344"/>
            <a:chExt cx="2263" cy="407"/>
          </a:xfrm>
        </p:grpSpPr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Line 20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Line 21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1680" y="1441"/>
              <a:ext cx="36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31</a:t>
              </a:r>
            </a:p>
          </p:txBody>
        </p:sp>
        <p:sp>
          <p:nvSpPr>
            <p:cNvPr id="121879" name="Text Box 23"/>
            <p:cNvSpPr txBox="1">
              <a:spLocks noChangeArrowheads="1"/>
            </p:cNvSpPr>
            <p:nvPr/>
          </p:nvSpPr>
          <p:spPr bwMode="auto">
            <a:xfrm>
              <a:off x="3550" y="1440"/>
              <a:ext cx="39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40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248400" y="4572000"/>
            <a:ext cx="2357438" cy="439738"/>
            <a:chOff x="1680" y="1344"/>
            <a:chExt cx="2266" cy="408"/>
          </a:xfrm>
        </p:grpSpPr>
        <p:sp>
          <p:nvSpPr>
            <p:cNvPr id="121881" name="Line 25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Line 26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3" name="Line 27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Text Box 28"/>
            <p:cNvSpPr txBox="1">
              <a:spLocks noChangeArrowheads="1"/>
            </p:cNvSpPr>
            <p:nvPr/>
          </p:nvSpPr>
          <p:spPr bwMode="auto">
            <a:xfrm>
              <a:off x="1680" y="1441"/>
              <a:ext cx="27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121885" name="Text Box 29"/>
            <p:cNvSpPr txBox="1">
              <a:spLocks noChangeArrowheads="1"/>
            </p:cNvSpPr>
            <p:nvPr/>
          </p:nvSpPr>
          <p:spPr bwMode="auto">
            <a:xfrm>
              <a:off x="3553" y="1440"/>
              <a:ext cx="39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10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91000" y="6416675"/>
            <a:ext cx="2355850" cy="441325"/>
            <a:chOff x="1680" y="1344"/>
            <a:chExt cx="2265" cy="409"/>
          </a:xfrm>
        </p:grpSpPr>
        <p:sp>
          <p:nvSpPr>
            <p:cNvPr id="121887" name="Line 31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8" name="Line 32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9" name="Line 33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0" name="Text Box 34"/>
            <p:cNvSpPr txBox="1">
              <a:spLocks noChangeArrowheads="1"/>
            </p:cNvSpPr>
            <p:nvPr/>
          </p:nvSpPr>
          <p:spPr bwMode="auto">
            <a:xfrm>
              <a:off x="1680" y="1438"/>
              <a:ext cx="36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20</a:t>
              </a:r>
            </a:p>
          </p:txBody>
        </p:sp>
        <p:sp>
          <p:nvSpPr>
            <p:cNvPr id="121891" name="Text Box 35"/>
            <p:cNvSpPr txBox="1">
              <a:spLocks noChangeArrowheads="1"/>
            </p:cNvSpPr>
            <p:nvPr/>
          </p:nvSpPr>
          <p:spPr bwMode="auto">
            <a:xfrm>
              <a:off x="3552" y="1441"/>
              <a:ext cx="39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25</a:t>
              </a:r>
            </a:p>
          </p:txBody>
        </p:sp>
      </p:grpSp>
      <p:sp>
        <p:nvSpPr>
          <p:cNvPr id="121892" name="Text Box 36"/>
          <p:cNvSpPr txBox="1">
            <a:spLocks noChangeArrowheads="1"/>
          </p:cNvSpPr>
          <p:nvPr/>
        </p:nvSpPr>
        <p:spPr bwMode="auto">
          <a:xfrm>
            <a:off x="2209800" y="40386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Executable</a:t>
            </a:r>
          </a:p>
        </p:txBody>
      </p:sp>
      <p:sp>
        <p:nvSpPr>
          <p:cNvPr id="121893" name="Text Box 37"/>
          <p:cNvSpPr txBox="1">
            <a:spLocks noChangeArrowheads="1"/>
          </p:cNvSpPr>
          <p:nvPr/>
        </p:nvSpPr>
        <p:spPr bwMode="auto">
          <a:xfrm>
            <a:off x="2209800" y="55626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Executable</a:t>
            </a:r>
          </a:p>
        </p:txBody>
      </p: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7239000" y="3048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66"/>
                </a:solidFill>
              </a:rPr>
              <a:t>Contingent</a:t>
            </a:r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7391400" y="55626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Executable</a:t>
            </a:r>
          </a:p>
        </p:txBody>
      </p:sp>
      <p:sp>
        <p:nvSpPr>
          <p:cNvPr id="121896" name="AutoShape 40"/>
          <p:cNvSpPr>
            <a:spLocks noChangeArrowheads="1"/>
          </p:cNvSpPr>
          <p:nvPr/>
        </p:nvSpPr>
        <p:spPr bwMode="auto">
          <a:xfrm>
            <a:off x="0" y="2362200"/>
            <a:ext cx="2743200" cy="1752600"/>
          </a:xfrm>
          <a:prstGeom prst="cloudCallout">
            <a:avLst>
              <a:gd name="adj1" fmla="val -43519"/>
              <a:gd name="adj2" fmla="val 195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/>
              <a:t>Aiming  should start no more than 10 s. before End-clouds.</a:t>
            </a:r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3429000" y="631348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21898" name="Text Box 42"/>
          <p:cNvSpPr txBox="1">
            <a:spLocks noChangeArrowheads="1"/>
          </p:cNvSpPr>
          <p:nvPr/>
        </p:nvSpPr>
        <p:spPr bwMode="auto">
          <a:xfrm>
            <a:off x="3429000" y="2900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6705600" y="29718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99"/>
                </a:solidFill>
              </a:rPr>
              <a:t>31</a:t>
            </a:r>
          </a:p>
        </p:txBody>
      </p:sp>
      <p:sp>
        <p:nvSpPr>
          <p:cNvPr id="121900" name="Text Box 44"/>
          <p:cNvSpPr txBox="1">
            <a:spLocks noChangeArrowheads="1"/>
          </p:cNvSpPr>
          <p:nvPr/>
        </p:nvSpPr>
        <p:spPr bwMode="auto">
          <a:xfrm>
            <a:off x="6858000" y="631348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121903" name="Line 47"/>
          <p:cNvSpPr>
            <a:spLocks noChangeShapeType="1"/>
          </p:cNvSpPr>
          <p:nvPr/>
        </p:nvSpPr>
        <p:spPr bwMode="auto">
          <a:xfrm flipV="1">
            <a:off x="3733800" y="3810000"/>
            <a:ext cx="320040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904" name="Line 48"/>
          <p:cNvSpPr>
            <a:spLocks noChangeShapeType="1"/>
          </p:cNvSpPr>
          <p:nvPr/>
        </p:nvSpPr>
        <p:spPr bwMode="auto">
          <a:xfrm>
            <a:off x="3657600" y="3810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219200" y="4876800"/>
            <a:ext cx="2354263" cy="439738"/>
            <a:chOff x="1680" y="1344"/>
            <a:chExt cx="2263" cy="407"/>
          </a:xfrm>
        </p:grpSpPr>
        <p:sp>
          <p:nvSpPr>
            <p:cNvPr id="121906" name="Line 50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7" name="Line 51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8" name="Line 52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9" name="Text Box 53"/>
            <p:cNvSpPr txBox="1">
              <a:spLocks noChangeArrowheads="1"/>
            </p:cNvSpPr>
            <p:nvPr/>
          </p:nvSpPr>
          <p:spPr bwMode="auto">
            <a:xfrm>
              <a:off x="1680" y="1441"/>
              <a:ext cx="36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25</a:t>
              </a:r>
            </a:p>
          </p:txBody>
        </p:sp>
        <p:sp>
          <p:nvSpPr>
            <p:cNvPr id="121910" name="Text Box 54"/>
            <p:cNvSpPr txBox="1">
              <a:spLocks noChangeArrowheads="1"/>
            </p:cNvSpPr>
            <p:nvPr/>
          </p:nvSpPr>
          <p:spPr bwMode="auto">
            <a:xfrm>
              <a:off x="3550" y="1440"/>
              <a:ext cx="39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35</a:t>
              </a:r>
            </a:p>
          </p:txBody>
        </p:sp>
      </p:grpSp>
      <p:sp>
        <p:nvSpPr>
          <p:cNvPr id="121911" name="Text Box 55"/>
          <p:cNvSpPr txBox="1">
            <a:spLocks noChangeArrowheads="1"/>
          </p:cNvSpPr>
          <p:nvPr/>
        </p:nvSpPr>
        <p:spPr bwMode="auto">
          <a:xfrm>
            <a:off x="6705600" y="29718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99"/>
                </a:solidFill>
              </a:rPr>
              <a:t>35</a:t>
            </a:r>
          </a:p>
        </p:txBody>
      </p:sp>
      <p:sp>
        <p:nvSpPr>
          <p:cNvPr id="121912" name="Text Box 56"/>
          <p:cNvSpPr txBox="1">
            <a:spLocks noChangeArrowheads="1"/>
          </p:cNvSpPr>
          <p:nvPr/>
        </p:nvSpPr>
        <p:spPr bwMode="auto">
          <a:xfrm>
            <a:off x="6705600" y="29718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99"/>
                </a:solidFill>
              </a:rPr>
              <a:t>40</a:t>
            </a:r>
          </a:p>
        </p:txBody>
      </p:sp>
      <p:sp>
        <p:nvSpPr>
          <p:cNvPr id="121913" name="Oval 57"/>
          <p:cNvSpPr>
            <a:spLocks noChangeArrowheads="1"/>
          </p:cNvSpPr>
          <p:nvPr/>
        </p:nvSpPr>
        <p:spPr bwMode="auto">
          <a:xfrm>
            <a:off x="6400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14" name="Oval 58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15" name="Oval 59"/>
          <p:cNvSpPr>
            <a:spLocks noChangeArrowheads="1"/>
          </p:cNvSpPr>
          <p:nvPr/>
        </p:nvSpPr>
        <p:spPr bwMode="auto">
          <a:xfrm>
            <a:off x="8229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1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1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7" grpId="0"/>
      <p:bldP spid="121898" grpId="0"/>
      <p:bldP spid="121899" grpId="0"/>
      <p:bldP spid="121899" grpId="1"/>
      <p:bldP spid="121900" grpId="0"/>
      <p:bldP spid="121911" grpId="0"/>
      <p:bldP spid="121911" grpId="1"/>
      <p:bldP spid="121912" grpId="0"/>
      <p:bldP spid="121912" grpId="1"/>
      <p:bldP spid="121913" grpId="0" animBg="1"/>
      <p:bldP spid="121913" grpId="1" animBg="1"/>
      <p:bldP spid="121914" grpId="0" animBg="1"/>
      <p:bldP spid="121914" grpId="1" animBg="1"/>
      <p:bldP spid="121915" grpId="0" animBg="1"/>
      <p:bldP spid="1219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Preferences as soft constraints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en-US" sz="3400"/>
              <a:t>Optimal Strong Controllability (OSC) of STPPUs</a:t>
            </a:r>
            <a:endParaRPr lang="el-GR" sz="3400">
              <a:sym typeface="Symbol" pitchFamily="18" charset="2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6248400"/>
          </a:xfrm>
        </p:spPr>
        <p:txBody>
          <a:bodyPr/>
          <a:lstStyle/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  An </a:t>
            </a:r>
            <a:r>
              <a:rPr lang="en-US" sz="2600" b="1"/>
              <a:t>STP with Preferences and Uncertainty </a:t>
            </a:r>
            <a:r>
              <a:rPr lang="en-US" sz="2600"/>
              <a:t>is </a:t>
            </a:r>
            <a:r>
              <a:rPr lang="en-US" sz="2600" b="1">
                <a:solidFill>
                  <a:schemeClr val="accent1"/>
                </a:solidFill>
                <a:effectLst/>
              </a:rPr>
              <a:t>Optimally SC</a:t>
            </a:r>
            <a:r>
              <a:rPr lang="en-US" sz="2600"/>
              <a:t> if there is an assignment to all the executable time points </a:t>
            </a:r>
            <a:r>
              <a:rPr lang="en-US" sz="2600" b="1">
                <a:solidFill>
                  <a:schemeClr val="accent1"/>
                </a:solidFill>
                <a:effectLst/>
              </a:rPr>
              <a:t>consistent</a:t>
            </a:r>
            <a:r>
              <a:rPr lang="en-US" sz="2600" b="1"/>
              <a:t> and </a:t>
            </a:r>
            <a:r>
              <a:rPr lang="en-US" sz="2600" b="1">
                <a:solidFill>
                  <a:schemeClr val="accent1"/>
                </a:solidFill>
                <a:effectLst/>
              </a:rPr>
              <a:t>optimal</a:t>
            </a:r>
            <a:r>
              <a:rPr lang="en-US" sz="2600"/>
              <a:t> with all the possible scenarios.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Optimal = the assignment to executables completed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                with any assignment to contingents has                               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                 the best  preference value.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 marL="469900" indent="-469900">
              <a:lnSpc>
                <a:spcPct val="80000"/>
              </a:lnSpc>
              <a:buFont typeface="Wingdings" pitchFamily="2" charset="2"/>
              <a:buChar char="q"/>
            </a:pPr>
            <a:endParaRPr lang="en-US" sz="260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8229600" cy="642938"/>
          </a:xfrm>
        </p:spPr>
        <p:txBody>
          <a:bodyPr/>
          <a:lstStyle/>
          <a:p>
            <a:r>
              <a:rPr lang="en-US" sz="3400">
                <a:sym typeface="Symbol" pitchFamily="18" charset="2"/>
              </a:rPr>
              <a:t>OSC is a stronger property than SC</a:t>
            </a:r>
            <a:endParaRPr lang="el-GR" sz="3400">
              <a:sym typeface="Symbol" pitchFamily="18" charset="2"/>
            </a:endParaRPr>
          </a:p>
        </p:txBody>
      </p:sp>
      <p:sp>
        <p:nvSpPr>
          <p:cNvPr id="125989" name="AutoShape 37"/>
          <p:cNvSpPr>
            <a:spLocks noChangeArrowheads="1"/>
          </p:cNvSpPr>
          <p:nvPr/>
        </p:nvSpPr>
        <p:spPr bwMode="auto">
          <a:xfrm>
            <a:off x="0" y="685800"/>
            <a:ext cx="3352800" cy="1752600"/>
          </a:xfrm>
          <a:prstGeom prst="cloudCallout">
            <a:avLst>
              <a:gd name="adj1" fmla="val -35606"/>
              <a:gd name="adj2" fmla="val -626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/>
              <a:t>Aiming  should start no more than 10 s. before End-clouds, ideally no more than 9s.</a:t>
            </a:r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2959100" y="2459038"/>
            <a:ext cx="27622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057400" y="25908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Start-</a:t>
            </a:r>
          </a:p>
          <a:p>
            <a:r>
              <a:rPr lang="en-US" sz="1800"/>
              <a:t>clouds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34175" y="2311400"/>
            <a:ext cx="1222375" cy="642938"/>
            <a:chOff x="4320" y="1437"/>
            <a:chExt cx="1057" cy="436"/>
          </a:xfrm>
        </p:grpSpPr>
        <p:sp>
          <p:nvSpPr>
            <p:cNvPr id="125959" name="Oval 7"/>
            <p:cNvSpPr>
              <a:spLocks noChangeArrowheads="1"/>
            </p:cNvSpPr>
            <p:nvPr/>
          </p:nvSpPr>
          <p:spPr bwMode="auto">
            <a:xfrm>
              <a:off x="4320" y="1536"/>
              <a:ext cx="240" cy="20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0" name="Text Box 8"/>
            <p:cNvSpPr txBox="1">
              <a:spLocks noChangeArrowheads="1"/>
            </p:cNvSpPr>
            <p:nvPr/>
          </p:nvSpPr>
          <p:spPr bwMode="auto">
            <a:xfrm>
              <a:off x="4647" y="1437"/>
              <a:ext cx="730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End-</a:t>
              </a:r>
            </a:p>
            <a:p>
              <a:r>
                <a:rPr lang="en-US" sz="1800"/>
                <a:t>clouds</a:t>
              </a:r>
            </a:p>
          </p:txBody>
        </p:sp>
      </p:grpSp>
      <p:sp>
        <p:nvSpPr>
          <p:cNvPr id="125961" name="Oval 9"/>
          <p:cNvSpPr>
            <a:spLocks noChangeArrowheads="1"/>
          </p:cNvSpPr>
          <p:nvPr/>
        </p:nvSpPr>
        <p:spPr bwMode="auto">
          <a:xfrm>
            <a:off x="2960688" y="5886450"/>
            <a:ext cx="27622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1736725" y="5740400"/>
            <a:ext cx="858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Start-</a:t>
            </a:r>
          </a:p>
          <a:p>
            <a:r>
              <a:rPr lang="en-US" sz="1800"/>
              <a:t>aiming</a:t>
            </a:r>
          </a:p>
        </p:txBody>
      </p:sp>
      <p:sp>
        <p:nvSpPr>
          <p:cNvPr id="125963" name="Oval 11"/>
          <p:cNvSpPr>
            <a:spLocks noChangeArrowheads="1"/>
          </p:cNvSpPr>
          <p:nvPr/>
        </p:nvSpPr>
        <p:spPr bwMode="auto">
          <a:xfrm>
            <a:off x="6734175" y="5883275"/>
            <a:ext cx="277813" cy="307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7146925" y="574040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End-</a:t>
            </a:r>
          </a:p>
          <a:p>
            <a:r>
              <a:rPr lang="en-US" sz="1800"/>
              <a:t>aiming</a:t>
            </a:r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3235325" y="2600325"/>
            <a:ext cx="3498850" cy="0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3235325" y="6059488"/>
            <a:ext cx="3498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86175" y="1993900"/>
            <a:ext cx="2573338" cy="477838"/>
            <a:chOff x="1680" y="1344"/>
            <a:chExt cx="2225" cy="325"/>
          </a:xfrm>
        </p:grpSpPr>
        <p:sp>
          <p:nvSpPr>
            <p:cNvPr id="125968" name="Line 16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69" name="Line 17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Line 18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Text Box 19"/>
            <p:cNvSpPr txBox="1">
              <a:spLocks noChangeArrowheads="1"/>
            </p:cNvSpPr>
            <p:nvPr/>
          </p:nvSpPr>
          <p:spPr bwMode="auto">
            <a:xfrm>
              <a:off x="1680" y="1441"/>
              <a:ext cx="32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31</a:t>
              </a:r>
            </a:p>
          </p:txBody>
        </p:sp>
        <p:sp>
          <p:nvSpPr>
            <p:cNvPr id="125972" name="Text Box 20"/>
            <p:cNvSpPr txBox="1">
              <a:spLocks noChangeArrowheads="1"/>
            </p:cNvSpPr>
            <p:nvPr/>
          </p:nvSpPr>
          <p:spPr bwMode="auto">
            <a:xfrm>
              <a:off x="3551" y="1440"/>
              <a:ext cx="35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40</a:t>
              </a:r>
            </a:p>
          </p:txBody>
        </p:sp>
      </p:grp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6054725" y="4724400"/>
            <a:ext cx="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>
            <a:off x="6054725" y="4865688"/>
            <a:ext cx="2109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8164513" y="4724400"/>
            <a:ext cx="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5943600" y="48672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8110538" y="4865688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10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686175" y="6380163"/>
            <a:ext cx="2574925" cy="477837"/>
            <a:chOff x="1680" y="1344"/>
            <a:chExt cx="2227" cy="326"/>
          </a:xfrm>
        </p:grpSpPr>
        <p:sp>
          <p:nvSpPr>
            <p:cNvPr id="125980" name="Line 28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29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Line 30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Text Box 31"/>
            <p:cNvSpPr txBox="1">
              <a:spLocks noChangeArrowheads="1"/>
            </p:cNvSpPr>
            <p:nvPr/>
          </p:nvSpPr>
          <p:spPr bwMode="auto">
            <a:xfrm>
              <a:off x="1680" y="1438"/>
              <a:ext cx="33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20</a:t>
              </a:r>
            </a:p>
          </p:txBody>
        </p:sp>
        <p:sp>
          <p:nvSpPr>
            <p:cNvPr id="125984" name="Text Box 32"/>
            <p:cNvSpPr txBox="1">
              <a:spLocks noChangeArrowheads="1"/>
            </p:cNvSpPr>
            <p:nvPr/>
          </p:nvSpPr>
          <p:spPr bwMode="auto">
            <a:xfrm>
              <a:off x="3552" y="1441"/>
              <a:ext cx="35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25</a:t>
              </a:r>
            </a:p>
          </p:txBody>
        </p:sp>
      </p:grpSp>
      <p:sp>
        <p:nvSpPr>
          <p:cNvPr id="125990" name="Text Box 38"/>
          <p:cNvSpPr txBox="1">
            <a:spLocks noChangeArrowheads="1"/>
          </p:cNvSpPr>
          <p:nvPr/>
        </p:nvSpPr>
        <p:spPr bwMode="auto">
          <a:xfrm>
            <a:off x="2838450" y="6238875"/>
            <a:ext cx="635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2895600" y="1905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6651625" y="6238875"/>
            <a:ext cx="635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 flipV="1">
            <a:off x="3176588" y="2824163"/>
            <a:ext cx="3559175" cy="3014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5" name="Line 43"/>
          <p:cNvSpPr>
            <a:spLocks noChangeShapeType="1"/>
          </p:cNvSpPr>
          <p:nvPr/>
        </p:nvSpPr>
        <p:spPr bwMode="auto">
          <a:xfrm>
            <a:off x="3092450" y="2824163"/>
            <a:ext cx="0" cy="3014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81000" y="4279900"/>
            <a:ext cx="2573338" cy="477838"/>
            <a:chOff x="1680" y="1344"/>
            <a:chExt cx="2225" cy="324"/>
          </a:xfrm>
        </p:grpSpPr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Line 46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99" name="Line 47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Text Box 48"/>
            <p:cNvSpPr txBox="1">
              <a:spLocks noChangeArrowheads="1"/>
            </p:cNvSpPr>
            <p:nvPr/>
          </p:nvSpPr>
          <p:spPr bwMode="auto">
            <a:xfrm>
              <a:off x="1680" y="1441"/>
              <a:ext cx="32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25</a:t>
              </a:r>
            </a:p>
          </p:txBody>
        </p:sp>
        <p:sp>
          <p:nvSpPr>
            <p:cNvPr id="126001" name="Text Box 49"/>
            <p:cNvSpPr txBox="1">
              <a:spLocks noChangeArrowheads="1"/>
            </p:cNvSpPr>
            <p:nvPr/>
          </p:nvSpPr>
          <p:spPr bwMode="auto">
            <a:xfrm>
              <a:off x="3551" y="1440"/>
              <a:ext cx="35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35</a:t>
              </a:r>
            </a:p>
          </p:txBody>
        </p:sp>
      </p:grpSp>
      <p:sp>
        <p:nvSpPr>
          <p:cNvPr id="126010" name="Line 58"/>
          <p:cNvSpPr>
            <a:spLocks noChangeShapeType="1"/>
          </p:cNvSpPr>
          <p:nvPr/>
        </p:nvSpPr>
        <p:spPr bwMode="auto">
          <a:xfrm flipV="1">
            <a:off x="6054725" y="3733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013" name="Line 61"/>
          <p:cNvSpPr>
            <a:spLocks noChangeShapeType="1"/>
          </p:cNvSpPr>
          <p:nvPr/>
        </p:nvSpPr>
        <p:spPr bwMode="auto">
          <a:xfrm flipH="1" flipV="1">
            <a:off x="8001000" y="3962400"/>
            <a:ext cx="152400" cy="152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014" name="Line 62"/>
          <p:cNvSpPr>
            <a:spLocks noChangeShapeType="1"/>
          </p:cNvSpPr>
          <p:nvPr/>
        </p:nvSpPr>
        <p:spPr bwMode="auto">
          <a:xfrm flipH="1">
            <a:off x="6096000" y="3962400"/>
            <a:ext cx="1905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016" name="Text Box 64"/>
          <p:cNvSpPr txBox="1">
            <a:spLocks noChangeArrowheads="1"/>
          </p:cNvSpPr>
          <p:nvPr/>
        </p:nvSpPr>
        <p:spPr bwMode="auto">
          <a:xfrm>
            <a:off x="6858000" y="182880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99"/>
                </a:solidFill>
              </a:rPr>
              <a:t>40</a:t>
            </a:r>
          </a:p>
        </p:txBody>
      </p:sp>
      <p:sp>
        <p:nvSpPr>
          <p:cNvPr id="126017" name="Oval 65"/>
          <p:cNvSpPr>
            <a:spLocks noChangeArrowheads="1"/>
          </p:cNvSpPr>
          <p:nvPr/>
        </p:nvSpPr>
        <p:spPr bwMode="auto">
          <a:xfrm>
            <a:off x="80772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018" name="Line 66"/>
          <p:cNvSpPr>
            <a:spLocks noChangeShapeType="1"/>
          </p:cNvSpPr>
          <p:nvPr/>
        </p:nvSpPr>
        <p:spPr bwMode="auto">
          <a:xfrm flipV="1">
            <a:off x="81534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7162800" y="3276600"/>
            <a:ext cx="1895475" cy="762000"/>
            <a:chOff x="4512" y="2064"/>
            <a:chExt cx="1194" cy="480"/>
          </a:xfrm>
        </p:grpSpPr>
        <p:sp>
          <p:nvSpPr>
            <p:cNvPr id="126019" name="Text Box 67"/>
            <p:cNvSpPr txBox="1">
              <a:spLocks noChangeArrowheads="1"/>
            </p:cNvSpPr>
            <p:nvPr/>
          </p:nvSpPr>
          <p:spPr bwMode="auto">
            <a:xfrm>
              <a:off x="4512" y="2064"/>
              <a:ext cx="1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Not optimal !</a:t>
              </a:r>
            </a:p>
          </p:txBody>
        </p:sp>
        <p:sp>
          <p:nvSpPr>
            <p:cNvPr id="126020" name="Line 68"/>
            <p:cNvSpPr>
              <a:spLocks noChangeShapeType="1"/>
            </p:cNvSpPr>
            <p:nvPr/>
          </p:nvSpPr>
          <p:spPr bwMode="auto">
            <a:xfrm flipH="1">
              <a:off x="5232" y="2352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819400" y="6278563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31</a:t>
            </a:r>
          </a:p>
        </p:txBody>
      </p:sp>
      <p:sp>
        <p:nvSpPr>
          <p:cNvPr id="126022" name="Text Box 70"/>
          <p:cNvSpPr txBox="1">
            <a:spLocks noChangeArrowheads="1"/>
          </p:cNvSpPr>
          <p:nvPr/>
        </p:nvSpPr>
        <p:spPr bwMode="auto">
          <a:xfrm>
            <a:off x="6553200" y="6278563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51</a:t>
            </a:r>
          </a:p>
        </p:txBody>
      </p:sp>
      <p:sp>
        <p:nvSpPr>
          <p:cNvPr id="126024" name="Oval 72"/>
          <p:cNvSpPr>
            <a:spLocks noChangeArrowheads="1"/>
          </p:cNvSpPr>
          <p:nvPr/>
        </p:nvSpPr>
        <p:spPr bwMode="auto">
          <a:xfrm>
            <a:off x="7848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025" name="Line 73"/>
          <p:cNvSpPr>
            <a:spLocks noChangeShapeType="1"/>
          </p:cNvSpPr>
          <p:nvPr/>
        </p:nvSpPr>
        <p:spPr bwMode="auto">
          <a:xfrm flipV="1">
            <a:off x="7924800" y="3962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7239000" y="3276600"/>
            <a:ext cx="1403350" cy="762000"/>
            <a:chOff x="4512" y="2064"/>
            <a:chExt cx="884" cy="480"/>
          </a:xfrm>
        </p:grpSpPr>
        <p:sp>
          <p:nvSpPr>
            <p:cNvPr id="126027" name="Text Box 75"/>
            <p:cNvSpPr txBox="1">
              <a:spLocks noChangeArrowheads="1"/>
            </p:cNvSpPr>
            <p:nvPr/>
          </p:nvSpPr>
          <p:spPr bwMode="auto">
            <a:xfrm>
              <a:off x="4512" y="2064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Optimal !</a:t>
              </a:r>
            </a:p>
          </p:txBody>
        </p:sp>
        <p:sp>
          <p:nvSpPr>
            <p:cNvPr id="126028" name="Line 76"/>
            <p:cNvSpPr>
              <a:spLocks noChangeShapeType="1"/>
            </p:cNvSpPr>
            <p:nvPr/>
          </p:nvSpPr>
          <p:spPr bwMode="auto">
            <a:xfrm flipH="1">
              <a:off x="5232" y="2352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0" grpId="0"/>
      <p:bldP spid="125990" grpId="1"/>
      <p:bldP spid="125991" grpId="0"/>
      <p:bldP spid="125993" grpId="0"/>
      <p:bldP spid="125993" grpId="1"/>
      <p:bldP spid="126010" grpId="0" animBg="1"/>
      <p:bldP spid="126013" grpId="0" animBg="1"/>
      <p:bldP spid="126014" grpId="0" animBg="1"/>
      <p:bldP spid="126016" grpId="0"/>
      <p:bldP spid="126017" grpId="0" animBg="1"/>
      <p:bldP spid="126017" grpId="1" animBg="1"/>
      <p:bldP spid="126018" grpId="0" animBg="1"/>
      <p:bldP spid="126018" grpId="1" animBg="1"/>
      <p:bldP spid="126021" grpId="0"/>
      <p:bldP spid="126022" grpId="0"/>
      <p:bldP spid="126024" grpId="0" animBg="1"/>
      <p:bldP spid="1260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Checking Optimal Strong Controllability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From the minimum preference up until inconsistency do: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Cut</a:t>
            </a:r>
            <a:r>
              <a:rPr lang="en-US" dirty="0" smtClean="0"/>
              <a:t> </a:t>
            </a:r>
            <a:r>
              <a:rPr lang="en-US" dirty="0"/>
              <a:t>the STPPU P and get STPU Q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Check if Q is </a:t>
            </a:r>
            <a:r>
              <a:rPr lang="en-US" dirty="0">
                <a:solidFill>
                  <a:schemeClr val="accent1"/>
                </a:solidFill>
                <a:effectLst/>
              </a:rPr>
              <a:t>Strongly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chemeClr val="accent1"/>
                </a:solidFill>
                <a:effectLst/>
              </a:rPr>
              <a:t>Controllable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solidFill>
                  <a:schemeClr val="accent1"/>
                </a:solidFill>
                <a:effectLst/>
              </a:rPr>
              <a:t>Merge </a:t>
            </a:r>
            <a:r>
              <a:rPr lang="en-US" dirty="0"/>
              <a:t>the results obtained at all preferences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642938"/>
          </a:xfrm>
        </p:spPr>
        <p:txBody>
          <a:bodyPr/>
          <a:lstStyle/>
          <a:p>
            <a:r>
              <a:rPr lang="en-US" sz="3400" dirty="0">
                <a:sym typeface="Symbol" pitchFamily="18" charset="2"/>
              </a:rPr>
              <a:t>OSC-Check step 1: </a:t>
            </a:r>
            <a:r>
              <a:rPr lang="en-US" sz="3400" dirty="0" smtClean="0">
                <a:sym typeface="Symbol" pitchFamily="18" charset="2"/>
              </a:rPr>
              <a:t>cut the STPPU</a:t>
            </a:r>
            <a:endParaRPr lang="el-GR" sz="3400" dirty="0">
              <a:sym typeface="Symbol" pitchFamily="18" charset="2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0" y="2973388"/>
            <a:ext cx="5549900" cy="3884612"/>
            <a:chOff x="240" y="1256"/>
            <a:chExt cx="5040" cy="3124"/>
          </a:xfrm>
        </p:grpSpPr>
        <p:sp>
          <p:nvSpPr>
            <p:cNvPr id="129028" name="Oval 4"/>
            <p:cNvSpPr>
              <a:spLocks noChangeArrowheads="1"/>
            </p:cNvSpPr>
            <p:nvPr/>
          </p:nvSpPr>
          <p:spPr bwMode="auto">
            <a:xfrm>
              <a:off x="1864" y="1549"/>
              <a:ext cx="17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9" name="Text Box 5"/>
            <p:cNvSpPr txBox="1">
              <a:spLocks noChangeArrowheads="1"/>
            </p:cNvSpPr>
            <p:nvPr/>
          </p:nvSpPr>
          <p:spPr bwMode="auto">
            <a:xfrm>
              <a:off x="1295" y="1633"/>
              <a:ext cx="767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Start-</a:t>
              </a:r>
            </a:p>
            <a:p>
              <a:r>
                <a:rPr lang="en-US" sz="1800"/>
                <a:t>clouds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242" y="1456"/>
              <a:ext cx="1007" cy="517"/>
              <a:chOff x="4320" y="1437"/>
              <a:chExt cx="1382" cy="556"/>
            </a:xfrm>
          </p:grpSpPr>
          <p:sp>
            <p:nvSpPr>
              <p:cNvPr id="129031" name="Oval 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240" cy="208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32" name="Text Box 8"/>
              <p:cNvSpPr txBox="1">
                <a:spLocks noChangeArrowheads="1"/>
              </p:cNvSpPr>
              <p:nvPr/>
            </p:nvSpPr>
            <p:spPr bwMode="auto">
              <a:xfrm>
                <a:off x="4649" y="1437"/>
                <a:ext cx="1053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End-</a:t>
                </a:r>
              </a:p>
              <a:p>
                <a:r>
                  <a:rPr lang="en-US" sz="1800"/>
                  <a:t>clouds</a:t>
                </a:r>
              </a:p>
            </p:txBody>
          </p:sp>
        </p:grpSp>
        <p:sp>
          <p:nvSpPr>
            <p:cNvPr id="129033" name="Oval 9"/>
            <p:cNvSpPr>
              <a:spLocks noChangeArrowheads="1"/>
            </p:cNvSpPr>
            <p:nvPr/>
          </p:nvSpPr>
          <p:spPr bwMode="auto">
            <a:xfrm>
              <a:off x="1865" y="3708"/>
              <a:ext cx="17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1095" y="3617"/>
              <a:ext cx="778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Start-</a:t>
              </a:r>
            </a:p>
            <a:p>
              <a:r>
                <a:rPr lang="en-US" sz="1800"/>
                <a:t>aiming</a:t>
              </a:r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4242" y="3706"/>
              <a:ext cx="175" cy="1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>
              <a:off x="4501" y="3617"/>
              <a:ext cx="779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End-</a:t>
              </a:r>
            </a:p>
            <a:p>
              <a:r>
                <a:rPr lang="en-US" sz="1800"/>
                <a:t>aiming</a:t>
              </a:r>
            </a:p>
          </p:txBody>
        </p:sp>
        <p:sp>
          <p:nvSpPr>
            <p:cNvPr id="129037" name="Line 13"/>
            <p:cNvSpPr>
              <a:spLocks noChangeShapeType="1"/>
            </p:cNvSpPr>
            <p:nvPr/>
          </p:nvSpPr>
          <p:spPr bwMode="auto">
            <a:xfrm>
              <a:off x="2038" y="1638"/>
              <a:ext cx="2204" cy="0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8" name="Line 14"/>
            <p:cNvSpPr>
              <a:spLocks noChangeShapeType="1"/>
            </p:cNvSpPr>
            <p:nvPr/>
          </p:nvSpPr>
          <p:spPr bwMode="auto">
            <a:xfrm>
              <a:off x="2038" y="3817"/>
              <a:ext cx="22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322" y="1256"/>
              <a:ext cx="1734" cy="360"/>
              <a:chOff x="1680" y="1344"/>
              <a:chExt cx="2381" cy="389"/>
            </a:xfrm>
          </p:grpSpPr>
          <p:sp>
            <p:nvSpPr>
              <p:cNvPr id="129040" name="Line 16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41" name="Line 17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42" name="Line 18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43" name="Text Box 19"/>
              <p:cNvSpPr txBox="1">
                <a:spLocks noChangeArrowheads="1"/>
              </p:cNvSpPr>
              <p:nvPr/>
            </p:nvSpPr>
            <p:spPr bwMode="auto">
              <a:xfrm>
                <a:off x="1680" y="1441"/>
                <a:ext cx="475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31</a:t>
                </a:r>
              </a:p>
            </p:txBody>
          </p:sp>
          <p:sp>
            <p:nvSpPr>
              <p:cNvPr id="129044" name="Text Box 20"/>
              <p:cNvSpPr txBox="1">
                <a:spLocks noChangeArrowheads="1"/>
              </p:cNvSpPr>
              <p:nvPr/>
            </p:nvSpPr>
            <p:spPr bwMode="auto">
              <a:xfrm>
                <a:off x="3550" y="1441"/>
                <a:ext cx="511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40</a:t>
                </a: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322" y="4019"/>
              <a:ext cx="1734" cy="361"/>
              <a:chOff x="1680" y="1344"/>
              <a:chExt cx="2381" cy="391"/>
            </a:xfrm>
          </p:grpSpPr>
          <p:sp>
            <p:nvSpPr>
              <p:cNvPr id="129051" name="Line 27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52" name="Line 28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53" name="Line 29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54" name="Text Box 30"/>
              <p:cNvSpPr txBox="1">
                <a:spLocks noChangeArrowheads="1"/>
              </p:cNvSpPr>
              <p:nvPr/>
            </p:nvSpPr>
            <p:spPr bwMode="auto">
              <a:xfrm>
                <a:off x="1680" y="1439"/>
                <a:ext cx="475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20</a:t>
                </a:r>
              </a:p>
            </p:txBody>
          </p:sp>
          <p:sp>
            <p:nvSpPr>
              <p:cNvPr id="129055" name="Text Box 31"/>
              <p:cNvSpPr txBox="1">
                <a:spLocks noChangeArrowheads="1"/>
              </p:cNvSpPr>
              <p:nvPr/>
            </p:nvSpPr>
            <p:spPr bwMode="auto">
              <a:xfrm>
                <a:off x="3550" y="1442"/>
                <a:ext cx="511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25</a:t>
                </a:r>
              </a:p>
            </p:txBody>
          </p:sp>
        </p:grpSp>
        <p:sp>
          <p:nvSpPr>
            <p:cNvPr id="129059" name="Line 35"/>
            <p:cNvSpPr>
              <a:spLocks noChangeShapeType="1"/>
            </p:cNvSpPr>
            <p:nvPr/>
          </p:nvSpPr>
          <p:spPr bwMode="auto">
            <a:xfrm flipV="1">
              <a:off x="2001" y="1779"/>
              <a:ext cx="2242" cy="18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Line 36"/>
            <p:cNvSpPr>
              <a:spLocks noChangeShapeType="1"/>
            </p:cNvSpPr>
            <p:nvPr/>
          </p:nvSpPr>
          <p:spPr bwMode="auto">
            <a:xfrm>
              <a:off x="1948" y="1779"/>
              <a:ext cx="0" cy="18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240" y="2696"/>
              <a:ext cx="1734" cy="360"/>
              <a:chOff x="1680" y="1344"/>
              <a:chExt cx="2381" cy="388"/>
            </a:xfrm>
          </p:grpSpPr>
          <p:sp>
            <p:nvSpPr>
              <p:cNvPr id="129062" name="Line 38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3" name="Line 39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4" name="Line 40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5" name="Text Box 41"/>
              <p:cNvSpPr txBox="1">
                <a:spLocks noChangeArrowheads="1"/>
              </p:cNvSpPr>
              <p:nvPr/>
            </p:nvSpPr>
            <p:spPr bwMode="auto">
              <a:xfrm>
                <a:off x="1680" y="1442"/>
                <a:ext cx="475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25</a:t>
                </a:r>
              </a:p>
            </p:txBody>
          </p:sp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3550" y="1440"/>
                <a:ext cx="511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35</a:t>
                </a:r>
              </a:p>
            </p:txBody>
          </p:sp>
        </p:grpSp>
      </p:grpSp>
      <p:sp>
        <p:nvSpPr>
          <p:cNvPr id="129085" name="Text Box 61"/>
          <p:cNvSpPr txBox="1">
            <a:spLocks noChangeArrowheads="1"/>
          </p:cNvSpPr>
          <p:nvPr/>
        </p:nvSpPr>
        <p:spPr bwMode="auto">
          <a:xfrm>
            <a:off x="0" y="801688"/>
            <a:ext cx="9166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Chopping a soft constraint at preference </a:t>
            </a:r>
            <a:r>
              <a:rPr lang="el-GR" dirty="0">
                <a:solidFill>
                  <a:schemeClr val="accent1"/>
                </a:solidFill>
                <a:cs typeface="Arial" charset="0"/>
              </a:rPr>
              <a:t>β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 = keeping only elements with preference ≥</a:t>
            </a:r>
            <a:r>
              <a:rPr lang="el-GR" dirty="0">
                <a:solidFill>
                  <a:schemeClr val="accent1"/>
                </a:solidFill>
                <a:cs typeface="Arial" charset="0"/>
              </a:rPr>
              <a:t>β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.</a:t>
            </a:r>
            <a:r>
              <a:rPr lang="en-US" dirty="0">
                <a:cs typeface="Arial" charset="0"/>
              </a:rPr>
              <a:t>(Hard constraint </a:t>
            </a:r>
            <a:r>
              <a:rPr lang="en-US" dirty="0">
                <a:cs typeface="Arial" charset="0"/>
                <a:sym typeface="Wingdings" pitchFamily="2" charset="2"/>
              </a:rPr>
              <a:t>all allowed </a:t>
            </a:r>
            <a:r>
              <a:rPr lang="en-US" dirty="0" smtClean="0">
                <a:cs typeface="Arial" charset="0"/>
                <a:sym typeface="Wingdings" pitchFamily="2" charset="2"/>
              </a:rPr>
              <a:t>elements </a:t>
            </a:r>
            <a:r>
              <a:rPr lang="en-US" dirty="0">
                <a:cs typeface="Arial" charset="0"/>
                <a:sym typeface="Wingdings" pitchFamily="2" charset="2"/>
              </a:rPr>
              <a:t>have maximum preference)</a:t>
            </a:r>
            <a:endParaRPr lang="el-GR" dirty="0">
              <a:cs typeface="Arial" charset="0"/>
            </a:endParaRPr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>
            <a:off x="5867400" y="5410200"/>
            <a:ext cx="0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6" name="Line 22"/>
          <p:cNvSpPr>
            <a:spLocks noChangeShapeType="1"/>
          </p:cNvSpPr>
          <p:nvPr/>
        </p:nvSpPr>
        <p:spPr bwMode="auto">
          <a:xfrm>
            <a:off x="5867400" y="5562600"/>
            <a:ext cx="2109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8001000" y="5410200"/>
            <a:ext cx="0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791200" y="553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0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7924800" y="55895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129067" name="Line 43"/>
          <p:cNvSpPr>
            <a:spLocks noChangeShapeType="1"/>
          </p:cNvSpPr>
          <p:nvPr/>
        </p:nvSpPr>
        <p:spPr bwMode="auto">
          <a:xfrm flipV="1">
            <a:off x="5867400" y="4114800"/>
            <a:ext cx="34925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9" name="Line 45"/>
          <p:cNvSpPr>
            <a:spLocks noChangeShapeType="1"/>
          </p:cNvSpPr>
          <p:nvPr/>
        </p:nvSpPr>
        <p:spPr bwMode="auto">
          <a:xfrm flipH="1">
            <a:off x="5943600" y="4343400"/>
            <a:ext cx="1600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72" name="Line 48"/>
          <p:cNvSpPr>
            <a:spLocks noChangeShapeType="1"/>
          </p:cNvSpPr>
          <p:nvPr/>
        </p:nvSpPr>
        <p:spPr bwMode="auto">
          <a:xfrm flipV="1">
            <a:off x="8001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87" name="Line 63"/>
          <p:cNvSpPr>
            <a:spLocks noChangeShapeType="1"/>
          </p:cNvSpPr>
          <p:nvPr/>
        </p:nvSpPr>
        <p:spPr bwMode="auto">
          <a:xfrm>
            <a:off x="5867400" y="5562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89" name="Line 65"/>
          <p:cNvSpPr>
            <a:spLocks noChangeShapeType="1"/>
          </p:cNvSpPr>
          <p:nvPr/>
        </p:nvSpPr>
        <p:spPr bwMode="auto">
          <a:xfrm>
            <a:off x="7543800" y="4343400"/>
            <a:ext cx="457200" cy="4572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90" name="Text Box 66"/>
          <p:cNvSpPr txBox="1">
            <a:spLocks noChangeArrowheads="1"/>
          </p:cNvSpPr>
          <p:nvPr/>
        </p:nvSpPr>
        <p:spPr bwMode="auto">
          <a:xfrm>
            <a:off x="5257800" y="4572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0.9</a:t>
            </a:r>
          </a:p>
        </p:txBody>
      </p:sp>
      <p:sp>
        <p:nvSpPr>
          <p:cNvPr id="129091" name="Line 67"/>
          <p:cNvSpPr>
            <a:spLocks noChangeShapeType="1"/>
          </p:cNvSpPr>
          <p:nvPr/>
        </p:nvSpPr>
        <p:spPr bwMode="auto">
          <a:xfrm>
            <a:off x="5867400" y="4800600"/>
            <a:ext cx="2133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92" name="Text Box 68"/>
          <p:cNvSpPr txBox="1">
            <a:spLocks noChangeArrowheads="1"/>
          </p:cNvSpPr>
          <p:nvPr/>
        </p:nvSpPr>
        <p:spPr bwMode="auto">
          <a:xfrm>
            <a:off x="212725" y="2478088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STPPU  P</a:t>
            </a:r>
          </a:p>
        </p:txBody>
      </p:sp>
      <p:sp>
        <p:nvSpPr>
          <p:cNvPr id="129093" name="Text Box 69"/>
          <p:cNvSpPr txBox="1">
            <a:spLocks noChangeArrowheads="1"/>
          </p:cNvSpPr>
          <p:nvPr/>
        </p:nvSpPr>
        <p:spPr bwMode="auto">
          <a:xfrm>
            <a:off x="4800600" y="2286000"/>
            <a:ext cx="2265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STPU Q</a:t>
            </a:r>
            <a:r>
              <a:rPr lang="en-US" baseline="30000" dirty="0"/>
              <a:t>0.9  </a:t>
            </a:r>
            <a:r>
              <a:rPr lang="en-US" dirty="0"/>
              <a:t>=</a:t>
            </a:r>
            <a:r>
              <a:rPr lang="en-US" dirty="0" smtClean="0"/>
              <a:t>Cut(P</a:t>
            </a:r>
            <a:r>
              <a:rPr lang="en-US" dirty="0"/>
              <a:t>, 0.9)</a:t>
            </a:r>
          </a:p>
        </p:txBody>
      </p:sp>
      <p:sp>
        <p:nvSpPr>
          <p:cNvPr id="129094" name="Text Box 70"/>
          <p:cNvSpPr txBox="1">
            <a:spLocks noChangeArrowheads="1"/>
          </p:cNvSpPr>
          <p:nvPr/>
        </p:nvSpPr>
        <p:spPr bwMode="auto">
          <a:xfrm>
            <a:off x="5562600" y="4191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29095" name="Line 71"/>
          <p:cNvSpPr>
            <a:spLocks noChangeShapeType="1"/>
          </p:cNvSpPr>
          <p:nvPr/>
        </p:nvSpPr>
        <p:spPr bwMode="auto">
          <a:xfrm>
            <a:off x="5867400" y="4343400"/>
            <a:ext cx="2133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96" name="Line 72"/>
          <p:cNvSpPr>
            <a:spLocks noChangeShapeType="1"/>
          </p:cNvSpPr>
          <p:nvPr/>
        </p:nvSpPr>
        <p:spPr bwMode="auto">
          <a:xfrm>
            <a:off x="7543800" y="4343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97" name="Text Box 73"/>
          <p:cNvSpPr txBox="1">
            <a:spLocks noChangeArrowheads="1"/>
          </p:cNvSpPr>
          <p:nvPr/>
        </p:nvSpPr>
        <p:spPr bwMode="auto">
          <a:xfrm>
            <a:off x="4876800" y="2286000"/>
            <a:ext cx="1968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STPU Q</a:t>
            </a:r>
            <a:r>
              <a:rPr lang="en-US" baseline="30000" dirty="0"/>
              <a:t>1  </a:t>
            </a:r>
            <a:r>
              <a:rPr lang="en-US" dirty="0"/>
              <a:t>=</a:t>
            </a:r>
            <a:r>
              <a:rPr lang="en-US" dirty="0" smtClean="0"/>
              <a:t>Cut(P</a:t>
            </a:r>
            <a:r>
              <a:rPr lang="en-US" dirty="0"/>
              <a:t>, 1)</a:t>
            </a:r>
          </a:p>
        </p:txBody>
      </p:sp>
      <p:sp>
        <p:nvSpPr>
          <p:cNvPr id="129098" name="Line 74"/>
          <p:cNvSpPr>
            <a:spLocks noChangeShapeType="1"/>
          </p:cNvSpPr>
          <p:nvPr/>
        </p:nvSpPr>
        <p:spPr bwMode="auto">
          <a:xfrm>
            <a:off x="5867400" y="5562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99" name="Text Box 75"/>
          <p:cNvSpPr txBox="1">
            <a:spLocks noChangeArrowheads="1"/>
          </p:cNvSpPr>
          <p:nvPr/>
        </p:nvSpPr>
        <p:spPr bwMode="auto">
          <a:xfrm>
            <a:off x="7315200" y="55895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9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9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5 0.0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9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6" grpId="0" animBg="1"/>
      <p:bldP spid="129047" grpId="0" animBg="1"/>
      <p:bldP spid="129049" grpId="0"/>
      <p:bldP spid="129067" grpId="0" animBg="1"/>
      <p:bldP spid="129067" grpId="1" animBg="1"/>
      <p:bldP spid="129067" grpId="2" animBg="1"/>
      <p:bldP spid="129069" grpId="0" animBg="1"/>
      <p:bldP spid="129069" grpId="1" animBg="1"/>
      <p:bldP spid="129069" grpId="2" animBg="1"/>
      <p:bldP spid="129072" grpId="0" animBg="1"/>
      <p:bldP spid="129072" grpId="1" animBg="1"/>
      <p:bldP spid="129087" grpId="0" animBg="1"/>
      <p:bldP spid="129089" grpId="0" animBg="1"/>
      <p:bldP spid="129089" grpId="1" animBg="1"/>
      <p:bldP spid="129089" grpId="2" animBg="1"/>
      <p:bldP spid="129090" grpId="0" build="allAtOnce"/>
      <p:bldP spid="129091" grpId="0" animBg="1"/>
      <p:bldP spid="129091" grpId="1" animBg="1"/>
      <p:bldP spid="129092" grpId="0"/>
      <p:bldP spid="129093" grpId="0"/>
      <p:bldP spid="129093" grpId="1"/>
      <p:bldP spid="129094" grpId="0" build="allAtOnce"/>
      <p:bldP spid="129095" grpId="0" animBg="1"/>
      <p:bldP spid="129095" grpId="1" animBg="1"/>
      <p:bldP spid="129096" grpId="0" animBg="1"/>
      <p:bldP spid="129096" grpId="1" animBg="1"/>
      <p:bldP spid="129097" grpId="0"/>
      <p:bldP spid="129098" grpId="0" animBg="1"/>
      <p:bldP spid="12909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642938"/>
          </a:xfrm>
        </p:spPr>
        <p:txBody>
          <a:bodyPr/>
          <a:lstStyle/>
          <a:p>
            <a:r>
              <a:rPr lang="en-US" sz="2800">
                <a:sym typeface="Symbol" pitchFamily="18" charset="2"/>
              </a:rPr>
              <a:t>OSC-Check step 2: enforcing Strong Controllability</a:t>
            </a:r>
            <a:endParaRPr lang="el-GR" sz="2800">
              <a:sym typeface="Symbol" pitchFamily="18" charset="2"/>
            </a:endParaRPr>
          </a:p>
        </p:txBody>
      </p: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0" y="990600"/>
            <a:ext cx="91662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1.STPU Q</a:t>
            </a:r>
            <a:r>
              <a:rPr lang="el-GR" baseline="30000">
                <a:solidFill>
                  <a:schemeClr val="accent1"/>
                </a:solidFill>
                <a:cs typeface="Arial" charset="0"/>
              </a:rPr>
              <a:t>β</a:t>
            </a:r>
            <a:r>
              <a:rPr lang="en-US" baseline="30000">
                <a:solidFill>
                  <a:schemeClr val="accent1"/>
                </a:solidFill>
                <a:cs typeface="Arial" charset="0"/>
              </a:rPr>
              <a:t> </a:t>
            </a:r>
            <a:r>
              <a:rPr lang="en-US">
                <a:solidFill>
                  <a:schemeClr val="accent1"/>
                </a:solidFill>
                <a:cs typeface="Arial" charset="0"/>
              </a:rPr>
              <a:t>= Chop(STPPU P,  preference </a:t>
            </a:r>
            <a:r>
              <a:rPr lang="el-GR">
                <a:solidFill>
                  <a:schemeClr val="accent1"/>
                </a:solidFill>
                <a:cs typeface="Arial" charset="0"/>
              </a:rPr>
              <a:t>β</a:t>
            </a:r>
            <a:r>
              <a:rPr lang="en-US">
                <a:solidFill>
                  <a:schemeClr val="accent1"/>
                </a:solidFill>
                <a:cs typeface="Arial" charset="0"/>
              </a:rPr>
              <a:t>) </a:t>
            </a:r>
          </a:p>
          <a:p>
            <a:r>
              <a:rPr lang="en-US">
                <a:solidFill>
                  <a:schemeClr val="accent1"/>
                </a:solidFill>
                <a:cs typeface="Arial" charset="0"/>
              </a:rPr>
              <a:t>2. Enforce Strong Controllability (Vidal et al. ,99) on </a:t>
            </a:r>
            <a:r>
              <a:rPr lang="en-US">
                <a:solidFill>
                  <a:schemeClr val="accent1"/>
                </a:solidFill>
              </a:rPr>
              <a:t>Q</a:t>
            </a:r>
            <a:r>
              <a:rPr lang="el-GR" baseline="30000">
                <a:solidFill>
                  <a:schemeClr val="accent1"/>
                </a:solidFill>
              </a:rPr>
              <a:t>β</a:t>
            </a:r>
            <a:r>
              <a:rPr lang="en-US"/>
              <a:t> </a:t>
            </a:r>
          </a:p>
          <a:p>
            <a:r>
              <a:rPr lang="en-US">
                <a:solidFill>
                  <a:schemeClr val="accent1"/>
                </a:solidFill>
              </a:rPr>
              <a:t>     Consider STP T</a:t>
            </a:r>
            <a:r>
              <a:rPr lang="el-GR" baseline="30000">
                <a:solidFill>
                  <a:schemeClr val="accent1"/>
                </a:solidFill>
              </a:rPr>
              <a:t>β</a:t>
            </a:r>
            <a:r>
              <a:rPr lang="en-US" baseline="30000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only on executable variables: </a:t>
            </a:r>
          </a:p>
          <a:p>
            <a:r>
              <a:rPr lang="en-US">
                <a:solidFill>
                  <a:schemeClr val="accent1"/>
                </a:solidFill>
              </a:rPr>
              <a:t>               Q</a:t>
            </a:r>
            <a:r>
              <a:rPr lang="el-GR" baseline="30000">
                <a:solidFill>
                  <a:schemeClr val="accent1"/>
                </a:solidFill>
              </a:rPr>
              <a:t>β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Strongly Controllable     iff      T</a:t>
            </a:r>
            <a:r>
              <a:rPr lang="el-GR" baseline="30000">
                <a:solidFill>
                  <a:schemeClr val="accent1"/>
                </a:solidFill>
              </a:rPr>
              <a:t>β</a:t>
            </a:r>
            <a:r>
              <a:rPr lang="en-US">
                <a:solidFill>
                  <a:schemeClr val="accent1"/>
                </a:solidFill>
              </a:rPr>
              <a:t> consistent</a:t>
            </a:r>
            <a:r>
              <a:rPr lang="en-US"/>
              <a:t> </a:t>
            </a:r>
            <a:endParaRPr lang="en-US">
              <a:solidFill>
                <a:schemeClr val="accent1"/>
              </a:solidFill>
              <a:cs typeface="Arial" charset="0"/>
            </a:endParaRPr>
          </a:p>
          <a:p>
            <a:endParaRPr lang="el-GR" baseline="300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1787525" y="3338513"/>
            <a:ext cx="192088" cy="238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Start-</a:t>
            </a:r>
          </a:p>
          <a:p>
            <a:r>
              <a:rPr lang="en-US" sz="1800"/>
              <a:t>clouds</a:t>
            </a: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1789113" y="6022975"/>
            <a:ext cx="192087" cy="238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941388" y="5908675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Start-</a:t>
            </a:r>
          </a:p>
          <a:p>
            <a:r>
              <a:rPr lang="en-US" sz="1800"/>
              <a:t>aiming</a:t>
            </a:r>
          </a:p>
        </p:txBody>
      </p:sp>
      <p:sp>
        <p:nvSpPr>
          <p:cNvPr id="130059" name="Oval 11"/>
          <p:cNvSpPr>
            <a:spLocks noChangeArrowheads="1"/>
          </p:cNvSpPr>
          <p:nvPr/>
        </p:nvSpPr>
        <p:spPr bwMode="auto">
          <a:xfrm>
            <a:off x="4406900" y="6019800"/>
            <a:ext cx="192088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692650" y="5908675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End-</a:t>
            </a:r>
          </a:p>
          <a:p>
            <a:r>
              <a:rPr lang="en-US" sz="1800"/>
              <a:t>aiming</a:t>
            </a:r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1979613" y="6157913"/>
            <a:ext cx="2427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92350" y="6408738"/>
            <a:ext cx="1909763" cy="449262"/>
            <a:chOff x="1680" y="1344"/>
            <a:chExt cx="2381" cy="391"/>
          </a:xfrm>
        </p:grpSpPr>
        <p:sp>
          <p:nvSpPr>
            <p:cNvPr id="130070" name="Line 22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1" name="Line 23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3" name="Text Box 25"/>
            <p:cNvSpPr txBox="1">
              <a:spLocks noChangeArrowheads="1"/>
            </p:cNvSpPr>
            <p:nvPr/>
          </p:nvSpPr>
          <p:spPr bwMode="auto">
            <a:xfrm>
              <a:off x="1680" y="1439"/>
              <a:ext cx="47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20</a:t>
              </a:r>
            </a:p>
          </p:txBody>
        </p:sp>
        <p:sp>
          <p:nvSpPr>
            <p:cNvPr id="130074" name="Text Box 26"/>
            <p:cNvSpPr txBox="1">
              <a:spLocks noChangeArrowheads="1"/>
            </p:cNvSpPr>
            <p:nvPr/>
          </p:nvSpPr>
          <p:spPr bwMode="auto">
            <a:xfrm>
              <a:off x="3550" y="1442"/>
              <a:ext cx="511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25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4745038"/>
            <a:ext cx="1909763" cy="447675"/>
            <a:chOff x="1680" y="1344"/>
            <a:chExt cx="2381" cy="388"/>
          </a:xfrm>
        </p:grpSpPr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1776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9" name="Line 31"/>
            <p:cNvSpPr>
              <a:spLocks noChangeShapeType="1"/>
            </p:cNvSpPr>
            <p:nvPr/>
          </p:nvSpPr>
          <p:spPr bwMode="auto">
            <a:xfrm>
              <a:off x="1776" y="14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80" name="Line 32"/>
            <p:cNvSpPr>
              <a:spLocks noChangeShapeType="1"/>
            </p:cNvSpPr>
            <p:nvPr/>
          </p:nvSpPr>
          <p:spPr bwMode="auto">
            <a:xfrm>
              <a:off x="3600" y="13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81" name="Text Box 33"/>
            <p:cNvSpPr txBox="1">
              <a:spLocks noChangeArrowheads="1"/>
            </p:cNvSpPr>
            <p:nvPr/>
          </p:nvSpPr>
          <p:spPr bwMode="auto">
            <a:xfrm>
              <a:off x="1680" y="1442"/>
              <a:ext cx="47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25</a:t>
              </a:r>
            </a:p>
          </p:txBody>
        </p:sp>
        <p:sp>
          <p:nvSpPr>
            <p:cNvPr id="130082" name="Text Box 34"/>
            <p:cNvSpPr txBox="1">
              <a:spLocks noChangeArrowheads="1"/>
            </p:cNvSpPr>
            <p:nvPr/>
          </p:nvSpPr>
          <p:spPr bwMode="auto">
            <a:xfrm>
              <a:off x="3550" y="1440"/>
              <a:ext cx="51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35</a:t>
              </a:r>
            </a:p>
          </p:txBody>
        </p:sp>
      </p:grpSp>
      <p:sp>
        <p:nvSpPr>
          <p:cNvPr id="130076" name="Line 28"/>
          <p:cNvSpPr>
            <a:spLocks noChangeShapeType="1"/>
          </p:cNvSpPr>
          <p:nvPr/>
        </p:nvSpPr>
        <p:spPr bwMode="auto">
          <a:xfrm>
            <a:off x="1881188" y="3624263"/>
            <a:ext cx="0" cy="2360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939925" y="2973388"/>
            <a:ext cx="3703638" cy="3011487"/>
            <a:chOff x="1222" y="1873"/>
            <a:chExt cx="2333" cy="1897"/>
          </a:xfrm>
        </p:grpSpPr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1247" y="1873"/>
              <a:ext cx="2227" cy="562"/>
              <a:chOff x="1247" y="1873"/>
              <a:chExt cx="2227" cy="562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2776" y="2030"/>
                <a:ext cx="698" cy="405"/>
                <a:chOff x="4320" y="1437"/>
                <a:chExt cx="1382" cy="556"/>
              </a:xfrm>
            </p:grpSpPr>
            <p:sp>
              <p:nvSpPr>
                <p:cNvPr id="130055" name="Oval 7"/>
                <p:cNvSpPr>
                  <a:spLocks noChangeArrowheads="1"/>
                </p:cNvSpPr>
                <p:nvPr/>
              </p:nvSpPr>
              <p:spPr bwMode="auto">
                <a:xfrm>
                  <a:off x="4320" y="1536"/>
                  <a:ext cx="240" cy="208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49" y="1437"/>
                  <a:ext cx="1053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End-</a:t>
                  </a:r>
                </a:p>
                <a:p>
                  <a:r>
                    <a:rPr lang="en-US" sz="1800"/>
                    <a:t>clouds</a:t>
                  </a:r>
                </a:p>
              </p:txBody>
            </p:sp>
          </p:grpSp>
          <p:sp>
            <p:nvSpPr>
              <p:cNvPr id="130061" name="Line 13"/>
              <p:cNvSpPr>
                <a:spLocks noChangeShapeType="1"/>
              </p:cNvSpPr>
              <p:nvPr/>
            </p:nvSpPr>
            <p:spPr bwMode="auto">
              <a:xfrm>
                <a:off x="1247" y="2172"/>
                <a:ext cx="1529" cy="0"/>
              </a:xfrm>
              <a:prstGeom prst="line">
                <a:avLst/>
              </a:prstGeom>
              <a:noFill/>
              <a:ln w="57150">
                <a:solidFill>
                  <a:srgbClr val="FF66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444" y="1873"/>
                <a:ext cx="1203" cy="282"/>
                <a:chOff x="1680" y="1344"/>
                <a:chExt cx="2381" cy="389"/>
              </a:xfrm>
            </p:grpSpPr>
            <p:sp>
              <p:nvSpPr>
                <p:cNvPr id="130064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3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65" name="Line 17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18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66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13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80" y="1441"/>
                  <a:ext cx="475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31</a:t>
                  </a:r>
                </a:p>
              </p:txBody>
            </p:sp>
            <p:sp>
              <p:nvSpPr>
                <p:cNvPr id="1300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50" y="1441"/>
                  <a:ext cx="511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40</a:t>
                  </a:r>
                </a:p>
              </p:txBody>
            </p:sp>
          </p:grpSp>
        </p:grp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 flipV="1">
              <a:off x="1222" y="2283"/>
              <a:ext cx="1555" cy="14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2352" y="2928"/>
              <a:ext cx="1203" cy="282"/>
              <a:chOff x="1680" y="1344"/>
              <a:chExt cx="2382" cy="388"/>
            </a:xfrm>
          </p:grpSpPr>
          <p:sp>
            <p:nvSpPr>
              <p:cNvPr id="130105" name="Line 57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6" name="Line 58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7" name="Line 59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8" name="Text Box 60"/>
              <p:cNvSpPr txBox="1">
                <a:spLocks noChangeArrowheads="1"/>
              </p:cNvSpPr>
              <p:nvPr/>
            </p:nvSpPr>
            <p:spPr bwMode="auto">
              <a:xfrm>
                <a:off x="1680" y="1442"/>
                <a:ext cx="352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</a:t>
                </a:r>
              </a:p>
            </p:txBody>
          </p:sp>
          <p:sp>
            <p:nvSpPr>
              <p:cNvPr id="130109" name="Text Box 61"/>
              <p:cNvSpPr txBox="1">
                <a:spLocks noChangeArrowheads="1"/>
              </p:cNvSpPr>
              <p:nvPr/>
            </p:nvSpPr>
            <p:spPr bwMode="auto">
              <a:xfrm>
                <a:off x="3551" y="1440"/>
                <a:ext cx="511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10</a:t>
                </a:r>
              </a:p>
            </p:txBody>
          </p:sp>
        </p:grpSp>
      </p:grpSp>
      <p:sp>
        <p:nvSpPr>
          <p:cNvPr id="130110" name="Text Box 62"/>
          <p:cNvSpPr txBox="1">
            <a:spLocks noChangeArrowheads="1"/>
          </p:cNvSpPr>
          <p:nvPr/>
        </p:nvSpPr>
        <p:spPr bwMode="auto">
          <a:xfrm>
            <a:off x="6670675" y="3048000"/>
            <a:ext cx="17780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STPU  </a:t>
            </a:r>
            <a:r>
              <a:rPr lang="en-US">
                <a:solidFill>
                  <a:schemeClr val="accent1"/>
                </a:solidFill>
              </a:rPr>
              <a:t>Q</a:t>
            </a:r>
            <a:r>
              <a:rPr lang="en-US" baseline="30000">
                <a:solidFill>
                  <a:schemeClr val="accent1"/>
                </a:solidFill>
              </a:rPr>
              <a:t>0.9</a:t>
            </a:r>
            <a:r>
              <a:rPr lang="en-US"/>
              <a:t> </a:t>
            </a:r>
          </a:p>
        </p:txBody>
      </p:sp>
      <p:sp>
        <p:nvSpPr>
          <p:cNvPr id="130111" name="Text Box 63"/>
          <p:cNvSpPr txBox="1">
            <a:spLocks noChangeArrowheads="1"/>
          </p:cNvSpPr>
          <p:nvPr/>
        </p:nvSpPr>
        <p:spPr bwMode="auto">
          <a:xfrm>
            <a:off x="6019800" y="4191000"/>
            <a:ext cx="2914650" cy="12001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Keep only assignments </a:t>
            </a:r>
          </a:p>
          <a:p>
            <a:r>
              <a:rPr lang="en-US" sz="1800"/>
              <a:t>to executables consistent </a:t>
            </a:r>
          </a:p>
          <a:p>
            <a:r>
              <a:rPr lang="en-US" sz="1800"/>
              <a:t>with ALL contingent events</a:t>
            </a:r>
          </a:p>
        </p:txBody>
      </p:sp>
      <p:sp>
        <p:nvSpPr>
          <p:cNvPr id="130113" name="Text Box 65"/>
          <p:cNvSpPr txBox="1">
            <a:spLocks noChangeArrowheads="1"/>
          </p:cNvSpPr>
          <p:nvPr/>
        </p:nvSpPr>
        <p:spPr bwMode="auto">
          <a:xfrm>
            <a:off x="6805613" y="6096000"/>
            <a:ext cx="1506537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  </a:t>
            </a:r>
            <a:r>
              <a:rPr lang="en-US">
                <a:solidFill>
                  <a:schemeClr val="accent1"/>
                </a:solidFill>
              </a:rPr>
              <a:t>T</a:t>
            </a:r>
            <a:r>
              <a:rPr lang="en-US" baseline="30000">
                <a:solidFill>
                  <a:schemeClr val="accent1"/>
                </a:solidFill>
              </a:rPr>
              <a:t>0.9</a:t>
            </a:r>
            <a:r>
              <a:rPr lang="en-US"/>
              <a:t> </a:t>
            </a:r>
          </a:p>
        </p:txBody>
      </p:sp>
      <p:sp>
        <p:nvSpPr>
          <p:cNvPr id="130114" name="Line 66"/>
          <p:cNvSpPr>
            <a:spLocks noChangeShapeType="1"/>
          </p:cNvSpPr>
          <p:nvPr/>
        </p:nvSpPr>
        <p:spPr bwMode="auto">
          <a:xfrm>
            <a:off x="7477125" y="3505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381000" y="4760913"/>
            <a:ext cx="942975" cy="412750"/>
            <a:chOff x="192" y="3408"/>
            <a:chExt cx="594" cy="260"/>
          </a:xfrm>
        </p:grpSpPr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407" y="3408"/>
              <a:ext cx="196" cy="70"/>
              <a:chOff x="407" y="3408"/>
              <a:chExt cx="196" cy="70"/>
            </a:xfrm>
          </p:grpSpPr>
          <p:sp>
            <p:nvSpPr>
              <p:cNvPr id="130116" name="Line 68"/>
              <p:cNvSpPr>
                <a:spLocks noChangeShapeType="1"/>
              </p:cNvSpPr>
              <p:nvPr/>
            </p:nvSpPr>
            <p:spPr bwMode="auto">
              <a:xfrm>
                <a:off x="407" y="3408"/>
                <a:ext cx="0" cy="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17" name="Line 69"/>
              <p:cNvSpPr>
                <a:spLocks noChangeShapeType="1"/>
              </p:cNvSpPr>
              <p:nvPr/>
            </p:nvSpPr>
            <p:spPr bwMode="auto">
              <a:xfrm>
                <a:off x="407" y="3478"/>
                <a:ext cx="1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18" name="Line 70"/>
              <p:cNvSpPr>
                <a:spLocks noChangeShapeType="1"/>
              </p:cNvSpPr>
              <p:nvPr/>
            </p:nvSpPr>
            <p:spPr bwMode="auto">
              <a:xfrm>
                <a:off x="603" y="3408"/>
                <a:ext cx="0" cy="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192" y="3456"/>
              <a:ext cx="594" cy="212"/>
              <a:chOff x="192" y="3456"/>
              <a:chExt cx="594" cy="212"/>
            </a:xfrm>
          </p:grpSpPr>
          <p:sp>
            <p:nvSpPr>
              <p:cNvPr id="130120" name="Text Box 72"/>
              <p:cNvSpPr txBox="1">
                <a:spLocks noChangeArrowheads="1"/>
              </p:cNvSpPr>
              <p:nvPr/>
            </p:nvSpPr>
            <p:spPr bwMode="auto">
              <a:xfrm>
                <a:off x="528" y="3456"/>
                <a:ext cx="258" cy="2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31</a:t>
                </a:r>
              </a:p>
            </p:txBody>
          </p:sp>
          <p:sp>
            <p:nvSpPr>
              <p:cNvPr id="130121" name="Text Box 73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258" cy="2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30</a:t>
                </a:r>
              </a:p>
            </p:txBody>
          </p:sp>
        </p:grpSp>
      </p:grpSp>
      <p:sp>
        <p:nvSpPr>
          <p:cNvPr id="130125" name="Line 77"/>
          <p:cNvSpPr>
            <a:spLocks noChangeShapeType="1"/>
          </p:cNvSpPr>
          <p:nvPr/>
        </p:nvSpPr>
        <p:spPr bwMode="auto">
          <a:xfrm>
            <a:off x="7477125" y="5486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11" grpId="0" animBg="1"/>
      <p:bldP spid="130113" grpId="0" animBg="1"/>
      <p:bldP spid="130114" grpId="0" animBg="1"/>
      <p:bldP spid="1301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39825"/>
          </a:xfrm>
        </p:spPr>
        <p:txBody>
          <a:bodyPr/>
          <a:lstStyle/>
          <a:p>
            <a:r>
              <a:rPr lang="en-US" sz="3200"/>
              <a:t>OSC-Check step 3: Merge</a:t>
            </a:r>
            <a:r>
              <a:rPr lang="en-US"/>
              <a:t> 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28600" y="3581400"/>
            <a:ext cx="3706813" cy="2908300"/>
            <a:chOff x="1536" y="2160"/>
            <a:chExt cx="2335" cy="1832"/>
          </a:xfrm>
        </p:grpSpPr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1584" y="2160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Start-</a:t>
              </a:r>
            </a:p>
            <a:p>
              <a:r>
                <a:rPr lang="en-US" sz="1800"/>
                <a:t>clouds</a:t>
              </a:r>
            </a:p>
          </p:txBody>
        </p:sp>
        <p:sp>
          <p:nvSpPr>
            <p:cNvPr id="131080" name="Text Box 8"/>
            <p:cNvSpPr txBox="1">
              <a:spLocks noChangeArrowheads="1"/>
            </p:cNvSpPr>
            <p:nvPr/>
          </p:nvSpPr>
          <p:spPr bwMode="auto">
            <a:xfrm>
              <a:off x="1632" y="3504"/>
              <a:ext cx="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Start-</a:t>
              </a:r>
            </a:p>
            <a:p>
              <a:r>
                <a:rPr lang="en-US" sz="1800"/>
                <a:t>aiming</a:t>
              </a:r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3212" y="3504"/>
              <a:ext cx="148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82" name="Text Box 10"/>
            <p:cNvSpPr txBox="1">
              <a:spLocks noChangeArrowheads="1"/>
            </p:cNvSpPr>
            <p:nvPr/>
          </p:nvSpPr>
          <p:spPr bwMode="auto">
            <a:xfrm>
              <a:off x="3331" y="3496"/>
              <a:ext cx="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End-</a:t>
              </a:r>
            </a:p>
            <a:p>
              <a:r>
                <a:rPr lang="en-US" sz="1800"/>
                <a:t>aiming</a:t>
              </a:r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>
              <a:off x="2202" y="3611"/>
              <a:ext cx="10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332" y="3728"/>
              <a:ext cx="882" cy="264"/>
              <a:chOff x="1680" y="1344"/>
              <a:chExt cx="2642" cy="496"/>
            </a:xfrm>
          </p:grpSpPr>
          <p:sp>
            <p:nvSpPr>
              <p:cNvPr id="131085" name="Line 13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6" name="Line 14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7" name="Line 15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8" name="Text Box 16"/>
              <p:cNvSpPr txBox="1">
                <a:spLocks noChangeArrowheads="1"/>
              </p:cNvSpPr>
              <p:nvPr/>
            </p:nvSpPr>
            <p:spPr bwMode="auto">
              <a:xfrm>
                <a:off x="1680" y="1440"/>
                <a:ext cx="719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20</a:t>
                </a:r>
              </a:p>
            </p:txBody>
          </p:sp>
          <p:sp>
            <p:nvSpPr>
              <p:cNvPr id="131089" name="Text Box 17"/>
              <p:cNvSpPr txBox="1">
                <a:spLocks noChangeArrowheads="1"/>
              </p:cNvSpPr>
              <p:nvPr/>
            </p:nvSpPr>
            <p:spPr bwMode="auto">
              <a:xfrm>
                <a:off x="3549" y="1442"/>
                <a:ext cx="773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25</a:t>
                </a:r>
              </a:p>
            </p:txBody>
          </p:sp>
        </p:grp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>
              <a:off x="2138" y="2437"/>
              <a:ext cx="0" cy="10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536" y="2964"/>
              <a:ext cx="479" cy="247"/>
              <a:chOff x="192" y="3408"/>
              <a:chExt cx="725" cy="336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407" y="3408"/>
                <a:ext cx="196" cy="70"/>
                <a:chOff x="407" y="3408"/>
                <a:chExt cx="196" cy="70"/>
              </a:xfrm>
            </p:grpSpPr>
            <p:sp>
              <p:nvSpPr>
                <p:cNvPr id="131093" name="Line 21"/>
                <p:cNvSpPr>
                  <a:spLocks noChangeShapeType="1"/>
                </p:cNvSpPr>
                <p:nvPr/>
              </p:nvSpPr>
              <p:spPr bwMode="auto">
                <a:xfrm>
                  <a:off x="407" y="3408"/>
                  <a:ext cx="0" cy="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94" name="Line 22"/>
                <p:cNvSpPr>
                  <a:spLocks noChangeShapeType="1"/>
                </p:cNvSpPr>
                <p:nvPr/>
              </p:nvSpPr>
              <p:spPr bwMode="auto">
                <a:xfrm>
                  <a:off x="407" y="3478"/>
                  <a:ext cx="1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95" name="Line 23"/>
                <p:cNvSpPr>
                  <a:spLocks noChangeShapeType="1"/>
                </p:cNvSpPr>
                <p:nvPr/>
              </p:nvSpPr>
              <p:spPr bwMode="auto">
                <a:xfrm>
                  <a:off x="603" y="3408"/>
                  <a:ext cx="0" cy="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92" y="3456"/>
                <a:ext cx="725" cy="288"/>
                <a:chOff x="192" y="3456"/>
                <a:chExt cx="725" cy="288"/>
              </a:xfrm>
            </p:grpSpPr>
            <p:sp>
              <p:nvSpPr>
                <p:cNvPr id="1310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28" y="3456"/>
                  <a:ext cx="389" cy="28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31</a:t>
                  </a:r>
                </a:p>
              </p:txBody>
            </p:sp>
            <p:sp>
              <p:nvSpPr>
                <p:cNvPr id="13109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2" y="3456"/>
                  <a:ext cx="390" cy="28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30</a:t>
                  </a:r>
                </a:p>
              </p:txBody>
            </p:sp>
          </p:grpSp>
        </p:grpSp>
        <p:sp>
          <p:nvSpPr>
            <p:cNvPr id="131122" name="Oval 50"/>
            <p:cNvSpPr>
              <a:spLocks noChangeArrowheads="1"/>
            </p:cNvSpPr>
            <p:nvPr/>
          </p:nvSpPr>
          <p:spPr bwMode="auto">
            <a:xfrm>
              <a:off x="2064" y="2256"/>
              <a:ext cx="148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3" name="Oval 51"/>
            <p:cNvSpPr>
              <a:spLocks noChangeArrowheads="1"/>
            </p:cNvSpPr>
            <p:nvPr/>
          </p:nvSpPr>
          <p:spPr bwMode="auto">
            <a:xfrm>
              <a:off x="2064" y="3504"/>
              <a:ext cx="148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5334000" y="3581400"/>
            <a:ext cx="3630613" cy="2908300"/>
            <a:chOff x="3312" y="1440"/>
            <a:chExt cx="2287" cy="1832"/>
          </a:xfrm>
        </p:grpSpPr>
        <p:sp>
          <p:nvSpPr>
            <p:cNvPr id="131126" name="Text Box 54"/>
            <p:cNvSpPr txBox="1">
              <a:spLocks noChangeArrowheads="1"/>
            </p:cNvSpPr>
            <p:nvPr/>
          </p:nvSpPr>
          <p:spPr bwMode="auto">
            <a:xfrm>
              <a:off x="3312" y="1440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Start-</a:t>
              </a:r>
            </a:p>
            <a:p>
              <a:r>
                <a:rPr lang="en-US" sz="1800"/>
                <a:t>clouds</a:t>
              </a:r>
            </a:p>
          </p:txBody>
        </p:sp>
        <p:sp>
          <p:nvSpPr>
            <p:cNvPr id="131127" name="Text Box 55"/>
            <p:cNvSpPr txBox="1">
              <a:spLocks noChangeArrowheads="1"/>
            </p:cNvSpPr>
            <p:nvPr/>
          </p:nvSpPr>
          <p:spPr bwMode="auto">
            <a:xfrm>
              <a:off x="3360" y="2784"/>
              <a:ext cx="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Start-</a:t>
              </a:r>
            </a:p>
            <a:p>
              <a:r>
                <a:rPr lang="en-US" sz="1800"/>
                <a:t>aiming</a:t>
              </a:r>
            </a:p>
          </p:txBody>
        </p:sp>
        <p:sp>
          <p:nvSpPr>
            <p:cNvPr id="131128" name="Oval 56"/>
            <p:cNvSpPr>
              <a:spLocks noChangeArrowheads="1"/>
            </p:cNvSpPr>
            <p:nvPr/>
          </p:nvSpPr>
          <p:spPr bwMode="auto">
            <a:xfrm>
              <a:off x="4940" y="2784"/>
              <a:ext cx="148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9" name="Text Box 57"/>
            <p:cNvSpPr txBox="1">
              <a:spLocks noChangeArrowheads="1"/>
            </p:cNvSpPr>
            <p:nvPr/>
          </p:nvSpPr>
          <p:spPr bwMode="auto">
            <a:xfrm>
              <a:off x="5059" y="2776"/>
              <a:ext cx="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End-</a:t>
              </a:r>
            </a:p>
            <a:p>
              <a:r>
                <a:rPr lang="en-US" sz="1800"/>
                <a:t>aiming</a:t>
              </a:r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3930" y="2891"/>
              <a:ext cx="10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4060" y="3008"/>
              <a:ext cx="882" cy="264"/>
              <a:chOff x="1680" y="1344"/>
              <a:chExt cx="2642" cy="496"/>
            </a:xfrm>
          </p:grpSpPr>
          <p:sp>
            <p:nvSpPr>
              <p:cNvPr id="131132" name="Line 60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33" name="Line 61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34" name="Line 62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35" name="Text Box 63"/>
              <p:cNvSpPr txBox="1">
                <a:spLocks noChangeArrowheads="1"/>
              </p:cNvSpPr>
              <p:nvPr/>
            </p:nvSpPr>
            <p:spPr bwMode="auto">
              <a:xfrm>
                <a:off x="1680" y="1440"/>
                <a:ext cx="719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20</a:t>
                </a:r>
              </a:p>
            </p:txBody>
          </p:sp>
          <p:sp>
            <p:nvSpPr>
              <p:cNvPr id="131136" name="Text Box 64"/>
              <p:cNvSpPr txBox="1">
                <a:spLocks noChangeArrowheads="1"/>
              </p:cNvSpPr>
              <p:nvPr/>
            </p:nvSpPr>
            <p:spPr bwMode="auto">
              <a:xfrm>
                <a:off x="3549" y="1442"/>
                <a:ext cx="773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25</a:t>
                </a:r>
              </a:p>
            </p:txBody>
          </p:sp>
        </p:grpSp>
        <p:sp>
          <p:nvSpPr>
            <p:cNvPr id="131137" name="Line 65"/>
            <p:cNvSpPr>
              <a:spLocks noChangeShapeType="1"/>
            </p:cNvSpPr>
            <p:nvPr/>
          </p:nvSpPr>
          <p:spPr bwMode="auto">
            <a:xfrm>
              <a:off x="3866" y="1717"/>
              <a:ext cx="0" cy="10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42" name="Line 70"/>
            <p:cNvSpPr>
              <a:spLocks noChangeShapeType="1"/>
            </p:cNvSpPr>
            <p:nvPr/>
          </p:nvSpPr>
          <p:spPr bwMode="auto">
            <a:xfrm>
              <a:off x="3536" y="2244"/>
              <a:ext cx="0" cy="51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44" name="Text Box 72"/>
            <p:cNvSpPr txBox="1">
              <a:spLocks noChangeArrowheads="1"/>
            </p:cNvSpPr>
            <p:nvPr/>
          </p:nvSpPr>
          <p:spPr bwMode="auto">
            <a:xfrm>
              <a:off x="3486" y="2279"/>
              <a:ext cx="257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6699"/>
                  </a:solidFill>
                </a:rPr>
                <a:t>31</a:t>
              </a:r>
            </a:p>
          </p:txBody>
        </p:sp>
        <p:sp>
          <p:nvSpPr>
            <p:cNvPr id="131146" name="Oval 74"/>
            <p:cNvSpPr>
              <a:spLocks noChangeArrowheads="1"/>
            </p:cNvSpPr>
            <p:nvPr/>
          </p:nvSpPr>
          <p:spPr bwMode="auto">
            <a:xfrm>
              <a:off x="3792" y="1536"/>
              <a:ext cx="148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47" name="Oval 75"/>
            <p:cNvSpPr>
              <a:spLocks noChangeArrowheads="1"/>
            </p:cNvSpPr>
            <p:nvPr/>
          </p:nvSpPr>
          <p:spPr bwMode="auto">
            <a:xfrm>
              <a:off x="3792" y="2784"/>
              <a:ext cx="148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49" name="Text Box 77"/>
          <p:cNvSpPr txBox="1">
            <a:spLocks noChangeArrowheads="1"/>
          </p:cNvSpPr>
          <p:nvPr/>
        </p:nvSpPr>
        <p:spPr bwMode="auto">
          <a:xfrm>
            <a:off x="1828800" y="4419600"/>
            <a:ext cx="150653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  </a:t>
            </a:r>
            <a:r>
              <a:rPr lang="en-US">
                <a:solidFill>
                  <a:schemeClr val="accent1"/>
                </a:solidFill>
              </a:rPr>
              <a:t>T</a:t>
            </a:r>
            <a:r>
              <a:rPr lang="en-US" baseline="30000">
                <a:solidFill>
                  <a:schemeClr val="accent1"/>
                </a:solidFill>
              </a:rPr>
              <a:t>0.9</a:t>
            </a:r>
            <a:r>
              <a:rPr lang="en-US"/>
              <a:t> </a:t>
            </a:r>
          </a:p>
        </p:txBody>
      </p:sp>
      <p:sp>
        <p:nvSpPr>
          <p:cNvPr id="131150" name="Text Box 78"/>
          <p:cNvSpPr txBox="1">
            <a:spLocks noChangeArrowheads="1"/>
          </p:cNvSpPr>
          <p:nvPr/>
        </p:nvSpPr>
        <p:spPr bwMode="auto">
          <a:xfrm>
            <a:off x="7162800" y="4419600"/>
            <a:ext cx="1336675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  </a:t>
            </a:r>
            <a:r>
              <a:rPr lang="en-US">
                <a:solidFill>
                  <a:schemeClr val="accent1"/>
                </a:solidFill>
              </a:rPr>
              <a:t>T</a:t>
            </a:r>
            <a:r>
              <a:rPr lang="en-US" baseline="30000">
                <a:solidFill>
                  <a:schemeClr val="accent1"/>
                </a:solidFill>
              </a:rPr>
              <a:t>1</a:t>
            </a:r>
            <a:r>
              <a:rPr lang="en-US"/>
              <a:t> </a:t>
            </a:r>
          </a:p>
        </p:txBody>
      </p:sp>
      <p:sp>
        <p:nvSpPr>
          <p:cNvPr id="131151" name="Text Box 79"/>
          <p:cNvSpPr txBox="1">
            <a:spLocks noChangeArrowheads="1"/>
          </p:cNvSpPr>
          <p:nvPr/>
        </p:nvSpPr>
        <p:spPr bwMode="auto">
          <a:xfrm>
            <a:off x="0" y="914400"/>
            <a:ext cx="9906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300"/>
              <a:t>Intersect the intervals of the STPs T</a:t>
            </a:r>
            <a:r>
              <a:rPr lang="el-GR" sz="2300" baseline="30000">
                <a:cs typeface="Arial" charset="0"/>
              </a:rPr>
              <a:t>β</a:t>
            </a:r>
            <a:r>
              <a:rPr lang="en-US" sz="2300" baseline="30000">
                <a:cs typeface="Arial" charset="0"/>
              </a:rPr>
              <a:t>,</a:t>
            </a:r>
            <a:r>
              <a:rPr lang="en-US" sz="2300">
                <a:cs typeface="Arial" charset="0"/>
              </a:rPr>
              <a:t> for all </a:t>
            </a:r>
            <a:r>
              <a:rPr lang="el-GR" sz="2300">
                <a:cs typeface="Arial" charset="0"/>
              </a:rPr>
              <a:t>β</a:t>
            </a:r>
            <a:r>
              <a:rPr lang="en-US" sz="2300">
                <a:cs typeface="Arial" charset="0"/>
              </a:rPr>
              <a:t> such that </a:t>
            </a:r>
            <a:r>
              <a:rPr lang="en-US" sz="2300"/>
              <a:t>T</a:t>
            </a:r>
            <a:r>
              <a:rPr lang="el-GR" sz="2300" baseline="30000"/>
              <a:t>β</a:t>
            </a:r>
            <a:r>
              <a:rPr lang="en-US" sz="2300"/>
              <a:t> consistent.</a:t>
            </a:r>
          </a:p>
          <a:p>
            <a:r>
              <a:rPr lang="en-US" sz="2300"/>
              <a:t>Return the resulting STP T if consistent:</a:t>
            </a:r>
          </a:p>
          <a:p>
            <a:endParaRPr lang="en-US" sz="2300"/>
          </a:p>
          <a:p>
            <a:r>
              <a:rPr lang="en-US" sz="2300"/>
              <a:t>All solutions of T are consistent and optimal wit any possible scenario</a:t>
            </a:r>
            <a:endParaRPr lang="el-GR" sz="2300"/>
          </a:p>
        </p:txBody>
      </p: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2514600" y="2895600"/>
            <a:ext cx="4635500" cy="3519488"/>
            <a:chOff x="576" y="2103"/>
            <a:chExt cx="2920" cy="2217"/>
          </a:xfrm>
        </p:grpSpPr>
        <p:grpSp>
          <p:nvGrpSpPr>
            <p:cNvPr id="10" name="Group 121"/>
            <p:cNvGrpSpPr>
              <a:grpSpLocks/>
            </p:cNvGrpSpPr>
            <p:nvPr/>
          </p:nvGrpSpPr>
          <p:grpSpPr bwMode="auto">
            <a:xfrm>
              <a:off x="576" y="2103"/>
              <a:ext cx="2920" cy="2217"/>
              <a:chOff x="576" y="2103"/>
              <a:chExt cx="2920" cy="2217"/>
            </a:xfrm>
          </p:grpSpPr>
          <p:sp>
            <p:nvSpPr>
              <p:cNvPr id="131194" name="Oval 122"/>
              <p:cNvSpPr>
                <a:spLocks noChangeArrowheads="1"/>
              </p:cNvSpPr>
              <p:nvPr/>
            </p:nvSpPr>
            <p:spPr bwMode="auto">
              <a:xfrm>
                <a:off x="1126" y="2103"/>
                <a:ext cx="121" cy="1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95" name="Text Box 123"/>
              <p:cNvSpPr txBox="1">
                <a:spLocks noChangeArrowheads="1"/>
              </p:cNvSpPr>
              <p:nvPr/>
            </p:nvSpPr>
            <p:spPr bwMode="auto">
              <a:xfrm>
                <a:off x="624" y="2160"/>
                <a:ext cx="5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Start-</a:t>
                </a:r>
              </a:p>
              <a:p>
                <a:r>
                  <a:rPr lang="en-US" sz="1800"/>
                  <a:t>clouds</a:t>
                </a:r>
              </a:p>
            </p:txBody>
          </p:sp>
          <p:sp>
            <p:nvSpPr>
              <p:cNvPr id="131196" name="Oval 124"/>
              <p:cNvSpPr>
                <a:spLocks noChangeArrowheads="1"/>
              </p:cNvSpPr>
              <p:nvPr/>
            </p:nvSpPr>
            <p:spPr bwMode="auto">
              <a:xfrm>
                <a:off x="1127" y="3794"/>
                <a:ext cx="121" cy="1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97" name="Text Box 125"/>
              <p:cNvSpPr txBox="1">
                <a:spLocks noChangeArrowheads="1"/>
              </p:cNvSpPr>
              <p:nvPr/>
            </p:nvSpPr>
            <p:spPr bwMode="auto">
              <a:xfrm>
                <a:off x="593" y="3722"/>
                <a:ext cx="5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Start-</a:t>
                </a:r>
              </a:p>
              <a:p>
                <a:r>
                  <a:rPr lang="en-US" sz="1800"/>
                  <a:t>aiming</a:t>
                </a:r>
              </a:p>
            </p:txBody>
          </p:sp>
          <p:sp>
            <p:nvSpPr>
              <p:cNvPr id="131198" name="Oval 126"/>
              <p:cNvSpPr>
                <a:spLocks noChangeArrowheads="1"/>
              </p:cNvSpPr>
              <p:nvPr/>
            </p:nvSpPr>
            <p:spPr bwMode="auto">
              <a:xfrm>
                <a:off x="2776" y="3792"/>
                <a:ext cx="121" cy="1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99" name="Text Box 127"/>
              <p:cNvSpPr txBox="1">
                <a:spLocks noChangeArrowheads="1"/>
              </p:cNvSpPr>
              <p:nvPr/>
            </p:nvSpPr>
            <p:spPr bwMode="auto">
              <a:xfrm>
                <a:off x="2956" y="3722"/>
                <a:ext cx="5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End-</a:t>
                </a:r>
              </a:p>
              <a:p>
                <a:r>
                  <a:rPr lang="en-US" sz="1800"/>
                  <a:t>aiming</a:t>
                </a:r>
              </a:p>
            </p:txBody>
          </p:sp>
          <p:sp>
            <p:nvSpPr>
              <p:cNvPr id="131200" name="Line 128"/>
              <p:cNvSpPr>
                <a:spLocks noChangeShapeType="1"/>
              </p:cNvSpPr>
              <p:nvPr/>
            </p:nvSpPr>
            <p:spPr bwMode="auto">
              <a:xfrm>
                <a:off x="1247" y="3879"/>
                <a:ext cx="152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29"/>
              <p:cNvGrpSpPr>
                <a:grpSpLocks/>
              </p:cNvGrpSpPr>
              <p:nvPr/>
            </p:nvGrpSpPr>
            <p:grpSpPr bwMode="auto">
              <a:xfrm>
                <a:off x="1444" y="4037"/>
                <a:ext cx="1203" cy="283"/>
                <a:chOff x="1680" y="1344"/>
                <a:chExt cx="2381" cy="391"/>
              </a:xfrm>
            </p:grpSpPr>
            <p:sp>
              <p:nvSpPr>
                <p:cNvPr id="131202" name="Line 130"/>
                <p:cNvSpPr>
                  <a:spLocks noChangeShapeType="1"/>
                </p:cNvSpPr>
                <p:nvPr/>
              </p:nvSpPr>
              <p:spPr bwMode="auto">
                <a:xfrm>
                  <a:off x="1776" y="13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03" name="Line 131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18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04" name="Line 132"/>
                <p:cNvSpPr>
                  <a:spLocks noChangeShapeType="1"/>
                </p:cNvSpPr>
                <p:nvPr/>
              </p:nvSpPr>
              <p:spPr bwMode="auto">
                <a:xfrm>
                  <a:off x="3600" y="134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05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680" y="1439"/>
                  <a:ext cx="475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/>
                    <a:t>20</a:t>
                  </a:r>
                </a:p>
              </p:txBody>
            </p:sp>
            <p:sp>
              <p:nvSpPr>
                <p:cNvPr id="131206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3550" y="1442"/>
                  <a:ext cx="511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25</a:t>
                  </a:r>
                </a:p>
              </p:txBody>
            </p:sp>
          </p:grpSp>
          <p:sp>
            <p:nvSpPr>
              <p:cNvPr id="131207" name="Line 135"/>
              <p:cNvSpPr>
                <a:spLocks noChangeShapeType="1"/>
              </p:cNvSpPr>
              <p:nvPr/>
            </p:nvSpPr>
            <p:spPr bwMode="auto">
              <a:xfrm>
                <a:off x="1185" y="2283"/>
                <a:ext cx="0" cy="14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08" name="Line 136"/>
              <p:cNvSpPr>
                <a:spLocks noChangeShapeType="1"/>
              </p:cNvSpPr>
              <p:nvPr/>
            </p:nvSpPr>
            <p:spPr bwMode="auto">
              <a:xfrm>
                <a:off x="651" y="2999"/>
                <a:ext cx="0" cy="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09" name="Text Box 137"/>
              <p:cNvSpPr txBox="1">
                <a:spLocks noChangeArrowheads="1"/>
              </p:cNvSpPr>
              <p:nvPr/>
            </p:nvSpPr>
            <p:spPr bwMode="auto">
              <a:xfrm>
                <a:off x="576" y="3047"/>
                <a:ext cx="258" cy="2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31</a:t>
                </a:r>
              </a:p>
            </p:txBody>
          </p:sp>
        </p:grpSp>
        <p:sp>
          <p:nvSpPr>
            <p:cNvPr id="131210" name="Text Box 138"/>
            <p:cNvSpPr txBox="1">
              <a:spLocks noChangeArrowheads="1"/>
            </p:cNvSpPr>
            <p:nvPr/>
          </p:nvSpPr>
          <p:spPr bwMode="auto">
            <a:xfrm>
              <a:off x="2016" y="2496"/>
              <a:ext cx="771" cy="2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STP  </a:t>
              </a:r>
              <a:r>
                <a:rPr lang="en-US">
                  <a:solidFill>
                    <a:schemeClr val="accent1"/>
                  </a:solidFill>
                </a:rPr>
                <a:t>T</a:t>
              </a:r>
              <a:r>
                <a:rPr 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073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28472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49" grpId="0" animBg="1"/>
      <p:bldP spid="13115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of OSC-Check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|preferences| x |variables|</a:t>
            </a:r>
            <a:r>
              <a:rPr lang="en-US" baseline="30000"/>
              <a:t>3</a:t>
            </a:r>
            <a:r>
              <a:rPr lang="en-US"/>
              <a:t> x |interval size|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3124200"/>
            <a:ext cx="5029200" cy="228600"/>
            <a:chOff x="2016" y="2064"/>
            <a:chExt cx="3168" cy="144"/>
          </a:xfrm>
        </p:grpSpPr>
        <p:sp>
          <p:nvSpPr>
            <p:cNvPr id="149509" name="Line 5"/>
            <p:cNvSpPr>
              <a:spLocks noChangeShapeType="1"/>
            </p:cNvSpPr>
            <p:nvPr/>
          </p:nvSpPr>
          <p:spPr bwMode="auto">
            <a:xfrm flipV="1">
              <a:off x="2016" y="2208"/>
              <a:ext cx="316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10" name="Line 6"/>
            <p:cNvSpPr>
              <a:spLocks noChangeShapeType="1"/>
            </p:cNvSpPr>
            <p:nvPr/>
          </p:nvSpPr>
          <p:spPr bwMode="auto">
            <a:xfrm flipV="1">
              <a:off x="2016" y="2064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511" name="Line 7"/>
            <p:cNvSpPr>
              <a:spLocks noChangeShapeType="1"/>
            </p:cNvSpPr>
            <p:nvPr/>
          </p:nvSpPr>
          <p:spPr bwMode="auto">
            <a:xfrm flipV="1">
              <a:off x="5184" y="2064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5562600" y="3352800"/>
            <a:ext cx="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572000" y="3733800"/>
            <a:ext cx="2143125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42938"/>
          </a:xfrm>
        </p:spPr>
        <p:txBody>
          <a:bodyPr>
            <a:normAutofit fontScale="90000"/>
          </a:bodyPr>
          <a:lstStyle/>
          <a:p>
            <a:r>
              <a:rPr lang="en-US" sz="4000"/>
              <a:t>Optimal Weak Controllability (OWC)</a:t>
            </a:r>
            <a:endParaRPr lang="el-GR" sz="4000"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3657600"/>
          </a:xfrm>
        </p:spPr>
        <p:txBody>
          <a:bodyPr/>
          <a:lstStyle/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/>
              <a:t>    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/>
              <a:t>     An </a:t>
            </a:r>
            <a:r>
              <a:rPr lang="en-US" sz="2700" b="1" dirty="0"/>
              <a:t>STP with Preferences and Uncertainty</a:t>
            </a:r>
            <a:r>
              <a:rPr lang="en-US" sz="2700" dirty="0"/>
              <a:t> is </a:t>
            </a:r>
            <a:r>
              <a:rPr lang="en-US" sz="2700" b="1" dirty="0">
                <a:solidFill>
                  <a:schemeClr val="accent1"/>
                </a:solidFill>
                <a:effectLst/>
              </a:rPr>
              <a:t>Optimally WC</a:t>
            </a:r>
            <a:r>
              <a:rPr lang="en-US" sz="2700" dirty="0"/>
              <a:t> if there is an assignment to all the executable time points </a:t>
            </a:r>
            <a:r>
              <a:rPr lang="en-US" sz="2700" b="1" dirty="0">
                <a:solidFill>
                  <a:schemeClr val="accent1"/>
                </a:solidFill>
                <a:effectLst/>
              </a:rPr>
              <a:t>consistent</a:t>
            </a:r>
            <a:r>
              <a:rPr lang="en-US" sz="2700" b="1" dirty="0"/>
              <a:t> and </a:t>
            </a:r>
            <a:r>
              <a:rPr lang="en-US" sz="2700" b="1" dirty="0">
                <a:solidFill>
                  <a:schemeClr val="accent1"/>
                </a:solidFill>
                <a:effectLst/>
              </a:rPr>
              <a:t>optimal</a:t>
            </a:r>
            <a:r>
              <a:rPr lang="en-US" sz="2700" dirty="0"/>
              <a:t> with each of the possible scenarios.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4038600"/>
            <a:ext cx="7237413" cy="649288"/>
            <a:chOff x="672" y="3239"/>
            <a:chExt cx="4559" cy="409"/>
          </a:xfrm>
        </p:grpSpPr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672" y="3360"/>
              <a:ext cx="1011" cy="2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STPPU Q </a:t>
              </a:r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728" y="3504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4358" y="3337"/>
              <a:ext cx="873" cy="2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STPU Q’</a:t>
              </a:r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2198" y="3239"/>
              <a:ext cx="1324" cy="23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Ignore preferences</a:t>
              </a:r>
            </a:p>
          </p:txBody>
        </p:sp>
      </p:grp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219200" y="4876800"/>
            <a:ext cx="6888163" cy="457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 is Optimally WC         iff                       Q’ is WC 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276600" y="5638800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Co-NP-complete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  <p:bldP spid="8090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Checking Optimal Dynamic Controllability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From the minimum preference up until inconsistency do:</a:t>
            </a:r>
          </a:p>
          <a:p>
            <a:pPr marL="609600" indent="-609600">
              <a:buFont typeface="+mj-lt"/>
              <a:buAutoNum type="arabicPeriod"/>
            </a:pPr>
            <a:r>
              <a:rPr lang="en-US" dirty="0" smtClean="0"/>
              <a:t>For each preference level:</a:t>
            </a:r>
            <a:endParaRPr lang="en-US" dirty="0"/>
          </a:p>
          <a:p>
            <a:pPr marL="929640" lvl="1" indent="-6096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Cut</a:t>
            </a:r>
            <a:r>
              <a:rPr lang="en-US" dirty="0" smtClean="0"/>
              <a:t> </a:t>
            </a:r>
            <a:r>
              <a:rPr lang="en-US" dirty="0"/>
              <a:t>the STPPU P and get STPU Q</a:t>
            </a:r>
          </a:p>
          <a:p>
            <a:pPr marL="929640" lvl="1" indent="-609600">
              <a:buFont typeface="Wingdings" pitchFamily="2" charset="2"/>
              <a:buAutoNum type="arabicPeriod"/>
            </a:pPr>
            <a:r>
              <a:rPr lang="en-US" dirty="0"/>
              <a:t>Check if Q is </a:t>
            </a:r>
            <a:r>
              <a:rPr lang="en-US" dirty="0">
                <a:solidFill>
                  <a:schemeClr val="accent1"/>
                </a:solidFill>
                <a:effectLst/>
              </a:rPr>
              <a:t>Dynamically </a:t>
            </a:r>
            <a:r>
              <a:rPr lang="en-US" dirty="0" smtClean="0">
                <a:solidFill>
                  <a:schemeClr val="accent1"/>
                </a:solidFill>
                <a:effectLst/>
              </a:rPr>
              <a:t>Controllable</a:t>
            </a:r>
          </a:p>
          <a:p>
            <a:pPr marL="929640" lvl="1" indent="-609600"/>
            <a:r>
              <a:rPr lang="en-US" dirty="0" smtClean="0">
                <a:solidFill>
                  <a:schemeClr val="accent1"/>
                </a:solidFill>
              </a:rPr>
              <a:t>if so, for each controllable variable we will know how long it has to wait before executing and ensuring a final preference of at least the cut level</a:t>
            </a:r>
            <a:endParaRPr lang="en-US" dirty="0">
              <a:solidFill>
                <a:schemeClr val="accent1"/>
              </a:solidFill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1"/>
              </a:solidFill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1"/>
                </a:solidFill>
                <a:effectLst/>
              </a:rPr>
              <a:t>Merge</a:t>
            </a:r>
            <a:r>
              <a:rPr lang="en-US" dirty="0" smtClean="0"/>
              <a:t> </a:t>
            </a:r>
            <a:r>
              <a:rPr lang="en-US" dirty="0"/>
              <a:t>results obtained at all preference </a:t>
            </a:r>
            <a:r>
              <a:rPr lang="en-US" dirty="0" smtClean="0"/>
              <a:t>levels</a:t>
            </a:r>
          </a:p>
          <a:p>
            <a:pPr marL="929640" lvl="1" indent="-609600"/>
            <a:r>
              <a:rPr lang="en-US" dirty="0" smtClean="0"/>
              <a:t>intersect intervals ensuring controllability</a:t>
            </a:r>
          </a:p>
          <a:p>
            <a:pPr marL="929640" lvl="1" indent="-609600"/>
            <a:r>
              <a:rPr lang="en-US" dirty="0" smtClean="0"/>
              <a:t>take the longest waiting time </a:t>
            </a:r>
          </a:p>
          <a:p>
            <a:pPr marL="609600" indent="-60960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r>
              <a:rPr lang="en-US"/>
              <a:t>DC of triangular networks (2)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7010400" y="624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36222" name="Text Box 30"/>
          <p:cNvSpPr txBox="1">
            <a:spLocks noChangeArrowheads="1"/>
          </p:cNvSpPr>
          <p:nvPr/>
        </p:nvSpPr>
        <p:spPr bwMode="auto">
          <a:xfrm>
            <a:off x="152400" y="1524000"/>
            <a:ext cx="24685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Unordered case:</a:t>
            </a:r>
          </a:p>
          <a:p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/>
              <a:t> first, then </a:t>
            </a:r>
            <a:r>
              <a:rPr lang="en-US" dirty="0">
                <a:solidFill>
                  <a:srgbClr val="FF6699"/>
                </a:solidFill>
              </a:rPr>
              <a:t>C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/>
              <a:t>or</a:t>
            </a:r>
            <a:r>
              <a:rPr lang="en-US" dirty="0">
                <a:solidFill>
                  <a:srgbClr val="33CC33"/>
                </a:solidFill>
              </a:rPr>
              <a:t> </a:t>
            </a:r>
          </a:p>
          <a:p>
            <a:r>
              <a:rPr lang="en-US" dirty="0">
                <a:solidFill>
                  <a:srgbClr val="FF6699"/>
                </a:solidFill>
              </a:rPr>
              <a:t>C</a:t>
            </a:r>
            <a:r>
              <a:rPr lang="en-US" dirty="0"/>
              <a:t> first, then </a:t>
            </a:r>
            <a:r>
              <a:rPr lang="en-US" dirty="0">
                <a:solidFill>
                  <a:schemeClr val="accent1"/>
                </a:solidFill>
              </a:rPr>
              <a:t>B</a:t>
            </a:r>
          </a:p>
          <a:p>
            <a:endParaRPr lang="en-US" dirty="0">
              <a:solidFill>
                <a:srgbClr val="33CC33"/>
              </a:solidFill>
            </a:endParaRPr>
          </a:p>
          <a:p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36195" name="Oval 3"/>
          <p:cNvSpPr>
            <a:spLocks noChangeArrowheads="1"/>
          </p:cNvSpPr>
          <p:nvPr/>
        </p:nvSpPr>
        <p:spPr bwMode="auto">
          <a:xfrm>
            <a:off x="4191000" y="1981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8153400" y="1981200"/>
            <a:ext cx="609600" cy="533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4191000" y="5715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4495800" y="25146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4800600" y="2247900"/>
            <a:ext cx="33528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V="1">
            <a:off x="4800600" y="2438400"/>
            <a:ext cx="350520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5257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5257800" y="1752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flipV="1">
            <a:off x="79248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 flipV="1">
            <a:off x="7162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5165725" y="1716088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x&gt;0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7620000" y="17526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y&gt;0</a:t>
            </a:r>
          </a:p>
        </p:txBody>
      </p:sp>
      <p:sp>
        <p:nvSpPr>
          <p:cNvPr id="136211" name="Line 19"/>
          <p:cNvSpPr>
            <a:spLocks noChangeShapeType="1"/>
          </p:cNvSpPr>
          <p:nvPr/>
        </p:nvSpPr>
        <p:spPr bwMode="auto">
          <a:xfrm>
            <a:off x="5334000" y="6019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70866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00800" y="5867400"/>
            <a:ext cx="1555750" cy="533400"/>
            <a:chOff x="192" y="960"/>
            <a:chExt cx="980" cy="336"/>
          </a:xfrm>
        </p:grpSpPr>
        <p:sp>
          <p:nvSpPr>
            <p:cNvPr id="136215" name="Line 23"/>
            <p:cNvSpPr>
              <a:spLocks noChangeShapeType="1"/>
            </p:cNvSpPr>
            <p:nvPr/>
          </p:nvSpPr>
          <p:spPr bwMode="auto">
            <a:xfrm>
              <a:off x="288" y="105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16" name="Line 24"/>
            <p:cNvSpPr>
              <a:spLocks noChangeShapeType="1"/>
            </p:cNvSpPr>
            <p:nvPr/>
          </p:nvSpPr>
          <p:spPr bwMode="auto">
            <a:xfrm flipV="1">
              <a:off x="288" y="96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Line 25"/>
            <p:cNvSpPr>
              <a:spLocks noChangeShapeType="1"/>
            </p:cNvSpPr>
            <p:nvPr/>
          </p:nvSpPr>
          <p:spPr bwMode="auto">
            <a:xfrm flipV="1">
              <a:off x="1056" y="96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Text Box 26"/>
            <p:cNvSpPr txBox="1">
              <a:spLocks noChangeArrowheads="1"/>
            </p:cNvSpPr>
            <p:nvPr/>
          </p:nvSpPr>
          <p:spPr bwMode="auto">
            <a:xfrm>
              <a:off x="192" y="100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</a:p>
          </p:txBody>
        </p:sp>
        <p:sp>
          <p:nvSpPr>
            <p:cNvPr id="136219" name="Text Box 27"/>
            <p:cNvSpPr txBox="1">
              <a:spLocks noChangeArrowheads="1"/>
            </p:cNvSpPr>
            <p:nvPr/>
          </p:nvSpPr>
          <p:spPr bwMode="auto">
            <a:xfrm>
              <a:off x="960" y="100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57200" y="2743200"/>
            <a:ext cx="2943225" cy="457200"/>
            <a:chOff x="1584" y="2208"/>
            <a:chExt cx="1104" cy="288"/>
          </a:xfrm>
        </p:grpSpPr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 flipV="1">
              <a:off x="2688" y="220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09" name="Text Box 17"/>
            <p:cNvSpPr txBox="1">
              <a:spLocks noChangeArrowheads="1"/>
            </p:cNvSpPr>
            <p:nvPr/>
          </p:nvSpPr>
          <p:spPr bwMode="auto">
            <a:xfrm>
              <a:off x="1584" y="2208"/>
              <a:ext cx="2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p&gt;0</a:t>
              </a:r>
            </a:p>
          </p:txBody>
        </p:sp>
        <p:sp>
          <p:nvSpPr>
            <p:cNvPr id="136210" name="Text Box 18"/>
            <p:cNvSpPr txBox="1">
              <a:spLocks noChangeArrowheads="1"/>
            </p:cNvSpPr>
            <p:nvPr/>
          </p:nvSpPr>
          <p:spPr bwMode="auto">
            <a:xfrm>
              <a:off x="2400" y="2208"/>
              <a:ext cx="2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q&gt;0</a:t>
              </a:r>
            </a:p>
          </p:txBody>
        </p:sp>
        <p:sp>
          <p:nvSpPr>
            <p:cNvPr id="136223" name="Line 31"/>
            <p:cNvSpPr>
              <a:spLocks noChangeShapeType="1"/>
            </p:cNvSpPr>
            <p:nvPr/>
          </p:nvSpPr>
          <p:spPr bwMode="auto">
            <a:xfrm flipV="1">
              <a:off x="1632" y="220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24" name="Text Box 32"/>
          <p:cNvSpPr txBox="1">
            <a:spLocks noChangeArrowheads="1"/>
          </p:cNvSpPr>
          <p:nvPr/>
        </p:nvSpPr>
        <p:spPr bwMode="auto">
          <a:xfrm>
            <a:off x="6372225" y="6521450"/>
            <a:ext cx="277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(Morris, Muscettola,Vidal,01)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2400" y="3657600"/>
            <a:ext cx="3790950" cy="3032125"/>
            <a:chOff x="96" y="2304"/>
            <a:chExt cx="2388" cy="1910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92" y="3216"/>
              <a:ext cx="1966" cy="288"/>
              <a:chOff x="276" y="3120"/>
              <a:chExt cx="2160" cy="288"/>
            </a:xfrm>
          </p:grpSpPr>
          <p:sp>
            <p:nvSpPr>
              <p:cNvPr id="136228" name="Line 36"/>
              <p:cNvSpPr>
                <a:spLocks noChangeShapeType="1"/>
              </p:cNvSpPr>
              <p:nvPr/>
            </p:nvSpPr>
            <p:spPr bwMode="auto">
              <a:xfrm>
                <a:off x="359" y="3168"/>
                <a:ext cx="1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9" name="Line 37"/>
              <p:cNvSpPr>
                <a:spLocks noChangeShapeType="1"/>
              </p:cNvSpPr>
              <p:nvPr/>
            </p:nvSpPr>
            <p:spPr bwMode="auto">
              <a:xfrm flipV="1">
                <a:off x="2175" y="31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0" name="Text Box 38"/>
              <p:cNvSpPr txBox="1">
                <a:spLocks noChangeArrowheads="1"/>
              </p:cNvSpPr>
              <p:nvPr/>
            </p:nvSpPr>
            <p:spPr bwMode="auto">
              <a:xfrm>
                <a:off x="276" y="3120"/>
                <a:ext cx="4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p&gt;0</a:t>
                </a:r>
              </a:p>
            </p:txBody>
          </p:sp>
          <p:sp>
            <p:nvSpPr>
              <p:cNvPr id="136231" name="Text Box 39"/>
              <p:cNvSpPr txBox="1">
                <a:spLocks noChangeArrowheads="1"/>
              </p:cNvSpPr>
              <p:nvPr/>
            </p:nvSpPr>
            <p:spPr bwMode="auto">
              <a:xfrm>
                <a:off x="2015" y="3120"/>
                <a:ext cx="4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x-u</a:t>
                </a:r>
              </a:p>
            </p:txBody>
          </p:sp>
          <p:sp>
            <p:nvSpPr>
              <p:cNvPr id="136232" name="Line 40"/>
              <p:cNvSpPr>
                <a:spLocks noChangeShapeType="1"/>
              </p:cNvSpPr>
              <p:nvPr/>
            </p:nvSpPr>
            <p:spPr bwMode="auto">
              <a:xfrm flipV="1">
                <a:off x="359" y="31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912" y="2304"/>
              <a:ext cx="864" cy="720"/>
              <a:chOff x="1728" y="2400"/>
              <a:chExt cx="864" cy="720"/>
            </a:xfrm>
          </p:grpSpPr>
          <p:pic>
            <p:nvPicPr>
              <p:cNvPr id="136235" name="Picture 43" descr="yieldsign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28" y="2400"/>
                <a:ext cx="864" cy="72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6237" name="Text Box 45"/>
              <p:cNvSpPr txBox="1">
                <a:spLocks noChangeArrowheads="1"/>
              </p:cNvSpPr>
              <p:nvPr/>
            </p:nvSpPr>
            <p:spPr bwMode="auto">
              <a:xfrm>
                <a:off x="2016" y="2688"/>
                <a:ext cx="26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latin typeface="Eras Demi ITC" pitchFamily="34" charset="0"/>
                  </a:rPr>
                  <a:t>C</a:t>
                </a:r>
              </a:p>
            </p:txBody>
          </p:sp>
        </p:grpSp>
        <p:sp>
          <p:nvSpPr>
            <p:cNvPr id="136242" name="Line 50"/>
            <p:cNvSpPr>
              <a:spLocks noChangeShapeType="1"/>
            </p:cNvSpPr>
            <p:nvPr/>
          </p:nvSpPr>
          <p:spPr bwMode="auto">
            <a:xfrm>
              <a:off x="1392" y="2928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43" name="Text Box 51"/>
            <p:cNvSpPr txBox="1">
              <a:spLocks noChangeArrowheads="1"/>
            </p:cNvSpPr>
            <p:nvPr/>
          </p:nvSpPr>
          <p:spPr bwMode="auto">
            <a:xfrm>
              <a:off x="1200" y="336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y-v</a:t>
              </a:r>
            </a:p>
          </p:txBody>
        </p:sp>
        <p:sp>
          <p:nvSpPr>
            <p:cNvPr id="136244" name="Text Box 52"/>
            <p:cNvSpPr txBox="1">
              <a:spLocks noChangeArrowheads="1"/>
            </p:cNvSpPr>
            <p:nvPr/>
          </p:nvSpPr>
          <p:spPr bwMode="auto">
            <a:xfrm>
              <a:off x="96" y="3696"/>
              <a:ext cx="23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B</a:t>
              </a:r>
              <a:r>
                <a:rPr lang="en-US"/>
                <a:t> must either wait for </a:t>
              </a:r>
              <a:r>
                <a:rPr lang="en-US">
                  <a:solidFill>
                    <a:srgbClr val="FF6699"/>
                  </a:solidFill>
                </a:rPr>
                <a:t>C</a:t>
              </a:r>
              <a:r>
                <a:rPr lang="en-US"/>
                <a:t> or </a:t>
              </a:r>
            </a:p>
            <a:p>
              <a:r>
                <a:rPr lang="en-US"/>
                <a:t>wait  y-v after </a:t>
              </a:r>
              <a:r>
                <a:rPr lang="en-US">
                  <a:solidFill>
                    <a:schemeClr val="accent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Constraints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latin typeface="+mj-lt"/>
              </a:rPr>
              <a:t>Many real-life problems can be modeled via constraints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Ex.: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“I need at least two bedrooms”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“I don’t want to spend more than 100K”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FF6600"/>
                </a:solidFill>
              </a:rPr>
              <a:t>Constraint</a:t>
            </a:r>
            <a:r>
              <a:rPr lang="en-US" sz="2100" dirty="0" smtClean="0"/>
              <a:t> = requirement = relation among objects (values for variables)  of the problem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FF6600"/>
                </a:solidFill>
              </a:rPr>
              <a:t>Solution</a:t>
            </a:r>
            <a:r>
              <a:rPr lang="en-US" sz="2100" dirty="0" smtClean="0"/>
              <a:t> of a constraint problem = object choice (variable assignment)  such that all constraints are satisfied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FF6600"/>
                </a:solidFill>
              </a:rPr>
              <a:t>Constraint programming </a:t>
            </a:r>
            <a:r>
              <a:rPr lang="en-US" sz="2100" dirty="0" smtClean="0"/>
              <a:t>offers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Natural modeling frameworks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Efficient solvers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Many application domains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Scheduling, timetabling, resource allocation, vehicle routing,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81000"/>
            <a:ext cx="8229600" cy="1139825"/>
          </a:xfrm>
        </p:spPr>
        <p:txBody>
          <a:bodyPr/>
          <a:lstStyle/>
          <a:p>
            <a:r>
              <a:rPr lang="en-US" sz="3600" dirty="0"/>
              <a:t>ODC-Check 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733800" y="914400"/>
            <a:ext cx="5513388" cy="3771900"/>
            <a:chOff x="144" y="576"/>
            <a:chExt cx="5715" cy="2881"/>
          </a:xfrm>
        </p:grpSpPr>
        <p:sp>
          <p:nvSpPr>
            <p:cNvPr id="146444" name="Line 12"/>
            <p:cNvSpPr>
              <a:spLocks noChangeShapeType="1"/>
            </p:cNvSpPr>
            <p:nvPr/>
          </p:nvSpPr>
          <p:spPr bwMode="auto">
            <a:xfrm flipV="1">
              <a:off x="144" y="168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" y="2592"/>
              <a:ext cx="1392" cy="399"/>
              <a:chOff x="144" y="2592"/>
              <a:chExt cx="1392" cy="399"/>
            </a:xfrm>
          </p:grpSpPr>
          <p:sp>
            <p:nvSpPr>
              <p:cNvPr id="146446" name="Line 14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7" name="Line 15"/>
              <p:cNvSpPr>
                <a:spLocks noChangeShapeType="1"/>
              </p:cNvSpPr>
              <p:nvPr/>
            </p:nvSpPr>
            <p:spPr bwMode="auto">
              <a:xfrm flipV="1">
                <a:off x="336" y="25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8" name="Line 16"/>
              <p:cNvSpPr>
                <a:spLocks noChangeShapeType="1"/>
              </p:cNvSpPr>
              <p:nvPr/>
            </p:nvSpPr>
            <p:spPr bwMode="auto">
              <a:xfrm flipV="1">
                <a:off x="1152" y="25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9" name="Line 17"/>
              <p:cNvSpPr>
                <a:spLocks noChangeShapeType="1"/>
              </p:cNvSpPr>
              <p:nvPr/>
            </p:nvSpPr>
            <p:spPr bwMode="auto">
              <a:xfrm>
                <a:off x="336" y="268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0" name="Text Box 18"/>
              <p:cNvSpPr txBox="1">
                <a:spLocks noChangeArrowheads="1"/>
              </p:cNvSpPr>
              <p:nvPr/>
            </p:nvSpPr>
            <p:spPr bwMode="auto">
              <a:xfrm>
                <a:off x="239" y="2688"/>
                <a:ext cx="338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1</a:t>
                </a:r>
              </a:p>
            </p:txBody>
          </p:sp>
          <p:sp>
            <p:nvSpPr>
              <p:cNvPr id="146451" name="Text Box 19"/>
              <p:cNvSpPr txBox="1">
                <a:spLocks noChangeArrowheads="1"/>
              </p:cNvSpPr>
              <p:nvPr/>
            </p:nvSpPr>
            <p:spPr bwMode="auto">
              <a:xfrm>
                <a:off x="1056" y="2688"/>
                <a:ext cx="337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5</a:t>
                </a: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36" y="1872"/>
              <a:ext cx="816" cy="816"/>
              <a:chOff x="336" y="1872"/>
              <a:chExt cx="816" cy="816"/>
            </a:xfrm>
          </p:grpSpPr>
          <p:sp>
            <p:nvSpPr>
              <p:cNvPr id="146453" name="Line 21"/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4" name="Line 2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192" cy="9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5" name="Line 23"/>
              <p:cNvSpPr>
                <a:spLocks noChangeShapeType="1"/>
              </p:cNvSpPr>
              <p:nvPr/>
            </p:nvSpPr>
            <p:spPr bwMode="auto">
              <a:xfrm>
                <a:off x="912" y="1968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6" name="Line 24"/>
              <p:cNvSpPr>
                <a:spLocks noChangeShapeType="1"/>
              </p:cNvSpPr>
              <p:nvPr/>
            </p:nvSpPr>
            <p:spPr bwMode="auto">
              <a:xfrm flipV="1">
                <a:off x="336" y="1872"/>
                <a:ext cx="0" cy="81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7" name="Line 25"/>
              <p:cNvSpPr>
                <a:spLocks noChangeShapeType="1"/>
              </p:cNvSpPr>
              <p:nvPr/>
            </p:nvSpPr>
            <p:spPr bwMode="auto">
              <a:xfrm flipV="1">
                <a:off x="1152" y="1968"/>
                <a:ext cx="0" cy="67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160" y="672"/>
              <a:ext cx="1056" cy="864"/>
              <a:chOff x="2160" y="720"/>
              <a:chExt cx="1056" cy="864"/>
            </a:xfrm>
          </p:grpSpPr>
          <p:sp>
            <p:nvSpPr>
              <p:cNvPr id="146459" name="Line 27"/>
              <p:cNvSpPr>
                <a:spLocks noChangeShapeType="1"/>
              </p:cNvSpPr>
              <p:nvPr/>
            </p:nvSpPr>
            <p:spPr bwMode="auto">
              <a:xfrm>
                <a:off x="2160" y="720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0" name="Line 28"/>
              <p:cNvSpPr>
                <a:spLocks noChangeShapeType="1"/>
              </p:cNvSpPr>
              <p:nvPr/>
            </p:nvSpPr>
            <p:spPr bwMode="auto">
              <a:xfrm>
                <a:off x="2352" y="720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1" name="Line 29"/>
              <p:cNvSpPr>
                <a:spLocks noChangeShapeType="1"/>
              </p:cNvSpPr>
              <p:nvPr/>
            </p:nvSpPr>
            <p:spPr bwMode="auto">
              <a:xfrm>
                <a:off x="2496" y="816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2" name="Line 30"/>
              <p:cNvSpPr>
                <a:spLocks noChangeShapeType="1"/>
              </p:cNvSpPr>
              <p:nvPr/>
            </p:nvSpPr>
            <p:spPr bwMode="auto">
              <a:xfrm>
                <a:off x="2688" y="816"/>
                <a:ext cx="528" cy="384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3" name="Line 31"/>
              <p:cNvSpPr>
                <a:spLocks noChangeShapeType="1"/>
              </p:cNvSpPr>
              <p:nvPr/>
            </p:nvSpPr>
            <p:spPr bwMode="auto">
              <a:xfrm flipV="1">
                <a:off x="2160" y="720"/>
                <a:ext cx="0" cy="86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4" name="Line 32"/>
              <p:cNvSpPr>
                <a:spLocks noChangeShapeType="1"/>
              </p:cNvSpPr>
              <p:nvPr/>
            </p:nvSpPr>
            <p:spPr bwMode="auto">
              <a:xfrm flipV="1">
                <a:off x="3216" y="1200"/>
                <a:ext cx="0" cy="38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744" y="2736"/>
              <a:ext cx="2115" cy="351"/>
              <a:chOff x="3744" y="2592"/>
              <a:chExt cx="2115" cy="351"/>
            </a:xfrm>
          </p:grpSpPr>
          <p:sp>
            <p:nvSpPr>
              <p:cNvPr id="146467" name="Line 35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8" name="Line 36"/>
              <p:cNvSpPr>
                <a:spLocks noChangeShapeType="1"/>
              </p:cNvSpPr>
              <p:nvPr/>
            </p:nvSpPr>
            <p:spPr bwMode="auto">
              <a:xfrm flipV="1">
                <a:off x="4080" y="25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9" name="Line 37"/>
              <p:cNvSpPr>
                <a:spLocks noChangeShapeType="1"/>
              </p:cNvSpPr>
              <p:nvPr/>
            </p:nvSpPr>
            <p:spPr bwMode="auto">
              <a:xfrm flipV="1">
                <a:off x="5616" y="259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0" name="Line 38"/>
              <p:cNvSpPr>
                <a:spLocks noChangeShapeType="1"/>
              </p:cNvSpPr>
              <p:nvPr/>
            </p:nvSpPr>
            <p:spPr bwMode="auto">
              <a:xfrm>
                <a:off x="4080" y="2688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1" name="Text Box 39"/>
              <p:cNvSpPr txBox="1">
                <a:spLocks noChangeArrowheads="1"/>
              </p:cNvSpPr>
              <p:nvPr/>
            </p:nvSpPr>
            <p:spPr bwMode="auto">
              <a:xfrm>
                <a:off x="3935" y="2640"/>
                <a:ext cx="425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-6</a:t>
                </a:r>
              </a:p>
            </p:txBody>
          </p:sp>
          <p:sp>
            <p:nvSpPr>
              <p:cNvPr id="146472" name="Text Box 40"/>
              <p:cNvSpPr txBox="1">
                <a:spLocks noChangeArrowheads="1"/>
              </p:cNvSpPr>
              <p:nvPr/>
            </p:nvSpPr>
            <p:spPr bwMode="auto">
              <a:xfrm>
                <a:off x="5522" y="2640"/>
                <a:ext cx="337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4</a:t>
                </a: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4080" y="1968"/>
              <a:ext cx="1536" cy="768"/>
              <a:chOff x="4080" y="1872"/>
              <a:chExt cx="1536" cy="768"/>
            </a:xfrm>
          </p:grpSpPr>
          <p:sp>
            <p:nvSpPr>
              <p:cNvPr id="146474" name="Line 42"/>
              <p:cNvSpPr>
                <a:spLocks noChangeShapeType="1"/>
              </p:cNvSpPr>
              <p:nvPr/>
            </p:nvSpPr>
            <p:spPr bwMode="auto">
              <a:xfrm flipV="1">
                <a:off x="4080" y="1872"/>
                <a:ext cx="528" cy="288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5" name="Line 43"/>
              <p:cNvSpPr>
                <a:spLocks noChangeShapeType="1"/>
              </p:cNvSpPr>
              <p:nvPr/>
            </p:nvSpPr>
            <p:spPr bwMode="auto">
              <a:xfrm>
                <a:off x="4608" y="187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6" name="Line 44"/>
              <p:cNvSpPr>
                <a:spLocks noChangeShapeType="1"/>
              </p:cNvSpPr>
              <p:nvPr/>
            </p:nvSpPr>
            <p:spPr bwMode="auto">
              <a:xfrm>
                <a:off x="4800" y="1872"/>
                <a:ext cx="624" cy="288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7" name="Line 45"/>
              <p:cNvSpPr>
                <a:spLocks noChangeShapeType="1"/>
              </p:cNvSpPr>
              <p:nvPr/>
            </p:nvSpPr>
            <p:spPr bwMode="auto">
              <a:xfrm>
                <a:off x="5424" y="2160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8" name="Line 46"/>
              <p:cNvSpPr>
                <a:spLocks noChangeShapeType="1"/>
              </p:cNvSpPr>
              <p:nvPr/>
            </p:nvSpPr>
            <p:spPr bwMode="auto">
              <a:xfrm flipV="1">
                <a:off x="4080" y="2160"/>
                <a:ext cx="0" cy="48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9" name="Line 47"/>
              <p:cNvSpPr>
                <a:spLocks noChangeShapeType="1"/>
              </p:cNvSpPr>
              <p:nvPr/>
            </p:nvSpPr>
            <p:spPr bwMode="auto">
              <a:xfrm flipV="1">
                <a:off x="5616" y="2160"/>
                <a:ext cx="0" cy="48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87" name="Oval 55"/>
            <p:cNvSpPr>
              <a:spLocks noChangeArrowheads="1"/>
            </p:cNvSpPr>
            <p:nvPr/>
          </p:nvSpPr>
          <p:spPr bwMode="auto">
            <a:xfrm>
              <a:off x="1354" y="17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8" name="Oval 56"/>
            <p:cNvSpPr>
              <a:spLocks noChangeArrowheads="1"/>
            </p:cNvSpPr>
            <p:nvPr/>
          </p:nvSpPr>
          <p:spPr bwMode="auto">
            <a:xfrm>
              <a:off x="3658" y="1728"/>
              <a:ext cx="336" cy="33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9" name="Oval 57"/>
            <p:cNvSpPr>
              <a:spLocks noChangeArrowheads="1"/>
            </p:cNvSpPr>
            <p:nvPr/>
          </p:nvSpPr>
          <p:spPr bwMode="auto">
            <a:xfrm>
              <a:off x="2554" y="268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1690" y="576"/>
              <a:ext cx="1968" cy="1344"/>
              <a:chOff x="1690" y="576"/>
              <a:chExt cx="1968" cy="1344"/>
            </a:xfrm>
          </p:grpSpPr>
          <p:sp>
            <p:nvSpPr>
              <p:cNvPr id="146492" name="Line 60"/>
              <p:cNvSpPr>
                <a:spLocks noChangeShapeType="1"/>
              </p:cNvSpPr>
              <p:nvPr/>
            </p:nvSpPr>
            <p:spPr bwMode="auto">
              <a:xfrm flipV="1">
                <a:off x="1968" y="576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61"/>
              <p:cNvGrpSpPr>
                <a:grpSpLocks/>
              </p:cNvGrpSpPr>
              <p:nvPr/>
            </p:nvGrpSpPr>
            <p:grpSpPr bwMode="auto">
              <a:xfrm>
                <a:off x="1968" y="1488"/>
                <a:ext cx="1488" cy="399"/>
                <a:chOff x="1968" y="1488"/>
                <a:chExt cx="1488" cy="399"/>
              </a:xfrm>
            </p:grpSpPr>
            <p:sp>
              <p:nvSpPr>
                <p:cNvPr id="146494" name="Line 62"/>
                <p:cNvSpPr>
                  <a:spLocks noChangeShapeType="1"/>
                </p:cNvSpPr>
                <p:nvPr/>
              </p:nvSpPr>
              <p:spPr bwMode="auto">
                <a:xfrm>
                  <a:off x="1968" y="1584"/>
                  <a:ext cx="13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9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160" y="14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9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216" y="14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97" name="Line 65"/>
                <p:cNvSpPr>
                  <a:spLocks noChangeShapeType="1"/>
                </p:cNvSpPr>
                <p:nvPr/>
              </p:nvSpPr>
              <p:spPr bwMode="auto">
                <a:xfrm>
                  <a:off x="2160" y="1584"/>
                  <a:ext cx="10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064" y="1584"/>
                  <a:ext cx="337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/>
                    <a:t>1</a:t>
                  </a:r>
                </a:p>
              </p:txBody>
            </p:sp>
            <p:sp>
              <p:nvSpPr>
                <p:cNvPr id="14649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118" y="1584"/>
                  <a:ext cx="338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/>
                    <a:t>8</a:t>
                  </a:r>
                </a:p>
              </p:txBody>
            </p:sp>
          </p:grpSp>
          <p:sp>
            <p:nvSpPr>
              <p:cNvPr id="146500" name="Line 68"/>
              <p:cNvSpPr>
                <a:spLocks noChangeShapeType="1"/>
              </p:cNvSpPr>
              <p:nvPr/>
            </p:nvSpPr>
            <p:spPr bwMode="auto">
              <a:xfrm>
                <a:off x="1690" y="1920"/>
                <a:ext cx="19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501" name="Line 69"/>
            <p:cNvSpPr>
              <a:spLocks noChangeShapeType="1"/>
            </p:cNvSpPr>
            <p:nvPr/>
          </p:nvSpPr>
          <p:spPr bwMode="auto">
            <a:xfrm>
              <a:off x="1642" y="2016"/>
              <a:ext cx="960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Line 70"/>
            <p:cNvSpPr>
              <a:spLocks noChangeShapeType="1"/>
            </p:cNvSpPr>
            <p:nvPr/>
          </p:nvSpPr>
          <p:spPr bwMode="auto">
            <a:xfrm flipV="1">
              <a:off x="2890" y="2064"/>
              <a:ext cx="864" cy="7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Text Box 72"/>
            <p:cNvSpPr txBox="1">
              <a:spLocks noChangeArrowheads="1"/>
            </p:cNvSpPr>
            <p:nvPr/>
          </p:nvSpPr>
          <p:spPr bwMode="auto">
            <a:xfrm>
              <a:off x="1008" y="1314"/>
              <a:ext cx="953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Start</a:t>
              </a:r>
            </a:p>
            <a:p>
              <a:r>
                <a:rPr lang="en-US" sz="2000"/>
                <a:t>clouds</a:t>
              </a:r>
            </a:p>
          </p:txBody>
        </p:sp>
        <p:sp>
          <p:nvSpPr>
            <p:cNvPr id="146505" name="Text Box 73"/>
            <p:cNvSpPr txBox="1">
              <a:spLocks noChangeArrowheads="1"/>
            </p:cNvSpPr>
            <p:nvPr/>
          </p:nvSpPr>
          <p:spPr bwMode="auto">
            <a:xfrm>
              <a:off x="3744" y="1339"/>
              <a:ext cx="953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End</a:t>
              </a:r>
            </a:p>
            <a:p>
              <a:r>
                <a:rPr lang="en-US" sz="2000"/>
                <a:t>clouds</a:t>
              </a:r>
            </a:p>
          </p:txBody>
        </p:sp>
        <p:sp>
          <p:nvSpPr>
            <p:cNvPr id="146506" name="Text Box 74"/>
            <p:cNvSpPr txBox="1">
              <a:spLocks noChangeArrowheads="1"/>
            </p:cNvSpPr>
            <p:nvPr/>
          </p:nvSpPr>
          <p:spPr bwMode="auto">
            <a:xfrm>
              <a:off x="2017" y="2921"/>
              <a:ext cx="967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Start</a:t>
              </a:r>
            </a:p>
            <a:p>
              <a:r>
                <a:rPr lang="en-US" sz="2000"/>
                <a:t>aiming</a:t>
              </a:r>
            </a:p>
          </p:txBody>
        </p:sp>
      </p:grpSp>
      <p:sp>
        <p:nvSpPr>
          <p:cNvPr id="146515" name="Text Box 83"/>
          <p:cNvSpPr txBox="1">
            <a:spLocks noChangeArrowheads="1"/>
          </p:cNvSpPr>
          <p:nvPr/>
        </p:nvSpPr>
        <p:spPr bwMode="auto">
          <a:xfrm>
            <a:off x="0" y="5334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Pref.</a:t>
            </a:r>
          </a:p>
        </p:txBody>
      </p:sp>
      <p:sp>
        <p:nvSpPr>
          <p:cNvPr id="146516" name="Text Box 84"/>
          <p:cNvSpPr txBox="1">
            <a:spLocks noChangeArrowheads="1"/>
          </p:cNvSpPr>
          <p:nvPr/>
        </p:nvSpPr>
        <p:spPr bwMode="auto">
          <a:xfrm>
            <a:off x="1371600" y="457200"/>
            <a:ext cx="131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</a:t>
            </a:r>
            <a:r>
              <a:rPr lang="en-US">
                <a:sym typeface="Wingdings" pitchFamily="2" charset="2"/>
              </a:rPr>
              <a:t>SA</a:t>
            </a:r>
            <a:endParaRPr lang="en-US"/>
          </a:p>
        </p:txBody>
      </p:sp>
      <p:sp>
        <p:nvSpPr>
          <p:cNvPr id="146517" name="Text Box 85"/>
          <p:cNvSpPr txBox="1">
            <a:spLocks noChangeArrowheads="1"/>
          </p:cNvSpPr>
          <p:nvPr/>
        </p:nvSpPr>
        <p:spPr bwMode="auto">
          <a:xfrm>
            <a:off x="0" y="52197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46518" name="Text Box 86"/>
          <p:cNvSpPr txBox="1">
            <a:spLocks noChangeArrowheads="1"/>
          </p:cNvSpPr>
          <p:nvPr/>
        </p:nvSpPr>
        <p:spPr bwMode="auto">
          <a:xfrm>
            <a:off x="0" y="61722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6519" name="Text Box 87"/>
          <p:cNvSpPr txBox="1">
            <a:spLocks noChangeArrowheads="1"/>
          </p:cNvSpPr>
          <p:nvPr/>
        </p:nvSpPr>
        <p:spPr bwMode="auto">
          <a:xfrm>
            <a:off x="0" y="425926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46520" name="Text Box 88"/>
          <p:cNvSpPr txBox="1">
            <a:spLocks noChangeArrowheads="1"/>
          </p:cNvSpPr>
          <p:nvPr/>
        </p:nvSpPr>
        <p:spPr bwMode="auto">
          <a:xfrm>
            <a:off x="0" y="33147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0.8</a:t>
            </a:r>
          </a:p>
        </p:txBody>
      </p:sp>
      <p:sp>
        <p:nvSpPr>
          <p:cNvPr id="146521" name="Text Box 89"/>
          <p:cNvSpPr txBox="1">
            <a:spLocks noChangeArrowheads="1"/>
          </p:cNvSpPr>
          <p:nvPr/>
        </p:nvSpPr>
        <p:spPr bwMode="auto">
          <a:xfrm>
            <a:off x="0" y="24003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0.9</a:t>
            </a:r>
          </a:p>
        </p:txBody>
      </p:sp>
      <p:sp>
        <p:nvSpPr>
          <p:cNvPr id="146522" name="Text Box 90"/>
          <p:cNvSpPr txBox="1">
            <a:spLocks noChangeArrowheads="1"/>
          </p:cNvSpPr>
          <p:nvPr/>
        </p:nvSpPr>
        <p:spPr bwMode="auto">
          <a:xfrm>
            <a:off x="0" y="13795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1.0</a:t>
            </a:r>
          </a:p>
        </p:txBody>
      </p:sp>
      <p:grpSp>
        <p:nvGrpSpPr>
          <p:cNvPr id="10" name="Group 192"/>
          <p:cNvGrpSpPr>
            <a:grpSpLocks/>
          </p:cNvGrpSpPr>
          <p:nvPr/>
        </p:nvGrpSpPr>
        <p:grpSpPr bwMode="auto">
          <a:xfrm>
            <a:off x="1143000" y="5943600"/>
            <a:ext cx="2001838" cy="914400"/>
            <a:chOff x="720" y="3744"/>
            <a:chExt cx="1261" cy="576"/>
          </a:xfrm>
        </p:grpSpPr>
        <p:grpSp>
          <p:nvGrpSpPr>
            <p:cNvPr id="11" name="Group 94"/>
            <p:cNvGrpSpPr>
              <a:grpSpLocks/>
            </p:cNvGrpSpPr>
            <p:nvPr/>
          </p:nvGrpSpPr>
          <p:grpSpPr bwMode="auto">
            <a:xfrm>
              <a:off x="864" y="3974"/>
              <a:ext cx="1008" cy="96"/>
              <a:chOff x="2688" y="3408"/>
              <a:chExt cx="1008" cy="96"/>
            </a:xfrm>
          </p:grpSpPr>
          <p:sp>
            <p:nvSpPr>
              <p:cNvPr id="146523" name="Line 91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4" name="Line 92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5" name="Line 93"/>
              <p:cNvSpPr>
                <a:spLocks noChangeShapeType="1"/>
              </p:cNvSpPr>
              <p:nvPr/>
            </p:nvSpPr>
            <p:spPr bwMode="auto">
              <a:xfrm flipV="1">
                <a:off x="3696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527" name="Text Box 95"/>
            <p:cNvSpPr txBox="1">
              <a:spLocks noChangeArrowheads="1"/>
            </p:cNvSpPr>
            <p:nvPr/>
          </p:nvSpPr>
          <p:spPr bwMode="auto">
            <a:xfrm>
              <a:off x="720" y="407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146528" name="Text Box 96"/>
            <p:cNvSpPr txBox="1">
              <a:spLocks noChangeArrowheads="1"/>
            </p:cNvSpPr>
            <p:nvPr/>
          </p:nvSpPr>
          <p:spPr bwMode="auto">
            <a:xfrm>
              <a:off x="1488" y="407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146529" name="Text Box 97"/>
            <p:cNvSpPr txBox="1">
              <a:spLocks noChangeArrowheads="1"/>
            </p:cNvSpPr>
            <p:nvPr/>
          </p:nvSpPr>
          <p:spPr bwMode="auto">
            <a:xfrm>
              <a:off x="1776" y="407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1488" y="3744"/>
              <a:ext cx="240" cy="326"/>
              <a:chOff x="864" y="3216"/>
              <a:chExt cx="432" cy="864"/>
            </a:xfrm>
          </p:grpSpPr>
          <p:sp>
            <p:nvSpPr>
              <p:cNvPr id="146531" name="AutoShape 99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432" cy="432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100"/>
              <p:cNvSpPr>
                <a:spLocks noChangeShapeType="1"/>
              </p:cNvSpPr>
              <p:nvPr/>
            </p:nvSpPr>
            <p:spPr bwMode="auto">
              <a:xfrm>
                <a:off x="1080" y="364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6534" name="Line 102"/>
          <p:cNvSpPr>
            <a:spLocks noChangeShapeType="1"/>
          </p:cNvSpPr>
          <p:nvPr/>
        </p:nvSpPr>
        <p:spPr bwMode="auto">
          <a:xfrm>
            <a:off x="5486400" y="1676400"/>
            <a:ext cx="1600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35" name="Line 103"/>
          <p:cNvSpPr>
            <a:spLocks noChangeShapeType="1"/>
          </p:cNvSpPr>
          <p:nvPr/>
        </p:nvSpPr>
        <p:spPr bwMode="auto">
          <a:xfrm>
            <a:off x="3733800" y="32766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36" name="Line 104"/>
          <p:cNvSpPr>
            <a:spLocks noChangeShapeType="1"/>
          </p:cNvSpPr>
          <p:nvPr/>
        </p:nvSpPr>
        <p:spPr bwMode="auto">
          <a:xfrm>
            <a:off x="7391400" y="3352800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37" name="Line 105"/>
          <p:cNvSpPr>
            <a:spLocks noChangeShapeType="1"/>
          </p:cNvSpPr>
          <p:nvPr/>
        </p:nvSpPr>
        <p:spPr bwMode="auto">
          <a:xfrm>
            <a:off x="5486400" y="1554163"/>
            <a:ext cx="1600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38" name="Line 106"/>
          <p:cNvSpPr>
            <a:spLocks noChangeShapeType="1"/>
          </p:cNvSpPr>
          <p:nvPr/>
        </p:nvSpPr>
        <p:spPr bwMode="auto">
          <a:xfrm>
            <a:off x="3733800" y="3138488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39" name="Line 107"/>
          <p:cNvSpPr>
            <a:spLocks noChangeShapeType="1"/>
          </p:cNvSpPr>
          <p:nvPr/>
        </p:nvSpPr>
        <p:spPr bwMode="auto">
          <a:xfrm>
            <a:off x="7391400" y="3230563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0" name="Line 108"/>
          <p:cNvSpPr>
            <a:spLocks noChangeShapeType="1"/>
          </p:cNvSpPr>
          <p:nvPr/>
        </p:nvSpPr>
        <p:spPr bwMode="auto">
          <a:xfrm>
            <a:off x="5486400" y="1431925"/>
            <a:ext cx="1600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1" name="Line 109"/>
          <p:cNvSpPr>
            <a:spLocks noChangeShapeType="1"/>
          </p:cNvSpPr>
          <p:nvPr/>
        </p:nvSpPr>
        <p:spPr bwMode="auto">
          <a:xfrm>
            <a:off x="3733800" y="3001963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2" name="Line 110"/>
          <p:cNvSpPr>
            <a:spLocks noChangeShapeType="1"/>
          </p:cNvSpPr>
          <p:nvPr/>
        </p:nvSpPr>
        <p:spPr bwMode="auto">
          <a:xfrm>
            <a:off x="7391400" y="3108325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3" name="Line 111"/>
          <p:cNvSpPr>
            <a:spLocks noChangeShapeType="1"/>
          </p:cNvSpPr>
          <p:nvPr/>
        </p:nvSpPr>
        <p:spPr bwMode="auto">
          <a:xfrm>
            <a:off x="5486400" y="1309688"/>
            <a:ext cx="1600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4" name="Line 112"/>
          <p:cNvSpPr>
            <a:spLocks noChangeShapeType="1"/>
          </p:cNvSpPr>
          <p:nvPr/>
        </p:nvSpPr>
        <p:spPr bwMode="auto">
          <a:xfrm>
            <a:off x="3733800" y="286385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5" name="Line 113"/>
          <p:cNvSpPr>
            <a:spLocks noChangeShapeType="1"/>
          </p:cNvSpPr>
          <p:nvPr/>
        </p:nvSpPr>
        <p:spPr bwMode="auto">
          <a:xfrm>
            <a:off x="7391400" y="2986088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6" name="Line 114"/>
          <p:cNvSpPr>
            <a:spLocks noChangeShapeType="1"/>
          </p:cNvSpPr>
          <p:nvPr/>
        </p:nvSpPr>
        <p:spPr bwMode="auto">
          <a:xfrm>
            <a:off x="5486400" y="1187450"/>
            <a:ext cx="1600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7" name="Line 115"/>
          <p:cNvSpPr>
            <a:spLocks noChangeShapeType="1"/>
          </p:cNvSpPr>
          <p:nvPr/>
        </p:nvSpPr>
        <p:spPr bwMode="auto">
          <a:xfrm>
            <a:off x="3733800" y="2727325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8" name="Line 116"/>
          <p:cNvSpPr>
            <a:spLocks noChangeShapeType="1"/>
          </p:cNvSpPr>
          <p:nvPr/>
        </p:nvSpPr>
        <p:spPr bwMode="auto">
          <a:xfrm>
            <a:off x="7391400" y="2863850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49" name="Line 117"/>
          <p:cNvSpPr>
            <a:spLocks noChangeShapeType="1"/>
          </p:cNvSpPr>
          <p:nvPr/>
        </p:nvSpPr>
        <p:spPr bwMode="auto">
          <a:xfrm>
            <a:off x="5486400" y="1066800"/>
            <a:ext cx="1600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50" name="Line 118"/>
          <p:cNvSpPr>
            <a:spLocks noChangeShapeType="1"/>
          </p:cNvSpPr>
          <p:nvPr/>
        </p:nvSpPr>
        <p:spPr bwMode="auto">
          <a:xfrm>
            <a:off x="3733800" y="2590800"/>
            <a:ext cx="1066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51" name="Line 119"/>
          <p:cNvSpPr>
            <a:spLocks noChangeShapeType="1"/>
          </p:cNvSpPr>
          <p:nvPr/>
        </p:nvSpPr>
        <p:spPr bwMode="auto">
          <a:xfrm>
            <a:off x="7391400" y="2743200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1143000" y="4983163"/>
            <a:ext cx="2001838" cy="930275"/>
            <a:chOff x="720" y="3072"/>
            <a:chExt cx="1261" cy="586"/>
          </a:xfrm>
        </p:grpSpPr>
        <p:grpSp>
          <p:nvGrpSpPr>
            <p:cNvPr id="14" name="Group 121"/>
            <p:cNvGrpSpPr>
              <a:grpSpLocks/>
            </p:cNvGrpSpPr>
            <p:nvPr/>
          </p:nvGrpSpPr>
          <p:grpSpPr bwMode="auto">
            <a:xfrm>
              <a:off x="864" y="3312"/>
              <a:ext cx="1008" cy="96"/>
              <a:chOff x="2688" y="3408"/>
              <a:chExt cx="1008" cy="96"/>
            </a:xfrm>
          </p:grpSpPr>
          <p:sp>
            <p:nvSpPr>
              <p:cNvPr id="146554" name="Line 122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5" name="Line 123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6" name="Line 124"/>
              <p:cNvSpPr>
                <a:spLocks noChangeShapeType="1"/>
              </p:cNvSpPr>
              <p:nvPr/>
            </p:nvSpPr>
            <p:spPr bwMode="auto">
              <a:xfrm flipV="1">
                <a:off x="3696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557" name="Text Box 125"/>
            <p:cNvSpPr txBox="1">
              <a:spLocks noChangeArrowheads="1"/>
            </p:cNvSpPr>
            <p:nvPr/>
          </p:nvSpPr>
          <p:spPr bwMode="auto">
            <a:xfrm>
              <a:off x="720" y="340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146558" name="Text Box 126"/>
            <p:cNvSpPr txBox="1">
              <a:spLocks noChangeArrowheads="1"/>
            </p:cNvSpPr>
            <p:nvPr/>
          </p:nvSpPr>
          <p:spPr bwMode="auto">
            <a:xfrm>
              <a:off x="1248" y="340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3</a:t>
              </a:r>
            </a:p>
          </p:txBody>
        </p:sp>
        <p:sp>
          <p:nvSpPr>
            <p:cNvPr id="146559" name="Text Box 127"/>
            <p:cNvSpPr txBox="1">
              <a:spLocks noChangeArrowheads="1"/>
            </p:cNvSpPr>
            <p:nvPr/>
          </p:nvSpPr>
          <p:spPr bwMode="auto">
            <a:xfrm>
              <a:off x="1776" y="340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  <p:grpSp>
          <p:nvGrpSpPr>
            <p:cNvPr id="15" name="Group 128"/>
            <p:cNvGrpSpPr>
              <a:grpSpLocks/>
            </p:cNvGrpSpPr>
            <p:nvPr/>
          </p:nvGrpSpPr>
          <p:grpSpPr bwMode="auto">
            <a:xfrm>
              <a:off x="1248" y="3072"/>
              <a:ext cx="240" cy="336"/>
              <a:chOff x="864" y="3216"/>
              <a:chExt cx="432" cy="864"/>
            </a:xfrm>
          </p:grpSpPr>
          <p:sp>
            <p:nvSpPr>
              <p:cNvPr id="146561" name="AutoShape 129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432" cy="432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62" name="Line 130"/>
              <p:cNvSpPr>
                <a:spLocks noChangeShapeType="1"/>
              </p:cNvSpPr>
              <p:nvPr/>
            </p:nvSpPr>
            <p:spPr bwMode="auto">
              <a:xfrm>
                <a:off x="1080" y="364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88"/>
          <p:cNvGrpSpPr>
            <a:grpSpLocks/>
          </p:cNvGrpSpPr>
          <p:nvPr/>
        </p:nvGrpSpPr>
        <p:grpSpPr bwMode="auto">
          <a:xfrm>
            <a:off x="1143000" y="2162175"/>
            <a:ext cx="2001838" cy="930275"/>
            <a:chOff x="720" y="1296"/>
            <a:chExt cx="1261" cy="586"/>
          </a:xfrm>
        </p:grpSpPr>
        <p:grpSp>
          <p:nvGrpSpPr>
            <p:cNvPr id="17" name="Group 154"/>
            <p:cNvGrpSpPr>
              <a:grpSpLocks/>
            </p:cNvGrpSpPr>
            <p:nvPr/>
          </p:nvGrpSpPr>
          <p:grpSpPr bwMode="auto">
            <a:xfrm>
              <a:off x="864" y="1536"/>
              <a:ext cx="1008" cy="96"/>
              <a:chOff x="2688" y="3408"/>
              <a:chExt cx="1008" cy="96"/>
            </a:xfrm>
          </p:grpSpPr>
          <p:sp>
            <p:nvSpPr>
              <p:cNvPr id="146587" name="Line 155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8" name="Line 156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9" name="Line 157"/>
              <p:cNvSpPr>
                <a:spLocks noChangeShapeType="1"/>
              </p:cNvSpPr>
              <p:nvPr/>
            </p:nvSpPr>
            <p:spPr bwMode="auto">
              <a:xfrm flipV="1">
                <a:off x="3696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590" name="Text Box 158"/>
            <p:cNvSpPr txBox="1">
              <a:spLocks noChangeArrowheads="1"/>
            </p:cNvSpPr>
            <p:nvPr/>
          </p:nvSpPr>
          <p:spPr bwMode="auto">
            <a:xfrm>
              <a:off x="720" y="163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146591" name="Text Box 159"/>
            <p:cNvSpPr txBox="1">
              <a:spLocks noChangeArrowheads="1"/>
            </p:cNvSpPr>
            <p:nvPr/>
          </p:nvSpPr>
          <p:spPr bwMode="auto">
            <a:xfrm>
              <a:off x="1488" y="163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146592" name="Text Box 160"/>
            <p:cNvSpPr txBox="1">
              <a:spLocks noChangeArrowheads="1"/>
            </p:cNvSpPr>
            <p:nvPr/>
          </p:nvSpPr>
          <p:spPr bwMode="auto">
            <a:xfrm>
              <a:off x="1776" y="163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  <p:grpSp>
          <p:nvGrpSpPr>
            <p:cNvPr id="18" name="Group 175"/>
            <p:cNvGrpSpPr>
              <a:grpSpLocks/>
            </p:cNvGrpSpPr>
            <p:nvPr/>
          </p:nvGrpSpPr>
          <p:grpSpPr bwMode="auto">
            <a:xfrm>
              <a:off x="1488" y="1296"/>
              <a:ext cx="240" cy="326"/>
              <a:chOff x="864" y="3216"/>
              <a:chExt cx="432" cy="864"/>
            </a:xfrm>
          </p:grpSpPr>
          <p:sp>
            <p:nvSpPr>
              <p:cNvPr id="146608" name="AutoShape 176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432" cy="432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09" name="Line 177"/>
              <p:cNvSpPr>
                <a:spLocks noChangeShapeType="1"/>
              </p:cNvSpPr>
              <p:nvPr/>
            </p:nvSpPr>
            <p:spPr bwMode="auto">
              <a:xfrm>
                <a:off x="1080" y="364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89"/>
          <p:cNvGrpSpPr>
            <a:grpSpLocks/>
          </p:cNvGrpSpPr>
          <p:nvPr/>
        </p:nvGrpSpPr>
        <p:grpSpPr bwMode="auto">
          <a:xfrm>
            <a:off x="1143000" y="3076575"/>
            <a:ext cx="2001838" cy="930275"/>
            <a:chOff x="720" y="1872"/>
            <a:chExt cx="1261" cy="586"/>
          </a:xfrm>
        </p:grpSpPr>
        <p:grpSp>
          <p:nvGrpSpPr>
            <p:cNvPr id="20" name="Group 143"/>
            <p:cNvGrpSpPr>
              <a:grpSpLocks/>
            </p:cNvGrpSpPr>
            <p:nvPr/>
          </p:nvGrpSpPr>
          <p:grpSpPr bwMode="auto">
            <a:xfrm>
              <a:off x="864" y="2112"/>
              <a:ext cx="1008" cy="96"/>
              <a:chOff x="2688" y="3408"/>
              <a:chExt cx="1008" cy="96"/>
            </a:xfrm>
          </p:grpSpPr>
          <p:sp>
            <p:nvSpPr>
              <p:cNvPr id="146576" name="Line 144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7" name="Line 145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8" name="Line 146"/>
              <p:cNvSpPr>
                <a:spLocks noChangeShapeType="1"/>
              </p:cNvSpPr>
              <p:nvPr/>
            </p:nvSpPr>
            <p:spPr bwMode="auto">
              <a:xfrm flipV="1">
                <a:off x="3696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579" name="Text Box 147"/>
            <p:cNvSpPr txBox="1">
              <a:spLocks noChangeArrowheads="1"/>
            </p:cNvSpPr>
            <p:nvPr/>
          </p:nvSpPr>
          <p:spPr bwMode="auto">
            <a:xfrm>
              <a:off x="720" y="220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146580" name="Text Box 148"/>
            <p:cNvSpPr txBox="1">
              <a:spLocks noChangeArrowheads="1"/>
            </p:cNvSpPr>
            <p:nvPr/>
          </p:nvSpPr>
          <p:spPr bwMode="auto">
            <a:xfrm>
              <a:off x="1488" y="220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146581" name="Text Box 149"/>
            <p:cNvSpPr txBox="1">
              <a:spLocks noChangeArrowheads="1"/>
            </p:cNvSpPr>
            <p:nvPr/>
          </p:nvSpPr>
          <p:spPr bwMode="auto">
            <a:xfrm>
              <a:off x="1776" y="220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  <p:grpSp>
          <p:nvGrpSpPr>
            <p:cNvPr id="21" name="Group 178"/>
            <p:cNvGrpSpPr>
              <a:grpSpLocks/>
            </p:cNvGrpSpPr>
            <p:nvPr/>
          </p:nvGrpSpPr>
          <p:grpSpPr bwMode="auto">
            <a:xfrm>
              <a:off x="1488" y="1872"/>
              <a:ext cx="240" cy="326"/>
              <a:chOff x="864" y="3216"/>
              <a:chExt cx="432" cy="864"/>
            </a:xfrm>
          </p:grpSpPr>
          <p:sp>
            <p:nvSpPr>
              <p:cNvPr id="146611" name="AutoShape 179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432" cy="432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12" name="Line 180"/>
              <p:cNvSpPr>
                <a:spLocks noChangeShapeType="1"/>
              </p:cNvSpPr>
              <p:nvPr/>
            </p:nvSpPr>
            <p:spPr bwMode="auto">
              <a:xfrm>
                <a:off x="1080" y="364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90"/>
          <p:cNvGrpSpPr>
            <a:grpSpLocks/>
          </p:cNvGrpSpPr>
          <p:nvPr/>
        </p:nvGrpSpPr>
        <p:grpSpPr bwMode="auto">
          <a:xfrm>
            <a:off x="1143000" y="4022725"/>
            <a:ext cx="2001838" cy="930275"/>
            <a:chOff x="720" y="2448"/>
            <a:chExt cx="1261" cy="586"/>
          </a:xfrm>
        </p:grpSpPr>
        <p:grpSp>
          <p:nvGrpSpPr>
            <p:cNvPr id="23" name="Group 132"/>
            <p:cNvGrpSpPr>
              <a:grpSpLocks/>
            </p:cNvGrpSpPr>
            <p:nvPr/>
          </p:nvGrpSpPr>
          <p:grpSpPr bwMode="auto">
            <a:xfrm>
              <a:off x="864" y="2688"/>
              <a:ext cx="1008" cy="96"/>
              <a:chOff x="2688" y="3408"/>
              <a:chExt cx="1008" cy="96"/>
            </a:xfrm>
          </p:grpSpPr>
          <p:sp>
            <p:nvSpPr>
              <p:cNvPr id="146565" name="Line 133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6" name="Line 134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7" name="Line 135"/>
              <p:cNvSpPr>
                <a:spLocks noChangeShapeType="1"/>
              </p:cNvSpPr>
              <p:nvPr/>
            </p:nvSpPr>
            <p:spPr bwMode="auto">
              <a:xfrm flipV="1">
                <a:off x="3696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568" name="Text Box 136"/>
            <p:cNvSpPr txBox="1">
              <a:spLocks noChangeArrowheads="1"/>
            </p:cNvSpPr>
            <p:nvPr/>
          </p:nvSpPr>
          <p:spPr bwMode="auto">
            <a:xfrm>
              <a:off x="720" y="278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146569" name="Text Box 137"/>
            <p:cNvSpPr txBox="1">
              <a:spLocks noChangeArrowheads="1"/>
            </p:cNvSpPr>
            <p:nvPr/>
          </p:nvSpPr>
          <p:spPr bwMode="auto">
            <a:xfrm>
              <a:off x="1488" y="278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146570" name="Text Box 138"/>
            <p:cNvSpPr txBox="1">
              <a:spLocks noChangeArrowheads="1"/>
            </p:cNvSpPr>
            <p:nvPr/>
          </p:nvSpPr>
          <p:spPr bwMode="auto">
            <a:xfrm>
              <a:off x="1776" y="278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  <p:grpSp>
          <p:nvGrpSpPr>
            <p:cNvPr id="24" name="Group 181"/>
            <p:cNvGrpSpPr>
              <a:grpSpLocks/>
            </p:cNvGrpSpPr>
            <p:nvPr/>
          </p:nvGrpSpPr>
          <p:grpSpPr bwMode="auto">
            <a:xfrm>
              <a:off x="1488" y="2448"/>
              <a:ext cx="240" cy="326"/>
              <a:chOff x="864" y="3216"/>
              <a:chExt cx="432" cy="864"/>
            </a:xfrm>
          </p:grpSpPr>
          <p:sp>
            <p:nvSpPr>
              <p:cNvPr id="146614" name="AutoShape 182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432" cy="432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15" name="Line 183"/>
              <p:cNvSpPr>
                <a:spLocks noChangeShapeType="1"/>
              </p:cNvSpPr>
              <p:nvPr/>
            </p:nvSpPr>
            <p:spPr bwMode="auto">
              <a:xfrm>
                <a:off x="1080" y="364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187"/>
          <p:cNvGrpSpPr>
            <a:grpSpLocks/>
          </p:cNvGrpSpPr>
          <p:nvPr/>
        </p:nvGrpSpPr>
        <p:grpSpPr bwMode="auto">
          <a:xfrm>
            <a:off x="1524000" y="1143000"/>
            <a:ext cx="858838" cy="930275"/>
            <a:chOff x="960" y="720"/>
            <a:chExt cx="541" cy="586"/>
          </a:xfrm>
        </p:grpSpPr>
        <p:grpSp>
          <p:nvGrpSpPr>
            <p:cNvPr id="26" name="Group 165"/>
            <p:cNvGrpSpPr>
              <a:grpSpLocks/>
            </p:cNvGrpSpPr>
            <p:nvPr/>
          </p:nvGrpSpPr>
          <p:grpSpPr bwMode="auto">
            <a:xfrm>
              <a:off x="1056" y="960"/>
              <a:ext cx="336" cy="96"/>
              <a:chOff x="2688" y="3408"/>
              <a:chExt cx="1008" cy="96"/>
            </a:xfrm>
          </p:grpSpPr>
          <p:sp>
            <p:nvSpPr>
              <p:cNvPr id="146598" name="Line 166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9" name="Line 167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0" name="Line 168"/>
              <p:cNvSpPr>
                <a:spLocks noChangeShapeType="1"/>
              </p:cNvSpPr>
              <p:nvPr/>
            </p:nvSpPr>
            <p:spPr bwMode="auto">
              <a:xfrm flipV="1">
                <a:off x="3696" y="340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601" name="Text Box 169"/>
            <p:cNvSpPr txBox="1">
              <a:spLocks noChangeArrowheads="1"/>
            </p:cNvSpPr>
            <p:nvPr/>
          </p:nvSpPr>
          <p:spPr bwMode="auto">
            <a:xfrm>
              <a:off x="960" y="105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  <p:sp>
          <p:nvSpPr>
            <p:cNvPr id="146602" name="Text Box 170"/>
            <p:cNvSpPr txBox="1">
              <a:spLocks noChangeArrowheads="1"/>
            </p:cNvSpPr>
            <p:nvPr/>
          </p:nvSpPr>
          <p:spPr bwMode="auto">
            <a:xfrm>
              <a:off x="1296" y="105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3</a:t>
              </a:r>
            </a:p>
          </p:txBody>
        </p:sp>
        <p:grpSp>
          <p:nvGrpSpPr>
            <p:cNvPr id="27" name="Group 184"/>
            <p:cNvGrpSpPr>
              <a:grpSpLocks/>
            </p:cNvGrpSpPr>
            <p:nvPr/>
          </p:nvGrpSpPr>
          <p:grpSpPr bwMode="auto">
            <a:xfrm>
              <a:off x="1248" y="720"/>
              <a:ext cx="240" cy="326"/>
              <a:chOff x="864" y="3216"/>
              <a:chExt cx="432" cy="864"/>
            </a:xfrm>
          </p:grpSpPr>
          <p:sp>
            <p:nvSpPr>
              <p:cNvPr id="146617" name="AutoShape 185"/>
              <p:cNvSpPr>
                <a:spLocks noChangeArrowheads="1"/>
              </p:cNvSpPr>
              <p:nvPr/>
            </p:nvSpPr>
            <p:spPr bwMode="auto">
              <a:xfrm>
                <a:off x="864" y="3216"/>
                <a:ext cx="432" cy="432"/>
              </a:xfrm>
              <a:prstGeom prst="flowChartMerg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18" name="Line 186"/>
              <p:cNvSpPr>
                <a:spLocks noChangeShapeType="1"/>
              </p:cNvSpPr>
              <p:nvPr/>
            </p:nvSpPr>
            <p:spPr bwMode="auto">
              <a:xfrm>
                <a:off x="1080" y="364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6625" name="Text Box 193"/>
          <p:cNvSpPr txBox="1">
            <a:spLocks noChangeArrowheads="1"/>
          </p:cNvSpPr>
          <p:nvPr/>
        </p:nvSpPr>
        <p:spPr bwMode="auto">
          <a:xfrm>
            <a:off x="3581400" y="4572000"/>
            <a:ext cx="5062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99"/>
                </a:solidFill>
              </a:rPr>
              <a:t>Optimality</a:t>
            </a:r>
            <a:r>
              <a:rPr lang="en-US" sz="2000"/>
              <a:t> with scenarios </a:t>
            </a:r>
          </a:p>
          <a:p>
            <a:r>
              <a:rPr lang="en-US" sz="2000"/>
              <a:t>with </a:t>
            </a:r>
            <a:r>
              <a:rPr lang="en-US" sz="2000">
                <a:solidFill>
                  <a:srgbClr val="FF6699"/>
                </a:solidFill>
              </a:rPr>
              <a:t>preference 0.9</a:t>
            </a:r>
            <a:r>
              <a:rPr lang="en-US" sz="2000"/>
              <a:t> (e.g. SC=0 and EC=3):</a:t>
            </a:r>
          </a:p>
          <a:p>
            <a:r>
              <a:rPr lang="en-US" sz="2000"/>
              <a:t>SA must </a:t>
            </a:r>
            <a:r>
              <a:rPr lang="en-US" sz="2000">
                <a:solidFill>
                  <a:schemeClr val="accent1"/>
                </a:solidFill>
              </a:rPr>
              <a:t>wait</a:t>
            </a:r>
            <a:r>
              <a:rPr lang="en-US" sz="2000"/>
              <a:t> </a:t>
            </a:r>
            <a:r>
              <a:rPr lang="en-US" sz="2000">
                <a:solidFill>
                  <a:schemeClr val="accent1"/>
                </a:solidFill>
              </a:rPr>
              <a:t>until</a:t>
            </a:r>
            <a:r>
              <a:rPr lang="en-US" sz="2000"/>
              <a:t> EC is exec. or </a:t>
            </a:r>
            <a:r>
              <a:rPr lang="en-US" sz="2000">
                <a:solidFill>
                  <a:schemeClr val="accent1"/>
                </a:solidFill>
              </a:rPr>
              <a:t>4 after SC</a:t>
            </a:r>
          </a:p>
        </p:txBody>
      </p:sp>
      <p:sp>
        <p:nvSpPr>
          <p:cNvPr id="146626" name="Text Box 194"/>
          <p:cNvSpPr txBox="1">
            <a:spLocks noChangeArrowheads="1"/>
          </p:cNvSpPr>
          <p:nvPr/>
        </p:nvSpPr>
        <p:spPr bwMode="auto">
          <a:xfrm>
            <a:off x="3581400" y="5546725"/>
            <a:ext cx="5062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99"/>
                </a:solidFill>
              </a:rPr>
              <a:t>Optimality</a:t>
            </a:r>
            <a:r>
              <a:rPr lang="en-US" sz="2000"/>
              <a:t> with scenarios </a:t>
            </a:r>
          </a:p>
          <a:p>
            <a:r>
              <a:rPr lang="en-US" sz="2000"/>
              <a:t>with </a:t>
            </a:r>
            <a:r>
              <a:rPr lang="en-US" sz="2000">
                <a:solidFill>
                  <a:srgbClr val="FF6699"/>
                </a:solidFill>
              </a:rPr>
              <a:t>preference 1.0</a:t>
            </a:r>
            <a:r>
              <a:rPr lang="en-US" sz="2000"/>
              <a:t> (e.g. SC=0 and EC=2):</a:t>
            </a:r>
          </a:p>
          <a:p>
            <a:r>
              <a:rPr lang="en-US" sz="2000"/>
              <a:t>SA must wait until EC is exec. or 3 after SC</a:t>
            </a:r>
          </a:p>
          <a:p>
            <a:r>
              <a:rPr lang="en-US" sz="2000"/>
              <a:t>and it </a:t>
            </a:r>
            <a:r>
              <a:rPr lang="en-US" sz="2000">
                <a:solidFill>
                  <a:schemeClr val="accent1"/>
                </a:solidFill>
              </a:rPr>
              <a:t>must be exec. before 3 after SC</a:t>
            </a:r>
            <a:r>
              <a:rPr lang="en-US" sz="2000"/>
              <a:t>  </a:t>
            </a:r>
          </a:p>
        </p:txBody>
      </p:sp>
      <p:sp>
        <p:nvSpPr>
          <p:cNvPr id="146628" name="Oval 196"/>
          <p:cNvSpPr>
            <a:spLocks noChangeArrowheads="1"/>
          </p:cNvSpPr>
          <p:nvPr/>
        </p:nvSpPr>
        <p:spPr bwMode="auto">
          <a:xfrm>
            <a:off x="1981200" y="914400"/>
            <a:ext cx="914400" cy="914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629" name="Oval 197"/>
          <p:cNvSpPr>
            <a:spLocks noChangeArrowheads="1"/>
          </p:cNvSpPr>
          <p:nvPr/>
        </p:nvSpPr>
        <p:spPr bwMode="auto">
          <a:xfrm>
            <a:off x="2286000" y="190500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630" name="Text Box 198"/>
          <p:cNvSpPr txBox="1">
            <a:spLocks noChangeArrowheads="1"/>
          </p:cNvSpPr>
          <p:nvPr/>
        </p:nvSpPr>
        <p:spPr bwMode="auto">
          <a:xfrm>
            <a:off x="2895600" y="990600"/>
            <a:ext cx="1712913" cy="860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Empty </a:t>
            </a:r>
            <a:r>
              <a:rPr lang="en-US">
                <a:cs typeface="Arial" charset="0"/>
              </a:rPr>
              <a:t>∩</a:t>
            </a:r>
          </a:p>
          <a:p>
            <a:r>
              <a:rPr lang="en-US">
                <a:cs typeface="Arial" charset="0"/>
              </a:rPr>
              <a:t>→ no ODC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4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4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4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4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4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4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4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46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4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4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46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4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46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4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4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46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4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46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46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46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46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4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4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4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46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46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46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146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indefinite"/>
                                        <p:tgtEl>
                                          <p:spTgt spid="1465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1" dur="indefinite"/>
                                        <p:tgtEl>
                                          <p:spTgt spid="14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1465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4" dur="indefinite"/>
                                        <p:tgtEl>
                                          <p:spTgt spid="14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1465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14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indefinite"/>
                                        <p:tgtEl>
                                          <p:spTgt spid="1465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0" dur="indefinite"/>
                                        <p:tgtEl>
                                          <p:spTgt spid="14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1465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3" dur="indefinite"/>
                                        <p:tgtEl>
                                          <p:spTgt spid="14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1465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14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1465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14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1465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2" dur="indefinite"/>
                                        <p:tgtEl>
                                          <p:spTgt spid="14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1465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5" dur="indefinite"/>
                                        <p:tgtEl>
                                          <p:spTgt spid="14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1465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8" dur="indefinite"/>
                                        <p:tgtEl>
                                          <p:spTgt spid="14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1465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14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1465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4" dur="indefinite"/>
                                        <p:tgtEl>
                                          <p:spTgt spid="14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1465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7" dur="indefinite"/>
                                        <p:tgtEl>
                                          <p:spTgt spid="14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1465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0" dur="indefinite"/>
                                        <p:tgtEl>
                                          <p:spTgt spid="14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1465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3" dur="indefinite"/>
                                        <p:tgtEl>
                                          <p:spTgt spid="14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146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6" dur="indefinite"/>
                                        <p:tgtEl>
                                          <p:spTgt spid="14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8" dur="indefinite"/>
                                        <p:tgtEl>
                                          <p:spTgt spid="1465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9" dur="indefinite"/>
                                        <p:tgtEl>
                                          <p:spTgt spid="14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1465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2" dur="indefinite"/>
                                        <p:tgtEl>
                                          <p:spTgt spid="14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146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5" dur="indefinite"/>
                                        <p:tgtEl>
                                          <p:spTgt spid="14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0" dur="indefinite"/>
                                        <p:tgtEl>
                                          <p:spTgt spid="146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1" dur="indefinite"/>
                                        <p:tgtEl>
                                          <p:spTgt spid="1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146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7" dur="indefinite"/>
                                        <p:tgtEl>
                                          <p:spTgt spid="14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2" dur="indefinite"/>
                                        <p:tgtEl>
                                          <p:spTgt spid="146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3" dur="indefinite"/>
                                        <p:tgtEl>
                                          <p:spTgt spid="14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17" grpId="0"/>
      <p:bldP spid="146518" grpId="0"/>
      <p:bldP spid="146519" grpId="0"/>
      <p:bldP spid="146520" grpId="0"/>
      <p:bldP spid="146534" grpId="0" animBg="1"/>
      <p:bldP spid="146534" grpId="1" animBg="1"/>
      <p:bldP spid="146534" grpId="2" animBg="1"/>
      <p:bldP spid="146534" grpId="3" animBg="1"/>
      <p:bldP spid="146535" grpId="0" animBg="1"/>
      <p:bldP spid="146535" grpId="1" animBg="1"/>
      <p:bldP spid="146535" grpId="2" animBg="1"/>
      <p:bldP spid="146536" grpId="0" animBg="1"/>
      <p:bldP spid="146536" grpId="1" animBg="1"/>
      <p:bldP spid="146536" grpId="2" animBg="1"/>
      <p:bldP spid="146537" grpId="0" animBg="1"/>
      <p:bldP spid="146537" grpId="1" animBg="1"/>
      <p:bldP spid="146537" grpId="2" animBg="1"/>
      <p:bldP spid="146537" grpId="3" animBg="1"/>
      <p:bldP spid="146538" grpId="0" animBg="1"/>
      <p:bldP spid="146538" grpId="1" animBg="1"/>
      <p:bldP spid="146538" grpId="2" animBg="1"/>
      <p:bldP spid="146539" grpId="0" animBg="1"/>
      <p:bldP spid="146539" grpId="1" animBg="1"/>
      <p:bldP spid="146539" grpId="2" animBg="1"/>
      <p:bldP spid="146540" grpId="0" animBg="1"/>
      <p:bldP spid="146540" grpId="1" animBg="1"/>
      <p:bldP spid="146540" grpId="2" animBg="1"/>
      <p:bldP spid="146540" grpId="3" animBg="1"/>
      <p:bldP spid="146541" grpId="0" animBg="1"/>
      <p:bldP spid="146541" grpId="1" animBg="1"/>
      <p:bldP spid="146541" grpId="2" animBg="1"/>
      <p:bldP spid="146542" grpId="0" animBg="1"/>
      <p:bldP spid="146542" grpId="1" animBg="1"/>
      <p:bldP spid="146542" grpId="2" animBg="1"/>
      <p:bldP spid="146543" grpId="0" animBg="1"/>
      <p:bldP spid="146543" grpId="1" animBg="1"/>
      <p:bldP spid="146543" grpId="2" animBg="1"/>
      <p:bldP spid="146543" grpId="3" animBg="1"/>
      <p:bldP spid="146544" grpId="0" animBg="1"/>
      <p:bldP spid="146544" grpId="1" animBg="1"/>
      <p:bldP spid="146544" grpId="2" animBg="1"/>
      <p:bldP spid="146545" grpId="0" animBg="1"/>
      <p:bldP spid="146545" grpId="1" animBg="1"/>
      <p:bldP spid="146545" grpId="2" animBg="1"/>
      <p:bldP spid="146546" grpId="0" animBg="1"/>
      <p:bldP spid="146546" grpId="1" animBg="1"/>
      <p:bldP spid="146546" grpId="2" animBg="1"/>
      <p:bldP spid="146546" grpId="3" animBg="1"/>
      <p:bldP spid="146547" grpId="0" animBg="1"/>
      <p:bldP spid="146547" grpId="1" animBg="1"/>
      <p:bldP spid="146547" grpId="2" animBg="1"/>
      <p:bldP spid="146548" grpId="0" animBg="1"/>
      <p:bldP spid="146548" grpId="1" animBg="1"/>
      <p:bldP spid="146548" grpId="2" animBg="1"/>
      <p:bldP spid="146549" grpId="0" animBg="1"/>
      <p:bldP spid="146549" grpId="1" animBg="1"/>
      <p:bldP spid="146549" grpId="2" animBg="1"/>
      <p:bldP spid="146549" grpId="3" animBg="1"/>
      <p:bldP spid="146550" grpId="0" animBg="1"/>
      <p:bldP spid="146550" grpId="1" animBg="1"/>
      <p:bldP spid="146550" grpId="2" animBg="1"/>
      <p:bldP spid="146551" grpId="0" animBg="1"/>
      <p:bldP spid="146551" grpId="1" animBg="1"/>
      <p:bldP spid="146551" grpId="2" animBg="1"/>
      <p:bldP spid="146625" grpId="0"/>
      <p:bldP spid="146626" grpId="0"/>
      <p:bldP spid="146628" grpId="0" animBg="1"/>
      <p:bldP spid="146629" grpId="0" animBg="1"/>
      <p:bldP spid="14663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of ODC-Check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sz="3000"/>
              <a:t>|preferences| x DC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temporal problems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Modeling uncertainty on whether some events will actually occur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idea of CTPs is to attach to each variable, representing a time event, a label. The variable will be executed </a:t>
            </a:r>
            <a:r>
              <a:rPr lang="en-US" sz="2800" dirty="0" err="1" smtClean="0"/>
              <a:t>iff</a:t>
            </a:r>
            <a:r>
              <a:rPr lang="en-US" sz="2800" dirty="0" smtClean="0"/>
              <a:t> the label is true.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Label</a:t>
            </a:r>
            <a:r>
              <a:rPr lang="en-US" sz="2800" dirty="0" smtClean="0"/>
              <a:t>: conjunction of literals. Ex: AB</a:t>
            </a:r>
            <a:r>
              <a:rPr lang="en-US" sz="2800" u="sng" dirty="0" smtClean="0"/>
              <a:t>C</a:t>
            </a:r>
            <a:r>
              <a:rPr lang="en-US" sz="2800" dirty="0" smtClean="0"/>
              <a:t> (A and </a:t>
            </a:r>
            <a:r>
              <a:rPr lang="en-US" sz="2800" u="sng" dirty="0" smtClean="0"/>
              <a:t>B</a:t>
            </a:r>
            <a:r>
              <a:rPr lang="en-US" sz="2800" dirty="0" smtClean="0"/>
              <a:t> and C)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r>
              <a:rPr lang="en-US" sz="2800" dirty="0" smtClean="0"/>
              <a:t>A CTP  </a:t>
            </a:r>
          </a:p>
          <a:p>
            <a:pPr lvl="1"/>
            <a:r>
              <a:rPr lang="en-US" sz="2800" dirty="0" smtClean="0"/>
              <a:t>Is a </a:t>
            </a:r>
            <a:r>
              <a:rPr lang="en-US" sz="2800" b="1" dirty="0" smtClean="0"/>
              <a:t>CSTP</a:t>
            </a:r>
            <a:r>
              <a:rPr lang="en-US" sz="2800" dirty="0" smtClean="0"/>
              <a:t> if the constraints in E are of STP type</a:t>
            </a:r>
          </a:p>
          <a:p>
            <a:pPr lvl="1"/>
            <a:r>
              <a:rPr lang="en-US" sz="2800" dirty="0" smtClean="0"/>
              <a:t>Is a </a:t>
            </a:r>
            <a:r>
              <a:rPr lang="en-US" sz="2800" b="1" dirty="0" smtClean="0"/>
              <a:t>CTCSP</a:t>
            </a:r>
            <a:r>
              <a:rPr lang="en-US" sz="2800" dirty="0" smtClean="0"/>
              <a:t> if the constraints in E are of TCSP type</a:t>
            </a:r>
          </a:p>
          <a:p>
            <a:pPr lvl="1"/>
            <a:r>
              <a:rPr lang="en-US" sz="2800" dirty="0" smtClean="0"/>
              <a:t>Is a </a:t>
            </a:r>
            <a:r>
              <a:rPr lang="en-US" sz="2800" b="1" dirty="0" smtClean="0"/>
              <a:t>CDTP</a:t>
            </a:r>
            <a:r>
              <a:rPr lang="en-US" sz="2800" dirty="0" smtClean="0"/>
              <a:t> if the constraints in E are of DTP type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926068"/>
            <a:ext cx="35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="1" dirty="0" err="1" smtClean="0">
                <a:latin typeface="Garamond" pitchFamily="18" charset="0"/>
              </a:rPr>
              <a:t>Tsamardinos,Vidal,Pollack</a:t>
            </a:r>
            <a:r>
              <a:rPr lang="en-US" b="1" dirty="0" smtClean="0">
                <a:latin typeface="Garamond" pitchFamily="18" charset="0"/>
              </a:rPr>
              <a:t>  2003]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Going skiing</a:t>
            </a:r>
          </a:p>
        </p:txBody>
      </p:sp>
      <p:sp>
        <p:nvSpPr>
          <p:cNvPr id="183300" name="Freeform 4"/>
          <p:cNvSpPr>
            <a:spLocks/>
          </p:cNvSpPr>
          <p:nvPr/>
        </p:nvSpPr>
        <p:spPr bwMode="auto">
          <a:xfrm>
            <a:off x="538163" y="2286000"/>
            <a:ext cx="7994650" cy="2971800"/>
          </a:xfrm>
          <a:custGeom>
            <a:avLst/>
            <a:gdLst/>
            <a:ahLst/>
            <a:cxnLst>
              <a:cxn ang="0">
                <a:pos x="5035" y="1736"/>
              </a:cxn>
              <a:cxn ang="0">
                <a:pos x="4831" y="814"/>
              </a:cxn>
              <a:cxn ang="0">
                <a:pos x="4680" y="636"/>
              </a:cxn>
              <a:cxn ang="0">
                <a:pos x="4403" y="698"/>
              </a:cxn>
              <a:cxn ang="0">
                <a:pos x="4248" y="358"/>
              </a:cxn>
              <a:cxn ang="0">
                <a:pos x="4084" y="893"/>
              </a:cxn>
              <a:cxn ang="0">
                <a:pos x="3858" y="1274"/>
              </a:cxn>
              <a:cxn ang="0">
                <a:pos x="3302" y="1274"/>
              </a:cxn>
              <a:cxn ang="0">
                <a:pos x="3040" y="738"/>
              </a:cxn>
              <a:cxn ang="0">
                <a:pos x="2829" y="112"/>
              </a:cxn>
              <a:cxn ang="0">
                <a:pos x="2490" y="595"/>
              </a:cxn>
              <a:cxn ang="0">
                <a:pos x="2263" y="379"/>
              </a:cxn>
              <a:cxn ang="0">
                <a:pos x="1944" y="893"/>
              </a:cxn>
              <a:cxn ang="0">
                <a:pos x="1749" y="677"/>
              </a:cxn>
              <a:cxn ang="0">
                <a:pos x="1358" y="19"/>
              </a:cxn>
              <a:cxn ang="0">
                <a:pos x="1029" y="564"/>
              </a:cxn>
              <a:cxn ang="0">
                <a:pos x="710" y="225"/>
              </a:cxn>
              <a:cxn ang="0">
                <a:pos x="0" y="1872"/>
              </a:cxn>
            </a:cxnLst>
            <a:rect l="0" t="0" r="r" b="b"/>
            <a:pathLst>
              <a:path w="5035" h="1872">
                <a:moveTo>
                  <a:pt x="5035" y="1736"/>
                </a:moveTo>
                <a:cubicBezTo>
                  <a:pt x="5001" y="1582"/>
                  <a:pt x="4890" y="997"/>
                  <a:pt x="4831" y="814"/>
                </a:cubicBezTo>
                <a:cubicBezTo>
                  <a:pt x="4772" y="631"/>
                  <a:pt x="4751" y="655"/>
                  <a:pt x="4680" y="636"/>
                </a:cubicBezTo>
                <a:cubicBezTo>
                  <a:pt x="4609" y="617"/>
                  <a:pt x="4475" y="744"/>
                  <a:pt x="4403" y="698"/>
                </a:cubicBezTo>
                <a:cubicBezTo>
                  <a:pt x="4331" y="652"/>
                  <a:pt x="4301" y="326"/>
                  <a:pt x="4248" y="358"/>
                </a:cubicBezTo>
                <a:cubicBezTo>
                  <a:pt x="4195" y="390"/>
                  <a:pt x="4149" y="740"/>
                  <a:pt x="4084" y="893"/>
                </a:cubicBezTo>
                <a:cubicBezTo>
                  <a:pt x="4019" y="1046"/>
                  <a:pt x="3988" y="1211"/>
                  <a:pt x="3858" y="1274"/>
                </a:cubicBezTo>
                <a:cubicBezTo>
                  <a:pt x="3728" y="1337"/>
                  <a:pt x="3438" y="1363"/>
                  <a:pt x="3302" y="1274"/>
                </a:cubicBezTo>
                <a:cubicBezTo>
                  <a:pt x="3166" y="1185"/>
                  <a:pt x="3119" y="932"/>
                  <a:pt x="3040" y="738"/>
                </a:cubicBezTo>
                <a:cubicBezTo>
                  <a:pt x="2961" y="544"/>
                  <a:pt x="2921" y="136"/>
                  <a:pt x="2829" y="112"/>
                </a:cubicBezTo>
                <a:cubicBezTo>
                  <a:pt x="2737" y="88"/>
                  <a:pt x="2584" y="551"/>
                  <a:pt x="2490" y="595"/>
                </a:cubicBezTo>
                <a:cubicBezTo>
                  <a:pt x="2396" y="639"/>
                  <a:pt x="2354" y="329"/>
                  <a:pt x="2263" y="379"/>
                </a:cubicBezTo>
                <a:cubicBezTo>
                  <a:pt x="2172" y="429"/>
                  <a:pt x="2030" y="843"/>
                  <a:pt x="1944" y="893"/>
                </a:cubicBezTo>
                <a:cubicBezTo>
                  <a:pt x="1858" y="943"/>
                  <a:pt x="1847" y="823"/>
                  <a:pt x="1749" y="677"/>
                </a:cubicBezTo>
                <a:cubicBezTo>
                  <a:pt x="1651" y="531"/>
                  <a:pt x="1478" y="38"/>
                  <a:pt x="1358" y="19"/>
                </a:cubicBezTo>
                <a:cubicBezTo>
                  <a:pt x="1238" y="0"/>
                  <a:pt x="1137" y="530"/>
                  <a:pt x="1029" y="564"/>
                </a:cubicBezTo>
                <a:cubicBezTo>
                  <a:pt x="921" y="598"/>
                  <a:pt x="881" y="7"/>
                  <a:pt x="710" y="225"/>
                </a:cubicBezTo>
                <a:cubicBezTo>
                  <a:pt x="539" y="443"/>
                  <a:pt x="148" y="1529"/>
                  <a:pt x="0" y="1872"/>
                </a:cubicBezTo>
              </a:path>
            </a:pathLst>
          </a:custGeom>
          <a:noFill/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2" name="Freeform 6"/>
          <p:cNvSpPr>
            <a:spLocks/>
          </p:cNvSpPr>
          <p:nvPr/>
        </p:nvSpPr>
        <p:spPr bwMode="auto">
          <a:xfrm>
            <a:off x="3203575" y="4525962"/>
            <a:ext cx="3097213" cy="1882775"/>
          </a:xfrm>
          <a:custGeom>
            <a:avLst/>
            <a:gdLst/>
            <a:ahLst/>
            <a:cxnLst>
              <a:cxn ang="0">
                <a:pos x="0" y="1134"/>
              </a:cxn>
              <a:cxn ang="0">
                <a:pos x="1180" y="998"/>
              </a:cxn>
              <a:cxn ang="0">
                <a:pos x="1951" y="0"/>
              </a:cxn>
            </a:cxnLst>
            <a:rect l="0" t="0" r="r" b="b"/>
            <a:pathLst>
              <a:path w="1951" h="1187">
                <a:moveTo>
                  <a:pt x="0" y="1134"/>
                </a:moveTo>
                <a:cubicBezTo>
                  <a:pt x="427" y="1160"/>
                  <a:pt x="855" y="1187"/>
                  <a:pt x="1180" y="998"/>
                </a:cubicBezTo>
                <a:cubicBezTo>
                  <a:pt x="1505" y="809"/>
                  <a:pt x="1728" y="404"/>
                  <a:pt x="1951" y="0"/>
                </a:cubicBezTo>
              </a:path>
            </a:pathLst>
          </a:custGeom>
          <a:noFill/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Freeform 8"/>
          <p:cNvSpPr>
            <a:spLocks/>
          </p:cNvSpPr>
          <p:nvPr/>
        </p:nvSpPr>
        <p:spPr bwMode="auto">
          <a:xfrm>
            <a:off x="3057525" y="3806825"/>
            <a:ext cx="2049463" cy="2398712"/>
          </a:xfrm>
          <a:custGeom>
            <a:avLst/>
            <a:gdLst/>
            <a:ahLst/>
            <a:cxnLst>
              <a:cxn ang="0">
                <a:pos x="92" y="1497"/>
              </a:cxn>
              <a:cxn ang="0">
                <a:pos x="697" y="1499"/>
              </a:cxn>
              <a:cxn ang="0">
                <a:pos x="1088" y="1427"/>
              </a:cxn>
              <a:cxn ang="0">
                <a:pos x="1283" y="1252"/>
              </a:cxn>
              <a:cxn ang="0">
                <a:pos x="1045" y="816"/>
              </a:cxn>
              <a:cxn ang="0">
                <a:pos x="183" y="544"/>
              </a:cxn>
              <a:cxn ang="0">
                <a:pos x="8" y="254"/>
              </a:cxn>
              <a:cxn ang="0">
                <a:pos x="228" y="0"/>
              </a:cxn>
            </a:cxnLst>
            <a:rect l="0" t="0" r="r" b="b"/>
            <a:pathLst>
              <a:path w="1290" h="1511">
                <a:moveTo>
                  <a:pt x="92" y="1497"/>
                </a:moveTo>
                <a:cubicBezTo>
                  <a:pt x="193" y="1497"/>
                  <a:pt x="531" y="1511"/>
                  <a:pt x="697" y="1499"/>
                </a:cubicBezTo>
                <a:cubicBezTo>
                  <a:pt x="863" y="1487"/>
                  <a:pt x="990" y="1468"/>
                  <a:pt x="1088" y="1427"/>
                </a:cubicBezTo>
                <a:cubicBezTo>
                  <a:pt x="1186" y="1386"/>
                  <a:pt x="1290" y="1354"/>
                  <a:pt x="1283" y="1252"/>
                </a:cubicBezTo>
                <a:cubicBezTo>
                  <a:pt x="1276" y="1150"/>
                  <a:pt x="1228" y="934"/>
                  <a:pt x="1045" y="816"/>
                </a:cubicBezTo>
                <a:cubicBezTo>
                  <a:pt x="862" y="698"/>
                  <a:pt x="356" y="638"/>
                  <a:pt x="183" y="544"/>
                </a:cubicBezTo>
                <a:cubicBezTo>
                  <a:pt x="10" y="450"/>
                  <a:pt x="0" y="345"/>
                  <a:pt x="8" y="254"/>
                </a:cubicBezTo>
                <a:cubicBezTo>
                  <a:pt x="16" y="163"/>
                  <a:pt x="182" y="53"/>
                  <a:pt x="228" y="0"/>
                </a:cubicBezTo>
              </a:path>
            </a:pathLst>
          </a:custGeom>
          <a:noFill/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5" name="Freeform 9"/>
          <p:cNvSpPr>
            <a:spLocks/>
          </p:cNvSpPr>
          <p:nvPr/>
        </p:nvSpPr>
        <p:spPr bwMode="auto">
          <a:xfrm>
            <a:off x="3206750" y="3916362"/>
            <a:ext cx="2876550" cy="1779588"/>
          </a:xfrm>
          <a:custGeom>
            <a:avLst/>
            <a:gdLst/>
            <a:ahLst/>
            <a:cxnLst>
              <a:cxn ang="0">
                <a:pos x="161" y="0"/>
              </a:cxn>
              <a:cxn ang="0">
                <a:pos x="17" y="154"/>
              </a:cxn>
              <a:cxn ang="0">
                <a:pos x="58" y="339"/>
              </a:cxn>
              <a:cxn ang="0">
                <a:pos x="294" y="463"/>
              </a:cxn>
              <a:cxn ang="0">
                <a:pos x="665" y="545"/>
              </a:cxn>
              <a:cxn ang="0">
                <a:pos x="901" y="607"/>
              </a:cxn>
              <a:cxn ang="0">
                <a:pos x="1138" y="782"/>
              </a:cxn>
              <a:cxn ang="0">
                <a:pos x="1314" y="1110"/>
              </a:cxn>
              <a:cxn ang="0">
                <a:pos x="1580" y="802"/>
              </a:cxn>
              <a:cxn ang="0">
                <a:pos x="1813" y="384"/>
              </a:cxn>
            </a:cxnLst>
            <a:rect l="0" t="0" r="r" b="b"/>
            <a:pathLst>
              <a:path w="1813" h="1122">
                <a:moveTo>
                  <a:pt x="161" y="0"/>
                </a:moveTo>
                <a:cubicBezTo>
                  <a:pt x="137" y="26"/>
                  <a:pt x="34" y="98"/>
                  <a:pt x="17" y="154"/>
                </a:cubicBezTo>
                <a:cubicBezTo>
                  <a:pt x="0" y="210"/>
                  <a:pt x="12" y="288"/>
                  <a:pt x="58" y="339"/>
                </a:cubicBezTo>
                <a:cubicBezTo>
                  <a:pt x="104" y="390"/>
                  <a:pt x="193" y="429"/>
                  <a:pt x="294" y="463"/>
                </a:cubicBezTo>
                <a:cubicBezTo>
                  <a:pt x="395" y="497"/>
                  <a:pt x="564" y="521"/>
                  <a:pt x="665" y="545"/>
                </a:cubicBezTo>
                <a:cubicBezTo>
                  <a:pt x="766" y="569"/>
                  <a:pt x="822" y="568"/>
                  <a:pt x="901" y="607"/>
                </a:cubicBezTo>
                <a:cubicBezTo>
                  <a:pt x="980" y="646"/>
                  <a:pt x="1069" y="698"/>
                  <a:pt x="1138" y="782"/>
                </a:cubicBezTo>
                <a:cubicBezTo>
                  <a:pt x="1207" y="866"/>
                  <a:pt x="1240" y="1107"/>
                  <a:pt x="1314" y="1110"/>
                </a:cubicBezTo>
                <a:cubicBezTo>
                  <a:pt x="1399" y="1122"/>
                  <a:pt x="1497" y="923"/>
                  <a:pt x="1580" y="802"/>
                </a:cubicBezTo>
                <a:cubicBezTo>
                  <a:pt x="1663" y="681"/>
                  <a:pt x="1765" y="471"/>
                  <a:pt x="1813" y="384"/>
                </a:cubicBezTo>
              </a:path>
            </a:pathLst>
          </a:custGeom>
          <a:noFill/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2843213" y="5535612"/>
            <a:ext cx="4222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70" tIns="43635" rIns="87270" bIns="43635">
            <a:spAutoFit/>
          </a:bodyPr>
          <a:lstStyle/>
          <a:p>
            <a:pPr defTabSz="873125"/>
            <a:r>
              <a:rPr lang="it-IT" sz="2700">
                <a:latin typeface="Arial" charset="0"/>
              </a:rPr>
              <a:t>H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2555875" y="3375025"/>
            <a:ext cx="7651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70" tIns="43635" rIns="87270" bIns="43635">
            <a:spAutoFit/>
          </a:bodyPr>
          <a:lstStyle/>
          <a:p>
            <a:pPr defTabSz="873125"/>
            <a:r>
              <a:rPr lang="it-IT" sz="2700">
                <a:latin typeface="Arial" charset="0"/>
              </a:rPr>
              <a:t>Sk1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443663" y="4454525"/>
            <a:ext cx="7651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70" tIns="43635" rIns="87270" bIns="43635">
            <a:spAutoFit/>
          </a:bodyPr>
          <a:lstStyle/>
          <a:p>
            <a:pPr defTabSz="873125"/>
            <a:r>
              <a:rPr lang="it-IT" sz="2700">
                <a:latin typeface="Arial" charset="0"/>
              </a:rPr>
              <a:t>Sk2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5219700" y="5951537"/>
            <a:ext cx="4984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70" tIns="43635" rIns="87270" bIns="43635">
            <a:spAutoFit/>
          </a:bodyPr>
          <a:lstStyle/>
          <a:p>
            <a:pPr defTabSz="873125"/>
            <a:r>
              <a:rPr lang="it-IT" sz="2700">
                <a:latin typeface="Arial" charset="0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/>
              <a:t>CTP example</a:t>
            </a:r>
          </a:p>
        </p:txBody>
      </p:sp>
      <p:pic>
        <p:nvPicPr>
          <p:cNvPr id="155718" name="Picture 70" descr="eg_c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1150"/>
            <a:ext cx="9424987" cy="5200650"/>
          </a:xfrm>
          <a:prstGeom prst="rect">
            <a:avLst/>
          </a:prstGeom>
          <a:noFill/>
        </p:spPr>
      </p:pic>
      <p:sp>
        <p:nvSpPr>
          <p:cNvPr id="155720" name="Text Box 72"/>
          <p:cNvSpPr txBox="1">
            <a:spLocks noChangeArrowheads="1"/>
          </p:cNvSpPr>
          <p:nvPr/>
        </p:nvSpPr>
        <p:spPr bwMode="auto">
          <a:xfrm>
            <a:off x="5715000" y="3860800"/>
            <a:ext cx="3178175" cy="442913"/>
          </a:xfrm>
          <a:prstGeom prst="rect">
            <a:avLst/>
          </a:prstGeom>
          <a:solidFill>
            <a:srgbClr val="6D34C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sz="2300">
                <a:latin typeface="Arial" charset="0"/>
              </a:rPr>
              <a:t>A = “road R is viable”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Scenarios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534400" cy="4530725"/>
          </a:xfrm>
        </p:spPr>
        <p:txBody>
          <a:bodyPr/>
          <a:lstStyle/>
          <a:p>
            <a:pPr eaLnBrk="1" hangingPunct="1"/>
            <a:r>
              <a:rPr lang="en-US" b="1" dirty="0" smtClean="0"/>
              <a:t>Execution scenario s</a:t>
            </a:r>
            <a:r>
              <a:rPr lang="en-US" dirty="0" smtClean="0"/>
              <a:t>: label partitioning the variables in V into two sets (activated and non-activated)</a:t>
            </a:r>
          </a:p>
          <a:p>
            <a:pPr eaLnBrk="1" hangingPunct="1"/>
            <a:r>
              <a:rPr lang="en-US" b="1" dirty="0" smtClean="0"/>
              <a:t>Scenario projection</a:t>
            </a:r>
            <a:r>
              <a:rPr lang="en-US" dirty="0" smtClean="0"/>
              <a:t> of CTP Q and scenario s, is the non conditional temporal problem (STP,TCSP,DTP) obtained considering only the activated variables and the constraints among them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95291-6BC9-479D-AFC0-26ABA7E5057D}" type="slidenum">
              <a:rPr lang="it-IT"/>
              <a:pPr/>
              <a:t>87</a:t>
            </a:fld>
            <a:r>
              <a:rPr lang="it-IT"/>
              <a:t> / 26</a:t>
            </a:r>
          </a:p>
        </p:txBody>
      </p:sp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/>
              <a:t>Scenarios and Projections</a:t>
            </a:r>
          </a:p>
        </p:txBody>
      </p:sp>
      <p:pic>
        <p:nvPicPr>
          <p:cNvPr id="194563" name="Picture 3" descr="eg_c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71763"/>
            <a:ext cx="5287962" cy="2917825"/>
          </a:xfrm>
          <a:prstGeom prst="rect">
            <a:avLst/>
          </a:prstGeom>
          <a:noFill/>
        </p:spPr>
      </p:pic>
      <p:pic>
        <p:nvPicPr>
          <p:cNvPr id="194566" name="Picture 6" descr="eg1_c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31988"/>
            <a:ext cx="5287962" cy="2433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32363" y="2074863"/>
            <a:ext cx="37544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300">
                <a:solidFill>
                  <a:schemeClr val="bg1"/>
                </a:solidFill>
                <a:latin typeface="Arial" charset="0"/>
              </a:rPr>
              <a:t>Two scenarios</a:t>
            </a:r>
            <a:r>
              <a:rPr lang="it-IT" sz="2300">
                <a:solidFill>
                  <a:schemeClr val="bg1"/>
                </a:solidFill>
                <a:latin typeface="Arial" charset="0"/>
              </a:rPr>
              <a:t>: </a:t>
            </a:r>
            <a:r>
              <a:rPr lang="it-IT" sz="2300" b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it-IT" sz="230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it-IT" sz="23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</a:t>
            </a:r>
            <a:r>
              <a:rPr lang="it-IT" sz="23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</a:p>
        </p:txBody>
      </p:sp>
      <p:pic>
        <p:nvPicPr>
          <p:cNvPr id="194573" name="Picture 13" descr="eg2_ct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89363"/>
            <a:ext cx="5254625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8600" y="2111375"/>
            <a:ext cx="2438400" cy="3930650"/>
            <a:chOff x="144" y="1220"/>
            <a:chExt cx="1536" cy="2476"/>
          </a:xfrm>
        </p:grpSpPr>
        <p:sp>
          <p:nvSpPr>
            <p:cNvPr id="200737" name="Text Box 4"/>
            <p:cNvSpPr txBox="1">
              <a:spLocks noChangeArrowheads="1"/>
            </p:cNvSpPr>
            <p:nvPr/>
          </p:nvSpPr>
          <p:spPr bwMode="auto">
            <a:xfrm>
              <a:off x="326" y="1220"/>
              <a:ext cx="3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CTP</a:t>
              </a:r>
            </a:p>
          </p:txBody>
        </p:sp>
        <p:sp>
          <p:nvSpPr>
            <p:cNvPr id="200738" name="Oval 5"/>
            <p:cNvSpPr>
              <a:spLocks noChangeArrowheads="1"/>
            </p:cNvSpPr>
            <p:nvPr/>
          </p:nvSpPr>
          <p:spPr bwMode="auto">
            <a:xfrm>
              <a:off x="192" y="2496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  <a:r>
                <a:rPr lang="en-US" baseline="-25000"/>
                <a:t>0</a:t>
              </a:r>
            </a:p>
          </p:txBody>
        </p:sp>
        <p:sp>
          <p:nvSpPr>
            <p:cNvPr id="200739" name="Oval 6"/>
            <p:cNvSpPr>
              <a:spLocks noChangeArrowheads="1"/>
            </p:cNvSpPr>
            <p:nvPr/>
          </p:nvSpPr>
          <p:spPr bwMode="auto">
            <a:xfrm>
              <a:off x="648" y="3072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endParaRPr lang="en-US" baseline="-25000"/>
            </a:p>
          </p:txBody>
        </p:sp>
        <p:sp>
          <p:nvSpPr>
            <p:cNvPr id="200740" name="Oval 7"/>
            <p:cNvSpPr>
              <a:spLocks noChangeArrowheads="1"/>
            </p:cNvSpPr>
            <p:nvPr/>
          </p:nvSpPr>
          <p:spPr bwMode="auto">
            <a:xfrm>
              <a:off x="648" y="1920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  <a:endParaRPr lang="en-US" baseline="-25000"/>
            </a:p>
          </p:txBody>
        </p:sp>
        <p:sp>
          <p:nvSpPr>
            <p:cNvPr id="200741" name="Oval 8"/>
            <p:cNvSpPr>
              <a:spLocks noChangeArrowheads="1"/>
            </p:cNvSpPr>
            <p:nvPr/>
          </p:nvSpPr>
          <p:spPr bwMode="auto">
            <a:xfrm>
              <a:off x="1152" y="2784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endParaRPr lang="en-US" baseline="-25000"/>
            </a:p>
          </p:txBody>
        </p:sp>
        <p:sp>
          <p:nvSpPr>
            <p:cNvPr id="200742" name="Oval 9"/>
            <p:cNvSpPr>
              <a:spLocks noChangeArrowheads="1"/>
            </p:cNvSpPr>
            <p:nvPr/>
          </p:nvSpPr>
          <p:spPr bwMode="auto">
            <a:xfrm>
              <a:off x="1152" y="3360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endParaRPr lang="en-US" baseline="-25000"/>
            </a:p>
          </p:txBody>
        </p:sp>
        <p:sp>
          <p:nvSpPr>
            <p:cNvPr id="200743" name="Oval 10"/>
            <p:cNvSpPr>
              <a:spLocks noChangeArrowheads="1"/>
            </p:cNvSpPr>
            <p:nvPr/>
          </p:nvSpPr>
          <p:spPr bwMode="auto">
            <a:xfrm>
              <a:off x="1152" y="2208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  <a:endParaRPr lang="en-US" baseline="-25000"/>
            </a:p>
          </p:txBody>
        </p:sp>
        <p:sp>
          <p:nvSpPr>
            <p:cNvPr id="200744" name="Oval 11"/>
            <p:cNvSpPr>
              <a:spLocks noChangeArrowheads="1"/>
            </p:cNvSpPr>
            <p:nvPr/>
          </p:nvSpPr>
          <p:spPr bwMode="auto">
            <a:xfrm>
              <a:off x="1152" y="1632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cxnSp>
          <p:nvCxnSpPr>
            <p:cNvPr id="200745" name="AutoShape 12"/>
            <p:cNvCxnSpPr>
              <a:cxnSpLocks noChangeShapeType="1"/>
              <a:stCxn id="200738" idx="7"/>
              <a:endCxn id="200740" idx="3"/>
            </p:cNvCxnSpPr>
            <p:nvPr/>
          </p:nvCxnSpPr>
          <p:spPr bwMode="auto">
            <a:xfrm flipV="1">
              <a:off x="479" y="2207"/>
              <a:ext cx="218" cy="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0746" name="AutoShape 13"/>
            <p:cNvCxnSpPr>
              <a:cxnSpLocks noChangeShapeType="1"/>
              <a:stCxn id="200738" idx="5"/>
              <a:endCxn id="200739" idx="1"/>
            </p:cNvCxnSpPr>
            <p:nvPr/>
          </p:nvCxnSpPr>
          <p:spPr bwMode="auto">
            <a:xfrm>
              <a:off x="479" y="2783"/>
              <a:ext cx="218" cy="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0747" name="AutoShape 14"/>
            <p:cNvCxnSpPr>
              <a:cxnSpLocks noChangeShapeType="1"/>
              <a:stCxn id="200740" idx="7"/>
              <a:endCxn id="200744" idx="2"/>
            </p:cNvCxnSpPr>
            <p:nvPr/>
          </p:nvCxnSpPr>
          <p:spPr bwMode="auto">
            <a:xfrm flipV="1">
              <a:off x="935" y="1800"/>
              <a:ext cx="217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0748" name="AutoShape 15"/>
            <p:cNvCxnSpPr>
              <a:cxnSpLocks noChangeShapeType="1"/>
              <a:stCxn id="200740" idx="5"/>
              <a:endCxn id="200743" idx="2"/>
            </p:cNvCxnSpPr>
            <p:nvPr/>
          </p:nvCxnSpPr>
          <p:spPr bwMode="auto">
            <a:xfrm>
              <a:off x="935" y="2207"/>
              <a:ext cx="217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0749" name="AutoShape 16"/>
            <p:cNvCxnSpPr>
              <a:cxnSpLocks noChangeShapeType="1"/>
              <a:stCxn id="200739" idx="7"/>
              <a:endCxn id="200741" idx="2"/>
            </p:cNvCxnSpPr>
            <p:nvPr/>
          </p:nvCxnSpPr>
          <p:spPr bwMode="auto">
            <a:xfrm flipV="1">
              <a:off x="935" y="2952"/>
              <a:ext cx="217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0750" name="AutoShape 17"/>
            <p:cNvCxnSpPr>
              <a:cxnSpLocks noChangeShapeType="1"/>
              <a:stCxn id="200739" idx="5"/>
              <a:endCxn id="200742" idx="2"/>
            </p:cNvCxnSpPr>
            <p:nvPr/>
          </p:nvCxnSpPr>
          <p:spPr bwMode="auto">
            <a:xfrm>
              <a:off x="935" y="3359"/>
              <a:ext cx="217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0751" name="Text Box 18"/>
            <p:cNvSpPr txBox="1">
              <a:spLocks noChangeArrowheads="1"/>
            </p:cNvSpPr>
            <p:nvPr/>
          </p:nvSpPr>
          <p:spPr bwMode="auto">
            <a:xfrm>
              <a:off x="528" y="172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00752" name="Text Box 19"/>
            <p:cNvSpPr txBox="1">
              <a:spLocks noChangeArrowheads="1"/>
            </p:cNvSpPr>
            <p:nvPr/>
          </p:nvSpPr>
          <p:spPr bwMode="auto">
            <a:xfrm>
              <a:off x="480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sng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00753" name="Text Box 20"/>
            <p:cNvSpPr txBox="1">
              <a:spLocks noChangeArrowheads="1"/>
            </p:cNvSpPr>
            <p:nvPr/>
          </p:nvSpPr>
          <p:spPr bwMode="auto">
            <a:xfrm>
              <a:off x="144" y="225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true</a:t>
              </a:r>
            </a:p>
          </p:txBody>
        </p:sp>
        <p:sp>
          <p:nvSpPr>
            <p:cNvPr id="200754" name="Text Box 21"/>
            <p:cNvSpPr txBox="1">
              <a:spLocks noChangeArrowheads="1"/>
            </p:cNvSpPr>
            <p:nvPr/>
          </p:nvSpPr>
          <p:spPr bwMode="auto">
            <a:xfrm>
              <a:off x="1152" y="14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AB</a:t>
              </a:r>
            </a:p>
          </p:txBody>
        </p:sp>
        <p:sp>
          <p:nvSpPr>
            <p:cNvPr id="200755" name="Text Box 22"/>
            <p:cNvSpPr txBox="1">
              <a:spLocks noChangeArrowheads="1"/>
            </p:cNvSpPr>
            <p:nvPr/>
          </p:nvSpPr>
          <p:spPr bwMode="auto">
            <a:xfrm>
              <a:off x="1200" y="201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A</a:t>
              </a:r>
              <a:r>
                <a:rPr lang="en-US" u="sng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00756" name="Text Box 23"/>
            <p:cNvSpPr txBox="1">
              <a:spLocks noChangeArrowheads="1"/>
            </p:cNvSpPr>
            <p:nvPr/>
          </p:nvSpPr>
          <p:spPr bwMode="auto">
            <a:xfrm>
              <a:off x="1152" y="25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sng">
                  <a:solidFill>
                    <a:schemeClr val="accent2"/>
                  </a:solidFill>
                </a:rPr>
                <a:t>A</a:t>
              </a:r>
              <a:r>
                <a:rPr lang="en-US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200757" name="Text Box 24"/>
            <p:cNvSpPr txBox="1">
              <a:spLocks noChangeArrowheads="1"/>
            </p:cNvSpPr>
            <p:nvPr/>
          </p:nvSpPr>
          <p:spPr bwMode="auto">
            <a:xfrm>
              <a:off x="1200" y="3168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u="sng">
                  <a:solidFill>
                    <a:schemeClr val="accent2"/>
                  </a:solidFill>
                </a:rPr>
                <a:t>AC</a:t>
              </a:r>
            </a:p>
          </p:txBody>
        </p:sp>
      </p:grpSp>
      <p:sp>
        <p:nvSpPr>
          <p:cNvPr id="200708" name="Text Box 27"/>
          <p:cNvSpPr txBox="1">
            <a:spLocks noChangeArrowheads="1"/>
          </p:cNvSpPr>
          <p:nvPr/>
        </p:nvSpPr>
        <p:spPr bwMode="auto">
          <a:xfrm>
            <a:off x="3527425" y="21113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Pr(ABC)</a:t>
            </a:r>
          </a:p>
        </p:txBody>
      </p:sp>
      <p:sp>
        <p:nvSpPr>
          <p:cNvPr id="200709" name="Oval 28"/>
          <p:cNvSpPr>
            <a:spLocks noChangeArrowheads="1"/>
          </p:cNvSpPr>
          <p:nvPr/>
        </p:nvSpPr>
        <p:spPr bwMode="auto">
          <a:xfrm>
            <a:off x="3314700" y="4137025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r>
              <a:rPr lang="en-US" baseline="-25000"/>
              <a:t>0</a:t>
            </a:r>
          </a:p>
        </p:txBody>
      </p:sp>
      <p:sp>
        <p:nvSpPr>
          <p:cNvPr id="200710" name="Oval 30"/>
          <p:cNvSpPr>
            <a:spLocks noChangeArrowheads="1"/>
          </p:cNvSpPr>
          <p:nvPr/>
        </p:nvSpPr>
        <p:spPr bwMode="auto">
          <a:xfrm>
            <a:off x="4038600" y="3222625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  <a:endParaRPr lang="en-US" baseline="-25000"/>
          </a:p>
        </p:txBody>
      </p:sp>
      <p:sp>
        <p:nvSpPr>
          <p:cNvPr id="200711" name="Oval 34"/>
          <p:cNvSpPr>
            <a:spLocks noChangeArrowheads="1"/>
          </p:cNvSpPr>
          <p:nvPr/>
        </p:nvSpPr>
        <p:spPr bwMode="auto">
          <a:xfrm>
            <a:off x="4838700" y="2765425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cxnSp>
        <p:nvCxnSpPr>
          <p:cNvPr id="200712" name="AutoShape 35"/>
          <p:cNvCxnSpPr>
            <a:cxnSpLocks noChangeShapeType="1"/>
            <a:stCxn id="200709" idx="7"/>
            <a:endCxn id="200710" idx="3"/>
          </p:cNvCxnSpPr>
          <p:nvPr/>
        </p:nvCxnSpPr>
        <p:spPr bwMode="auto">
          <a:xfrm flipV="1">
            <a:off x="3770313" y="3678238"/>
            <a:ext cx="346075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0713" name="AutoShape 37"/>
          <p:cNvCxnSpPr>
            <a:cxnSpLocks noChangeShapeType="1"/>
            <a:stCxn id="200710" idx="7"/>
            <a:endCxn id="200711" idx="2"/>
          </p:cNvCxnSpPr>
          <p:nvPr/>
        </p:nvCxnSpPr>
        <p:spPr bwMode="auto">
          <a:xfrm flipV="1">
            <a:off x="4494213" y="3032125"/>
            <a:ext cx="344487" cy="268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0714" name="Text Box 41"/>
          <p:cNvSpPr txBox="1">
            <a:spLocks noChangeArrowheads="1"/>
          </p:cNvSpPr>
          <p:nvPr/>
        </p:nvSpPr>
        <p:spPr bwMode="auto">
          <a:xfrm>
            <a:off x="3848100" y="29178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0715" name="Text Box 43"/>
          <p:cNvSpPr txBox="1">
            <a:spLocks noChangeArrowheads="1"/>
          </p:cNvSpPr>
          <p:nvPr/>
        </p:nvSpPr>
        <p:spPr bwMode="auto">
          <a:xfrm>
            <a:off x="3238500" y="375602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200716" name="Text Box 44"/>
          <p:cNvSpPr txBox="1">
            <a:spLocks noChangeArrowheads="1"/>
          </p:cNvSpPr>
          <p:nvPr/>
        </p:nvSpPr>
        <p:spPr bwMode="auto">
          <a:xfrm>
            <a:off x="4838700" y="24606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AB</a:t>
            </a:r>
          </a:p>
        </p:txBody>
      </p:sp>
      <p:sp>
        <p:nvSpPr>
          <p:cNvPr id="200717" name="Text Box 49"/>
          <p:cNvSpPr txBox="1">
            <a:spLocks noChangeArrowheads="1"/>
          </p:cNvSpPr>
          <p:nvPr/>
        </p:nvSpPr>
        <p:spPr bwMode="auto">
          <a:xfrm>
            <a:off x="6537325" y="21113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Pr(</a:t>
            </a:r>
            <a:r>
              <a:rPr lang="en-US" u="sng"/>
              <a:t>A</a:t>
            </a:r>
            <a:r>
              <a:rPr lang="en-US"/>
              <a:t>B</a:t>
            </a:r>
            <a:r>
              <a:rPr lang="en-US" u="sng"/>
              <a:t>C</a:t>
            </a:r>
            <a:r>
              <a:rPr lang="en-US"/>
              <a:t>)</a:t>
            </a:r>
          </a:p>
        </p:txBody>
      </p:sp>
      <p:sp>
        <p:nvSpPr>
          <p:cNvPr id="200718" name="Oval 50"/>
          <p:cNvSpPr>
            <a:spLocks noChangeArrowheads="1"/>
          </p:cNvSpPr>
          <p:nvPr/>
        </p:nvSpPr>
        <p:spPr bwMode="auto">
          <a:xfrm>
            <a:off x="6324600" y="4137025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r>
              <a:rPr lang="en-US" baseline="-25000"/>
              <a:t>0</a:t>
            </a:r>
          </a:p>
        </p:txBody>
      </p:sp>
      <p:sp>
        <p:nvSpPr>
          <p:cNvPr id="200719" name="Oval 51"/>
          <p:cNvSpPr>
            <a:spLocks noChangeArrowheads="1"/>
          </p:cNvSpPr>
          <p:nvPr/>
        </p:nvSpPr>
        <p:spPr bwMode="auto">
          <a:xfrm>
            <a:off x="7048500" y="5051425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z</a:t>
            </a:r>
            <a:endParaRPr lang="en-US" baseline="-25000"/>
          </a:p>
        </p:txBody>
      </p:sp>
      <p:sp>
        <p:nvSpPr>
          <p:cNvPr id="200720" name="Oval 54"/>
          <p:cNvSpPr>
            <a:spLocks noChangeArrowheads="1"/>
          </p:cNvSpPr>
          <p:nvPr/>
        </p:nvSpPr>
        <p:spPr bwMode="auto">
          <a:xfrm>
            <a:off x="7848600" y="5508625"/>
            <a:ext cx="5334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endParaRPr lang="en-US" baseline="-25000"/>
          </a:p>
        </p:txBody>
      </p:sp>
      <p:cxnSp>
        <p:nvCxnSpPr>
          <p:cNvPr id="200721" name="AutoShape 58"/>
          <p:cNvCxnSpPr>
            <a:cxnSpLocks noChangeShapeType="1"/>
            <a:stCxn id="200718" idx="5"/>
            <a:endCxn id="200719" idx="1"/>
          </p:cNvCxnSpPr>
          <p:nvPr/>
        </p:nvCxnSpPr>
        <p:spPr bwMode="auto">
          <a:xfrm>
            <a:off x="6780213" y="4592638"/>
            <a:ext cx="346075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0722" name="AutoShape 62"/>
          <p:cNvCxnSpPr>
            <a:cxnSpLocks noChangeShapeType="1"/>
            <a:stCxn id="200719" idx="5"/>
            <a:endCxn id="200720" idx="2"/>
          </p:cNvCxnSpPr>
          <p:nvPr/>
        </p:nvCxnSpPr>
        <p:spPr bwMode="auto">
          <a:xfrm>
            <a:off x="7504113" y="5507038"/>
            <a:ext cx="344487" cy="268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0723" name="Text Box 64"/>
          <p:cNvSpPr txBox="1">
            <a:spLocks noChangeArrowheads="1"/>
          </p:cNvSpPr>
          <p:nvPr/>
        </p:nvSpPr>
        <p:spPr bwMode="auto">
          <a:xfrm>
            <a:off x="6781800" y="54324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0724" name="Text Box 65"/>
          <p:cNvSpPr txBox="1">
            <a:spLocks noChangeArrowheads="1"/>
          </p:cNvSpPr>
          <p:nvPr/>
        </p:nvSpPr>
        <p:spPr bwMode="auto">
          <a:xfrm>
            <a:off x="6248400" y="375602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200725" name="Text Box 69"/>
          <p:cNvSpPr txBox="1">
            <a:spLocks noChangeArrowheads="1"/>
          </p:cNvSpPr>
          <p:nvPr/>
        </p:nvSpPr>
        <p:spPr bwMode="auto">
          <a:xfrm>
            <a:off x="7924800" y="52038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AC</a:t>
            </a:r>
          </a:p>
        </p:txBody>
      </p:sp>
      <p:sp>
        <p:nvSpPr>
          <p:cNvPr id="200726" name="Text Box 70"/>
          <p:cNvSpPr txBox="1">
            <a:spLocks noChangeArrowheads="1"/>
          </p:cNvSpPr>
          <p:nvPr/>
        </p:nvSpPr>
        <p:spPr bwMode="auto">
          <a:xfrm>
            <a:off x="304800" y="34798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27" name="Text Box 71"/>
          <p:cNvSpPr txBox="1">
            <a:spLocks noChangeArrowheads="1"/>
          </p:cNvSpPr>
          <p:nvPr/>
        </p:nvSpPr>
        <p:spPr bwMode="auto">
          <a:xfrm>
            <a:off x="1143000" y="28194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28" name="Text Box 72"/>
          <p:cNvSpPr txBox="1">
            <a:spLocks noChangeArrowheads="1"/>
          </p:cNvSpPr>
          <p:nvPr/>
        </p:nvSpPr>
        <p:spPr bwMode="auto">
          <a:xfrm>
            <a:off x="1143000" y="38100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29" name="Text Box 73"/>
          <p:cNvSpPr txBox="1">
            <a:spLocks noChangeArrowheads="1"/>
          </p:cNvSpPr>
          <p:nvPr/>
        </p:nvSpPr>
        <p:spPr bwMode="auto">
          <a:xfrm>
            <a:off x="304800" y="47244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30" name="Text Box 74"/>
          <p:cNvSpPr txBox="1">
            <a:spLocks noChangeArrowheads="1"/>
          </p:cNvSpPr>
          <p:nvPr/>
        </p:nvSpPr>
        <p:spPr bwMode="auto">
          <a:xfrm>
            <a:off x="1219200" y="45720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31" name="Text Box 75"/>
          <p:cNvSpPr txBox="1">
            <a:spLocks noChangeArrowheads="1"/>
          </p:cNvSpPr>
          <p:nvPr/>
        </p:nvSpPr>
        <p:spPr bwMode="auto">
          <a:xfrm>
            <a:off x="1295400" y="57150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32" name="Text Box 76"/>
          <p:cNvSpPr txBox="1">
            <a:spLocks noChangeArrowheads="1"/>
          </p:cNvSpPr>
          <p:nvPr/>
        </p:nvSpPr>
        <p:spPr bwMode="auto">
          <a:xfrm>
            <a:off x="304800" y="5867400"/>
            <a:ext cx="1063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O(A)=X</a:t>
            </a:r>
            <a:r>
              <a:rPr lang="en-US" sz="1600" baseline="-25000"/>
              <a:t>0</a:t>
            </a:r>
          </a:p>
          <a:p>
            <a:r>
              <a:rPr lang="en-US" sz="1600"/>
              <a:t>O(B)=y</a:t>
            </a:r>
          </a:p>
          <a:p>
            <a:r>
              <a:rPr lang="en-US" sz="1600"/>
              <a:t>O(C)=z</a:t>
            </a:r>
          </a:p>
        </p:txBody>
      </p:sp>
      <p:sp>
        <p:nvSpPr>
          <p:cNvPr id="200733" name="Text Box 77"/>
          <p:cNvSpPr txBox="1">
            <a:spLocks noChangeArrowheads="1"/>
          </p:cNvSpPr>
          <p:nvPr/>
        </p:nvSpPr>
        <p:spPr bwMode="auto">
          <a:xfrm>
            <a:off x="3352800" y="35052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34" name="Text Box 78"/>
          <p:cNvSpPr txBox="1">
            <a:spLocks noChangeArrowheads="1"/>
          </p:cNvSpPr>
          <p:nvPr/>
        </p:nvSpPr>
        <p:spPr bwMode="auto">
          <a:xfrm>
            <a:off x="4114800" y="27432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35" name="Text Box 79"/>
          <p:cNvSpPr txBox="1">
            <a:spLocks noChangeArrowheads="1"/>
          </p:cNvSpPr>
          <p:nvPr/>
        </p:nvSpPr>
        <p:spPr bwMode="auto">
          <a:xfrm>
            <a:off x="6400800" y="47244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  <p:sp>
        <p:nvSpPr>
          <p:cNvPr id="200736" name="Text Box 80"/>
          <p:cNvSpPr txBox="1">
            <a:spLocks noChangeArrowheads="1"/>
          </p:cNvSpPr>
          <p:nvPr/>
        </p:nvSpPr>
        <p:spPr bwMode="auto">
          <a:xfrm>
            <a:off x="7086600" y="5562600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[1,1]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in CTPs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8514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There are three notions of consistency :</a:t>
            </a:r>
          </a:p>
          <a:p>
            <a:pPr lvl="1"/>
            <a:r>
              <a:rPr lang="en-US" sz="2000" b="1" i="1" dirty="0"/>
              <a:t>Strong Consistency (SC)</a:t>
            </a:r>
            <a:r>
              <a:rPr lang="en-US" sz="2000" b="1" dirty="0"/>
              <a:t> </a:t>
            </a:r>
            <a:r>
              <a:rPr lang="en-US" sz="2000" dirty="0"/>
              <a:t>there is a fixed way to assign values to all the variables that satisfies all </a:t>
            </a:r>
            <a:r>
              <a:rPr lang="en-US" sz="2000" dirty="0" smtClean="0"/>
              <a:t>projections</a:t>
            </a:r>
          </a:p>
          <a:p>
            <a:pPr lvl="2"/>
            <a:r>
              <a:rPr lang="en-US" sz="2000" dirty="0" smtClean="0"/>
              <a:t>Solving: Equivalent to the consistency of the problem containing all variables and constraints (complexity depends on the underlying problem)</a:t>
            </a:r>
            <a:endParaRPr lang="en-US" sz="2000" dirty="0"/>
          </a:p>
          <a:p>
            <a:pPr lvl="1"/>
            <a:r>
              <a:rPr lang="en-US" sz="2000" b="1" i="1" dirty="0"/>
              <a:t>Weak Consistency (WC)</a:t>
            </a:r>
            <a:r>
              <a:rPr lang="en-US" sz="2000" i="1" dirty="0"/>
              <a:t> </a:t>
            </a:r>
            <a:r>
              <a:rPr lang="en-US" sz="2000" dirty="0"/>
              <a:t>the projection of each scenario is </a:t>
            </a:r>
            <a:r>
              <a:rPr lang="en-US" sz="2000" dirty="0" smtClean="0"/>
              <a:t>consistent</a:t>
            </a:r>
          </a:p>
          <a:p>
            <a:pPr lvl="2"/>
            <a:r>
              <a:rPr lang="en-US" sz="2000" dirty="0" smtClean="0"/>
              <a:t>Solving: Identify the set of minimal scenarios, the check the consistency of the corresponding projections (co-NP-complete)</a:t>
            </a:r>
            <a:endParaRPr lang="en-US" sz="2000" dirty="0"/>
          </a:p>
          <a:p>
            <a:pPr lvl="1"/>
            <a:r>
              <a:rPr lang="en-US" sz="2000" b="1" i="1" dirty="0"/>
              <a:t>Dynamic Consistency (DC)</a:t>
            </a:r>
            <a:r>
              <a:rPr lang="en-US" sz="2000" i="1" dirty="0"/>
              <a:t> </a:t>
            </a:r>
            <a:r>
              <a:rPr lang="en-US" sz="2000" dirty="0"/>
              <a:t>the current partial consistent assignment can be consistently extended independently of the upcoming observations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Solving:  specific property on pairs of projections (difficult, actual complexity unknown</a:t>
            </a:r>
            <a:endParaRPr lang="en-US" sz="2000" dirty="0"/>
          </a:p>
          <a:p>
            <a:pPr lvl="1"/>
            <a:endParaRPr lang="en-US" sz="2000" dirty="0"/>
          </a:p>
          <a:p>
            <a:pPr lvl="1" algn="ctr">
              <a:buFont typeface="Wingdings" pitchFamily="2" charset="2"/>
              <a:buNone/>
            </a:pPr>
            <a:r>
              <a:rPr lang="en-US" sz="2000" dirty="0"/>
              <a:t>SC </a:t>
            </a:r>
            <a:r>
              <a:rPr lang="en-US" sz="2000" dirty="0">
                <a:sym typeface="Wingdings" pitchFamily="2" charset="2"/>
              </a:rPr>
              <a:t> DC  WC</a:t>
            </a:r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Why is this not enough?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Constraints address compactness and efficiency but not expressivity</a:t>
            </a:r>
          </a:p>
          <a:p>
            <a:r>
              <a:rPr lang="en-US" sz="2800" dirty="0" smtClean="0"/>
              <a:t>Over-constrained problems</a:t>
            </a:r>
          </a:p>
          <a:p>
            <a:pPr lvl="1"/>
            <a:r>
              <a:rPr lang="en-US" sz="2400" dirty="0" smtClean="0"/>
              <a:t>it does not make sense to just say that there is no solution</a:t>
            </a:r>
          </a:p>
          <a:p>
            <a:r>
              <a:rPr lang="en-US" sz="2800" dirty="0" smtClean="0"/>
              <a:t>Optimization problems</a:t>
            </a:r>
          </a:p>
          <a:p>
            <a:pPr lvl="1"/>
            <a:r>
              <a:rPr lang="en-US" sz="2400" dirty="0" smtClean="0"/>
              <a:t>Also multi-criteria</a:t>
            </a:r>
          </a:p>
          <a:p>
            <a:r>
              <a:rPr lang="en-US" sz="2800" dirty="0" smtClean="0"/>
              <a:t>Problems with both preferences and hard statements</a:t>
            </a:r>
          </a:p>
          <a:p>
            <a:pPr lvl="1"/>
            <a:r>
              <a:rPr lang="en-US" sz="2400" dirty="0" smtClean="0"/>
              <a:t>ex.: time-tabling (hard constraints about space and time, soft constraints about teachers)</a:t>
            </a:r>
          </a:p>
          <a:p>
            <a:r>
              <a:rPr lang="en-US" sz="2800" dirty="0" smtClean="0"/>
              <a:t>Problems with uncertainty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/>
              <a:t>Consistency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932363" y="2074863"/>
            <a:ext cx="37544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300">
                <a:solidFill>
                  <a:schemeClr val="bg1"/>
                </a:solidFill>
                <a:latin typeface="Arial" charset="0"/>
              </a:rPr>
              <a:t>Two scenarios</a:t>
            </a:r>
            <a:r>
              <a:rPr lang="it-IT" sz="2300">
                <a:solidFill>
                  <a:schemeClr val="bg1"/>
                </a:solidFill>
                <a:latin typeface="Arial" charset="0"/>
              </a:rPr>
              <a:t>: </a:t>
            </a:r>
            <a:r>
              <a:rPr lang="it-IT" sz="2300" b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it-IT" sz="230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it-IT" sz="23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</a:t>
            </a:r>
            <a:r>
              <a:rPr lang="it-IT" sz="23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932363" y="3352800"/>
            <a:ext cx="3960812" cy="149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  <a:buFontTx/>
              <a:buChar char="•"/>
            </a:pPr>
            <a:r>
              <a:rPr lang="en-US" sz="2300" dirty="0">
                <a:latin typeface="Arial" charset="0"/>
              </a:rPr>
              <a:t> </a:t>
            </a:r>
            <a:r>
              <a:rPr lang="en-US" sz="2300" dirty="0" smtClean="0">
                <a:latin typeface="Arial" charset="0"/>
              </a:rPr>
              <a:t>Weakly </a:t>
            </a:r>
            <a:r>
              <a:rPr lang="en-US" sz="2300" dirty="0">
                <a:latin typeface="Arial" charset="0"/>
              </a:rPr>
              <a:t>Consistent</a:t>
            </a:r>
          </a:p>
          <a:p>
            <a:pPr defTabSz="873125">
              <a:spcBef>
                <a:spcPct val="50000"/>
              </a:spcBef>
              <a:buFontTx/>
              <a:buChar char="•"/>
            </a:pPr>
            <a:r>
              <a:rPr lang="en-US" sz="2300" dirty="0">
                <a:latin typeface="Arial" charset="0"/>
              </a:rPr>
              <a:t> Not Strongly Consistent</a:t>
            </a:r>
          </a:p>
          <a:p>
            <a:pPr defTabSz="873125">
              <a:spcBef>
                <a:spcPct val="50000"/>
              </a:spcBef>
              <a:buFontTx/>
              <a:buChar char="•"/>
            </a:pPr>
            <a:r>
              <a:rPr lang="en-US" sz="2300" dirty="0">
                <a:latin typeface="Arial" charset="0"/>
              </a:rPr>
              <a:t> Not Dynamically Consistent</a:t>
            </a:r>
          </a:p>
        </p:txBody>
      </p:sp>
      <p:pic>
        <p:nvPicPr>
          <p:cNvPr id="209929" name="Picture 9" descr="eg1_c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31988"/>
            <a:ext cx="5287962" cy="2433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9930" name="Picture 10" descr="eg2_c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5254625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Labels as Rules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974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Labels, associated to variables, act as rules that select different execution paths</a:t>
            </a:r>
          </a:p>
          <a:p>
            <a:endParaRPr lang="en-US" sz="1800" dirty="0"/>
          </a:p>
          <a:p>
            <a:pPr algn="ctr">
              <a:buFont typeface="Wingdings" pitchFamily="2" charset="2"/>
              <a:buNone/>
            </a:pPr>
            <a:r>
              <a:rPr lang="en-US" b="1" dirty="0"/>
              <a:t>IF</a:t>
            </a:r>
            <a:r>
              <a:rPr lang="en-US" dirty="0"/>
              <a:t> L(v)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i="1" dirty="0"/>
              <a:t>EXECUTE </a:t>
            </a:r>
            <a:r>
              <a:rPr lang="en-US" dirty="0"/>
              <a:t>(v)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Degrees can be added </a:t>
            </a:r>
          </a:p>
          <a:p>
            <a:pPr lvl="1"/>
            <a:r>
              <a:rPr lang="en-US" dirty="0"/>
              <a:t>to the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/>
              <a:t>remise (pt: L(V)</a:t>
            </a:r>
            <a:r>
              <a:rPr lang="en-US" dirty="0">
                <a:sym typeface="Symbol" pitchFamily="18" charset="2"/>
              </a:rPr>
              <a:t>  </a:t>
            </a:r>
            <a:r>
              <a:rPr lang="en-US" sz="3100" dirty="0">
                <a:latin typeface="Monotype Corsiva" pitchFamily="66" charset="0"/>
                <a:sym typeface="Symbol" pitchFamily="18" charset="2"/>
              </a:rPr>
              <a:t>A</a:t>
            </a:r>
            <a:r>
              <a:rPr lang="en-US" dirty="0"/>
              <a:t>): </a:t>
            </a:r>
            <a:r>
              <a:rPr lang="en-US" dirty="0">
                <a:solidFill>
                  <a:srgbClr val="00FF00"/>
                </a:solidFill>
              </a:rPr>
              <a:t>t</a:t>
            </a:r>
            <a:r>
              <a:rPr lang="en-US" dirty="0"/>
              <a:t>ruth level</a:t>
            </a:r>
          </a:p>
          <a:p>
            <a:pPr lvl="1"/>
            <a:r>
              <a:rPr lang="en-US" dirty="0"/>
              <a:t>to the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/>
              <a:t>onsequence (cp : V</a:t>
            </a:r>
            <a:r>
              <a:rPr lang="en-US" dirty="0">
                <a:sym typeface="Symbol" pitchFamily="18" charset="2"/>
              </a:rPr>
              <a:t>  </a:t>
            </a:r>
            <a:r>
              <a:rPr lang="en-US" sz="3100" dirty="0">
                <a:latin typeface="Monotype Corsiva" pitchFamily="66" charset="0"/>
                <a:sym typeface="Symbol" pitchFamily="18" charset="2"/>
              </a:rPr>
              <a:t>A</a:t>
            </a:r>
            <a:r>
              <a:rPr lang="en-US" dirty="0"/>
              <a:t>): </a:t>
            </a:r>
            <a:r>
              <a:rPr lang="en-US" dirty="0">
                <a:solidFill>
                  <a:srgbClr val="00FF00"/>
                </a:solidFill>
              </a:rPr>
              <a:t>p</a:t>
            </a:r>
            <a:r>
              <a:rPr lang="en-US" dirty="0"/>
              <a:t>reference</a:t>
            </a:r>
          </a:p>
          <a:p>
            <a:pPr lvl="1"/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762000"/>
            <a:ext cx="285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="1" dirty="0" err="1" smtClean="0">
                <a:latin typeface="Garamond" pitchFamily="18" charset="0"/>
              </a:rPr>
              <a:t>Falda,Rossi,Venable</a:t>
            </a:r>
            <a:r>
              <a:rPr lang="en-US" b="1" dirty="0" smtClean="0">
                <a:latin typeface="Garamond" pitchFamily="18" charset="0"/>
              </a:rPr>
              <a:t>  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0C602-40D2-41C5-917B-8B46BBD4C279}" type="slidenum">
              <a:rPr lang="it-IT"/>
              <a:pPr/>
              <a:t>92</a:t>
            </a:fld>
            <a:r>
              <a:rPr lang="it-IT"/>
              <a:t> / 26</a:t>
            </a:r>
          </a:p>
        </p:txBody>
      </p:sp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Fuzzy rules for CTPPs - definition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1788"/>
            <a:ext cx="8435975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500" b="1"/>
          </a:p>
          <a:p>
            <a:pPr>
              <a:lnSpc>
                <a:spcPct val="90000"/>
              </a:lnSpc>
            </a:pPr>
            <a:r>
              <a:rPr lang="en-US" sz="2900" b="1"/>
              <a:t>IF</a:t>
            </a:r>
            <a:r>
              <a:rPr lang="en-US" sz="2900"/>
              <a:t> pt(L(v), deg) &gt; </a:t>
            </a:r>
            <a:r>
              <a:rPr lang="en-US" sz="2900">
                <a:latin typeface="Symbol" pitchFamily="18" charset="2"/>
              </a:rPr>
              <a:t>a</a:t>
            </a:r>
            <a:r>
              <a:rPr lang="en-US" sz="2900"/>
              <a:t> </a:t>
            </a:r>
            <a:r>
              <a:rPr lang="en-US" sz="2900" b="1"/>
              <a:t>THEN</a:t>
            </a:r>
            <a:r>
              <a:rPr lang="en-US" sz="2900"/>
              <a:t> </a:t>
            </a:r>
            <a:r>
              <a:rPr lang="en-US" sz="2900" i="1"/>
              <a:t>EXECUTE </a:t>
            </a:r>
            <a:r>
              <a:rPr lang="en-US" sz="2900"/>
              <a:t>(v) : 	cp(pt(L(v), deg))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900"/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900"/>
              <a:t>	also written r(</a:t>
            </a:r>
            <a:r>
              <a:rPr lang="en-US" sz="2900">
                <a:latin typeface="Symbol" pitchFamily="18" charset="2"/>
              </a:rPr>
              <a:t>a</a:t>
            </a:r>
            <a:r>
              <a:rPr lang="en-US" sz="2900"/>
              <a:t>, cp)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900"/>
          </a:p>
          <a:p>
            <a:pPr>
              <a:lnSpc>
                <a:spcPct val="90000"/>
              </a:lnSpc>
            </a:pPr>
            <a:endParaRPr lang="en-US" sz="2900"/>
          </a:p>
          <a:p>
            <a:pPr>
              <a:lnSpc>
                <a:spcPct val="90000"/>
              </a:lnSpc>
            </a:pPr>
            <a:r>
              <a:rPr lang="en-US" sz="2900"/>
              <a:t>A node </a:t>
            </a:r>
            <a:r>
              <a:rPr lang="en-US" sz="2900" i="1"/>
              <a:t>v</a:t>
            </a:r>
            <a:r>
              <a:rPr lang="en-US" sz="2900"/>
              <a:t> in </a:t>
            </a:r>
            <a:r>
              <a:rPr lang="en-US" sz="2900" i="1"/>
              <a:t>V</a:t>
            </a:r>
            <a:r>
              <a:rPr lang="en-US" sz="2900"/>
              <a:t> is executed with a preference given by </a:t>
            </a:r>
            <a:r>
              <a:rPr lang="en-US" sz="2900" i="1"/>
              <a:t>cp</a:t>
            </a:r>
            <a:r>
              <a:rPr lang="en-US" sz="2900"/>
              <a:t> if the truth degree of its premise given by </a:t>
            </a:r>
            <a:r>
              <a:rPr lang="en-US" sz="2900" i="1"/>
              <a:t>pt</a:t>
            </a:r>
            <a:r>
              <a:rPr lang="en-US" sz="2900"/>
              <a:t>, through the interpretation function </a:t>
            </a:r>
            <a:r>
              <a:rPr lang="en-US" sz="2900" i="1"/>
              <a:t>deg</a:t>
            </a:r>
            <a:r>
              <a:rPr lang="en-US" sz="2900"/>
              <a:t>, is greater than </a:t>
            </a:r>
            <a:r>
              <a:rPr lang="en-US" sz="2900">
                <a:latin typeface="Symbol" pitchFamily="18" charset="2"/>
              </a:rPr>
              <a:t>a</a:t>
            </a:r>
            <a:endParaRPr lang="en-US" sz="2900"/>
          </a:p>
          <a:p>
            <a:pPr>
              <a:lnSpc>
                <a:spcPct val="90000"/>
              </a:lnSpc>
            </a:pPr>
            <a:endParaRPr lang="en-US" sz="2900"/>
          </a:p>
        </p:txBody>
      </p:sp>
      <p:pic>
        <p:nvPicPr>
          <p:cNvPr id="263172" name="Picture 4" descr="cp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87625"/>
            <a:ext cx="3673475" cy="235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/>
              <a:t>CTPP example</a:t>
            </a:r>
          </a:p>
        </p:txBody>
      </p:sp>
      <p:pic>
        <p:nvPicPr>
          <p:cNvPr id="146489" name="Picture 57" descr="eg-fu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229600" cy="5634038"/>
          </a:xfrm>
          <a:prstGeom prst="rect">
            <a:avLst/>
          </a:prstGeom>
          <a:noFill/>
        </p:spPr>
      </p:pic>
      <p:sp>
        <p:nvSpPr>
          <p:cNvPr id="146490" name="Text Box 58"/>
          <p:cNvSpPr txBox="1">
            <a:spLocks noChangeArrowheads="1"/>
          </p:cNvSpPr>
          <p:nvPr/>
        </p:nvSpPr>
        <p:spPr bwMode="auto">
          <a:xfrm>
            <a:off x="5105400" y="533400"/>
            <a:ext cx="3097212" cy="442913"/>
          </a:xfrm>
          <a:prstGeom prst="rect">
            <a:avLst/>
          </a:prstGeom>
          <a:solidFill>
            <a:srgbClr val="6D34C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en-US" sz="2300" dirty="0">
                <a:latin typeface="Arial" charset="0"/>
              </a:rPr>
              <a:t>A = “there is no snow”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in CTPPs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51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There are three notions of consistency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ym typeface="Symbol" pitchFamily="18" charset="2"/>
              </a:rPr>
              <a:t>-</a:t>
            </a:r>
            <a:r>
              <a:rPr lang="en-US" sz="2400" b="1" i="1" dirty="0"/>
              <a:t>Strong Consistency (SC):</a:t>
            </a:r>
            <a:r>
              <a:rPr lang="en-US" sz="2400" dirty="0"/>
              <a:t> there is a fixed way to assign values to all the variables that has preference at least  </a:t>
            </a:r>
            <a:r>
              <a:rPr lang="en-US" sz="2400" dirty="0">
                <a:sym typeface="Symbol" pitchFamily="18" charset="2"/>
              </a:rPr>
              <a:t> </a:t>
            </a:r>
            <a:r>
              <a:rPr lang="en-US" sz="2400" dirty="0"/>
              <a:t>all projections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ym typeface="Symbol" pitchFamily="18" charset="2"/>
              </a:rPr>
              <a:t>-</a:t>
            </a:r>
            <a:r>
              <a:rPr lang="en-US" sz="2400" b="1" i="1" dirty="0"/>
              <a:t>Weak Consistency (WC):</a:t>
            </a:r>
            <a:r>
              <a:rPr lang="en-US" sz="2400" i="1" dirty="0"/>
              <a:t> </a:t>
            </a:r>
            <a:r>
              <a:rPr lang="en-US" sz="2400" dirty="0"/>
              <a:t>the projection of any scenario is consistent with optimal preference </a:t>
            </a:r>
            <a:r>
              <a:rPr lang="en-US" sz="2400" dirty="0">
                <a:sym typeface="Symbol" pitchFamily="18" charset="2"/>
              </a:rPr>
              <a:t> 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ym typeface="Symbol" pitchFamily="18" charset="2"/>
              </a:rPr>
              <a:t>-</a:t>
            </a:r>
            <a:r>
              <a:rPr lang="en-US" sz="2400" b="1" i="1" dirty="0"/>
              <a:t>Dynamic Consistency (DC):</a:t>
            </a:r>
            <a:r>
              <a:rPr lang="en-US" sz="2400" i="1" dirty="0"/>
              <a:t> </a:t>
            </a:r>
            <a:r>
              <a:rPr lang="en-US" sz="2400" dirty="0"/>
              <a:t>the current partial solution can be consistently extended independently of the upcoming observations to a solution with preference </a:t>
            </a:r>
            <a:r>
              <a:rPr lang="en-US" sz="2400" dirty="0">
                <a:sym typeface="Symbol" pitchFamily="18" charset="2"/>
              </a:rPr>
              <a:t> 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700" dirty="0">
                <a:sym typeface="Symbol" pitchFamily="18" charset="2"/>
              </a:rPr>
              <a:t>-</a:t>
            </a:r>
            <a:r>
              <a:rPr lang="en-US" sz="2700" dirty="0"/>
              <a:t>SC </a:t>
            </a:r>
            <a:r>
              <a:rPr lang="en-US" sz="2700" dirty="0">
                <a:sym typeface="Wingdings" pitchFamily="2" charset="2"/>
              </a:rPr>
              <a:t> </a:t>
            </a:r>
            <a:r>
              <a:rPr lang="en-US" sz="2700" dirty="0">
                <a:sym typeface="Symbol" pitchFamily="18" charset="2"/>
              </a:rPr>
              <a:t>-</a:t>
            </a:r>
            <a:r>
              <a:rPr lang="en-US" sz="2700" dirty="0">
                <a:sym typeface="Wingdings" pitchFamily="2" charset="2"/>
              </a:rPr>
              <a:t>DC  </a:t>
            </a:r>
            <a:r>
              <a:rPr lang="en-US" sz="2700" dirty="0">
                <a:sym typeface="Symbol" pitchFamily="18" charset="2"/>
              </a:rPr>
              <a:t>-</a:t>
            </a:r>
            <a:r>
              <a:rPr lang="en-US" sz="2700" dirty="0">
                <a:sym typeface="Wingdings" pitchFamily="2" charset="2"/>
              </a:rPr>
              <a:t>WC</a:t>
            </a:r>
            <a:endParaRPr lang="en-US" sz="27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3050"/>
            <a:ext cx="8686800" cy="869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Summarizing: two main solving paradigms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Direct: </a:t>
            </a:r>
            <a:r>
              <a:rPr lang="en-US" dirty="0" smtClean="0">
                <a:solidFill>
                  <a:srgbClr val="FF6600"/>
                </a:solidFill>
              </a:rPr>
              <a:t>extend search and constraint propagation techniques to deal with preferences</a:t>
            </a:r>
          </a:p>
          <a:p>
            <a:pPr lvl="1"/>
            <a:r>
              <a:rPr lang="en-US" dirty="0" smtClean="0"/>
              <a:t>pros: no additional memory, general</a:t>
            </a:r>
          </a:p>
          <a:p>
            <a:pPr lvl="1"/>
            <a:r>
              <a:rPr lang="en-US" dirty="0" smtClean="0"/>
              <a:t>cons: often much slower, requires </a:t>
            </a:r>
            <a:r>
              <a:rPr lang="en-US" dirty="0" err="1" smtClean="0"/>
              <a:t>discretization</a:t>
            </a:r>
            <a:r>
              <a:rPr lang="en-US" dirty="0" smtClean="0"/>
              <a:t> of the intervals</a:t>
            </a:r>
          </a:p>
          <a:p>
            <a:r>
              <a:rPr lang="en-US" dirty="0" smtClean="0"/>
              <a:t>Decomposition: </a:t>
            </a:r>
            <a:r>
              <a:rPr lang="en-US" dirty="0" smtClean="0">
                <a:solidFill>
                  <a:srgbClr val="FF6600"/>
                </a:solidFill>
              </a:rPr>
              <a:t>extract CSPs at each preference level, elaborate them, merge the results</a:t>
            </a:r>
          </a:p>
          <a:p>
            <a:pPr lvl="1"/>
            <a:r>
              <a:rPr lang="en-US" dirty="0" smtClean="0"/>
              <a:t>pros: much faster, relies on known CSP solvers, gives more information on the problem, works with continuous preference </a:t>
            </a:r>
          </a:p>
          <a:p>
            <a:pPr lvl="1"/>
            <a:r>
              <a:rPr lang="en-US" dirty="0" smtClean="0"/>
              <a:t>cons: not always applicable, may require memory, requires </a:t>
            </a:r>
            <a:r>
              <a:rPr lang="en-US" dirty="0" err="1" smtClean="0"/>
              <a:t>discretization</a:t>
            </a:r>
            <a:r>
              <a:rPr lang="en-US" dirty="0" smtClean="0"/>
              <a:t> of the preference levels, merging may be tricky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Multi-agent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Temporal aspects of preference elicitation</a:t>
            </a:r>
          </a:p>
          <a:p>
            <a:r>
              <a:rPr lang="en-US" dirty="0" smtClean="0"/>
              <a:t>Temporal aspects of preference dynamics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Temporal aspects of aggregation of preferences coming from different agents</a:t>
            </a:r>
          </a:p>
          <a:p>
            <a:pPr lvl="1"/>
            <a:r>
              <a:rPr lang="en-US" dirty="0" smtClean="0"/>
              <a:t>can timing of aggregation avoid manipulation?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Aggregating temporal preferences </a:t>
            </a:r>
          </a:p>
          <a:p>
            <a:pPr lvl="1"/>
            <a:r>
              <a:rPr lang="en-US" dirty="0" smtClean="0"/>
              <a:t>aggregating directly on the compact representation</a:t>
            </a:r>
          </a:p>
          <a:p>
            <a:pPr lvl="1"/>
            <a:r>
              <a:rPr lang="en-US" dirty="0" smtClean="0"/>
              <a:t>Doodle with preferences: Meeting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oring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E0E4EC"/>
              </a:clrFrom>
              <a:clrTo>
                <a:srgbClr val="E0E4EC">
                  <a:alpha val="0"/>
                </a:srgbClr>
              </a:clrTo>
            </a:clrChange>
          </a:blip>
          <a:srcRect l="20262" t="2068" r="20261" b="18706"/>
          <a:stretch>
            <a:fillRect/>
          </a:stretch>
        </p:blipFill>
        <p:spPr>
          <a:xfrm>
            <a:off x="0" y="6700"/>
            <a:ext cx="9192683" cy="685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o.png"/>
          <p:cNvPicPr>
            <a:picLocks noChangeAspect="1"/>
          </p:cNvPicPr>
          <p:nvPr/>
        </p:nvPicPr>
        <p:blipFill>
          <a:blip r:embed="rId2"/>
          <a:srcRect l="20000" t="-395" r="20000" b="17391"/>
          <a:stretch>
            <a:fillRect/>
          </a:stretch>
        </p:blipFill>
        <p:spPr>
          <a:xfrm>
            <a:off x="65314" y="0"/>
            <a:ext cx="90786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1259</TotalTime>
  <Words>6545</Words>
  <Application>Microsoft Office PowerPoint</Application>
  <PresentationFormat>On-screen Show (4:3)</PresentationFormat>
  <Paragraphs>1603</Paragraphs>
  <Slides>101</Slides>
  <Notes>42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Median</vt:lpstr>
      <vt:lpstr>Equation</vt:lpstr>
      <vt:lpstr>temporal preferences</vt:lpstr>
      <vt:lpstr>I apologize…</vt:lpstr>
      <vt:lpstr>What’s the idea?</vt:lpstr>
      <vt:lpstr>Examples of applications</vt:lpstr>
      <vt:lpstr>Slide 5</vt:lpstr>
      <vt:lpstr>Outline</vt:lpstr>
      <vt:lpstr>Preferences as soft constraints </vt:lpstr>
      <vt:lpstr>Constraints</vt:lpstr>
      <vt:lpstr>Why is this not enough?</vt:lpstr>
      <vt:lpstr> The c-semiring framework                                         </vt:lpstr>
      <vt:lpstr>Soft constraints</vt:lpstr>
      <vt:lpstr>Complete assignments and their evaluation</vt:lpstr>
      <vt:lpstr>Solution ordering</vt:lpstr>
      <vt:lpstr>Fuzzy constraint problems</vt:lpstr>
      <vt:lpstr>Example of fuzzy SCSP</vt:lpstr>
      <vt:lpstr>Fuzzy-SCSP example</vt:lpstr>
      <vt:lpstr>     Weighted constraint problems</vt:lpstr>
      <vt:lpstr>Example of weighted SCSP</vt:lpstr>
      <vt:lpstr>Instances of semiring-based soft constraints</vt:lpstr>
      <vt:lpstr>Interesting questions for soft CSPs</vt:lpstr>
      <vt:lpstr>Preferences in constraint-based temporal frameworks </vt:lpstr>
      <vt:lpstr>Simple Temporal Problems</vt:lpstr>
      <vt:lpstr>Simple Temporal Problems: constraint graph  </vt:lpstr>
      <vt:lpstr>Solving STPs (1) </vt:lpstr>
      <vt:lpstr>Solving STPs (2) </vt:lpstr>
      <vt:lpstr>Solving STPs by enforcing Path Consistency(1)</vt:lpstr>
      <vt:lpstr>Solving STPs by enforcing Path Consistency(2)</vt:lpstr>
      <vt:lpstr>Disjunctions make the problem difficult</vt:lpstr>
      <vt:lpstr>  Another Example</vt:lpstr>
      <vt:lpstr>Introducing preferences</vt:lpstr>
      <vt:lpstr>STPP Formalism</vt:lpstr>
      <vt:lpstr>What does solving an STPP mean?</vt:lpstr>
      <vt:lpstr>STPPs are difficult</vt:lpstr>
      <vt:lpstr>Tractability conditions for STPPs</vt:lpstr>
      <vt:lpstr>Semi-convex Functions</vt:lpstr>
      <vt:lpstr>Solutions of the Rover Example</vt:lpstr>
      <vt:lpstr>Path consistency with preferences</vt:lpstr>
      <vt:lpstr>Intersection </vt:lpstr>
      <vt:lpstr>Composition </vt:lpstr>
      <vt:lpstr>Path Consistency on STPPs</vt:lpstr>
      <vt:lpstr>Slide 41</vt:lpstr>
      <vt:lpstr>Exploiting fuzziness even more…</vt:lpstr>
      <vt:lpstr>Solving STPPs with alpha-cuts</vt:lpstr>
      <vt:lpstr>Experimental results for Chop-Solver</vt:lpstr>
      <vt:lpstr>Path-solver vs Chop-solver</vt:lpstr>
      <vt:lpstr>Mitigating the fuzzy drowning effect </vt:lpstr>
      <vt:lpstr>Disjunctive Temporal Problems with Fuzzy Preferences </vt:lpstr>
      <vt:lpstr>Simple Temporal Problems with Utilities  </vt:lpstr>
      <vt:lpstr>Qualitative temporal problems with fuzzy preferences</vt:lpstr>
      <vt:lpstr>Temporal Networks with alternatives and preferences preferences</vt:lpstr>
      <vt:lpstr>Learning local from global</vt:lpstr>
      <vt:lpstr>Learning STPPs </vt:lpstr>
      <vt:lpstr>The Learning Module</vt:lpstr>
      <vt:lpstr>The Implemented Learning Module</vt:lpstr>
      <vt:lpstr>The Learning Algorithm</vt:lpstr>
      <vt:lpstr>Adjustment of the parameters</vt:lpstr>
      <vt:lpstr>Experimental results </vt:lpstr>
      <vt:lpstr>An example with maximum lateness</vt:lpstr>
      <vt:lpstr>Preferences and uncertainty</vt:lpstr>
      <vt:lpstr>Simple Temporal Problems with Uncertainty</vt:lpstr>
      <vt:lpstr>Example: satellite maneuvering</vt:lpstr>
      <vt:lpstr>Controllability</vt:lpstr>
      <vt:lpstr>Checking strong controllability of STPUs</vt:lpstr>
      <vt:lpstr>Checking weak controllability of STPUs</vt:lpstr>
      <vt:lpstr>Checking dynamic controllability </vt:lpstr>
      <vt:lpstr>Simple Temporal Problems with Preference and Uncertainty</vt:lpstr>
      <vt:lpstr>Example: satellite manouvering</vt:lpstr>
      <vt:lpstr>Solutions of STPPUs</vt:lpstr>
      <vt:lpstr>Strong Controllability (SC) of STPUs</vt:lpstr>
      <vt:lpstr>Optimal Strong Controllability (OSC) of STPPUs</vt:lpstr>
      <vt:lpstr>OSC is a stronger property than SC</vt:lpstr>
      <vt:lpstr>Checking Optimal Strong Controllability</vt:lpstr>
      <vt:lpstr>OSC-Check step 1: cut the STPPU</vt:lpstr>
      <vt:lpstr>OSC-Check step 2: enforcing Strong Controllability</vt:lpstr>
      <vt:lpstr>OSC-Check step 3: Merge </vt:lpstr>
      <vt:lpstr>Complexity of OSC-Check</vt:lpstr>
      <vt:lpstr>Optimal Weak Controllability (OWC)</vt:lpstr>
      <vt:lpstr>Checking Optimal Dynamic Controllability</vt:lpstr>
      <vt:lpstr>DC of triangular networks (2)</vt:lpstr>
      <vt:lpstr>ODC-Check </vt:lpstr>
      <vt:lpstr>Complexity of ODC-Check</vt:lpstr>
      <vt:lpstr>CTPPs</vt:lpstr>
      <vt:lpstr>Conditional temporal problems</vt:lpstr>
      <vt:lpstr>Going skiing</vt:lpstr>
      <vt:lpstr>CTP example</vt:lpstr>
      <vt:lpstr>Scenarios</vt:lpstr>
      <vt:lpstr>Scenarios and Projections</vt:lpstr>
      <vt:lpstr>Example</vt:lpstr>
      <vt:lpstr>Consistency in CTPs</vt:lpstr>
      <vt:lpstr>Consistency</vt:lpstr>
      <vt:lpstr>Labels as Rules</vt:lpstr>
      <vt:lpstr>Fuzzy rules for CTPPs - definition</vt:lpstr>
      <vt:lpstr>CTPP example</vt:lpstr>
      <vt:lpstr>Consistency in CTPPs</vt:lpstr>
      <vt:lpstr>Summarizing: two main solving paradigms </vt:lpstr>
      <vt:lpstr>Future directions</vt:lpstr>
      <vt:lpstr>Multi-agent preferences</vt:lpstr>
      <vt:lpstr>Slide 98</vt:lpstr>
      <vt:lpstr>Slide 99</vt:lpstr>
      <vt:lpstr>Slide 100</vt:lpstr>
      <vt:lpstr>Slide 101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preferences</dc:title>
  <dc:creator>kvenable</dc:creator>
  <cp:lastModifiedBy>kvenable</cp:lastModifiedBy>
  <cp:revision>294</cp:revision>
  <dcterms:created xsi:type="dcterms:W3CDTF">2006-08-16T00:00:00Z</dcterms:created>
  <dcterms:modified xsi:type="dcterms:W3CDTF">2011-09-16T08:25:50Z</dcterms:modified>
</cp:coreProperties>
</file>